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8" r:id="rId4"/>
    <p:sldId id="258" r:id="rId5"/>
    <p:sldId id="261" r:id="rId6"/>
    <p:sldId id="262" r:id="rId7"/>
    <p:sldId id="273" r:id="rId8"/>
    <p:sldId id="271" r:id="rId9"/>
    <p:sldId id="274" r:id="rId10"/>
    <p:sldId id="272" r:id="rId11"/>
    <p:sldId id="275" r:id="rId12"/>
    <p:sldId id="276" r:id="rId13"/>
    <p:sldId id="277" r:id="rId14"/>
    <p:sldId id="263" r:id="rId15"/>
    <p:sldId id="268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780F3E3-348A-41FC-AB57-C6FC1253B9B2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ECCAA95-55D6-404E-A8DC-DFE41CB8A8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F3E3-348A-41FC-AB57-C6FC1253B9B2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AA95-55D6-404E-A8DC-DFE41CB8A8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F3E3-348A-41FC-AB57-C6FC1253B9B2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AA95-55D6-404E-A8DC-DFE41CB8A8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F3E3-348A-41FC-AB57-C6FC1253B9B2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AA95-55D6-404E-A8DC-DFE41CB8A8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F3E3-348A-41FC-AB57-C6FC1253B9B2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AA95-55D6-404E-A8DC-DFE41CB8A8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F3E3-348A-41FC-AB57-C6FC1253B9B2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AA95-55D6-404E-A8DC-DFE41CB8A8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F3E3-348A-41FC-AB57-C6FC1253B9B2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AA95-55D6-404E-A8DC-DFE41CB8A8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F3E3-348A-41FC-AB57-C6FC1253B9B2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AA95-55D6-404E-A8DC-DFE41CB8A8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F3E3-348A-41FC-AB57-C6FC1253B9B2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AA95-55D6-404E-A8DC-DFE41CB8A8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780F3E3-348A-41FC-AB57-C6FC1253B9B2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ECCAA95-55D6-404E-A8DC-DFE41CB8A8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780F3E3-348A-41FC-AB57-C6FC1253B9B2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ECCAA95-55D6-404E-A8DC-DFE41CB8A8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780F3E3-348A-41FC-AB57-C6FC1253B9B2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ECCAA95-55D6-404E-A8DC-DFE41CB8A8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S2418\AppData\Local\Microsoft\Windows\Temporary Internet Files\Content.IE5\0JJ8G3ZW\MP90043727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7162800" cy="45384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1600" y="1752600"/>
            <a:ext cx="2827868" cy="2895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Factors that Shape an Ecosystem</a:t>
            </a:r>
          </a:p>
        </p:txBody>
      </p:sp>
    </p:spTree>
    <p:extLst>
      <p:ext uri="{BB962C8B-B14F-4D97-AF65-F5344CB8AC3E}">
        <p14:creationId xmlns:p14="http://schemas.microsoft.com/office/powerpoint/2010/main" val="4261511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>
                <a:latin typeface="Constantia" pitchFamily="18" charset="0"/>
              </a:rPr>
            </a:br>
            <a:br>
              <a:rPr lang="en-US" dirty="0">
                <a:latin typeface="Constantia" pitchFamily="18" charset="0"/>
              </a:rPr>
            </a:br>
            <a:r>
              <a:rPr lang="en-US" dirty="0">
                <a:solidFill>
                  <a:schemeClr val="accent5"/>
                </a:solidFill>
                <a:latin typeface="Constantia" pitchFamily="18" charset="0"/>
              </a:rPr>
              <a:t>Community Interactions:</a:t>
            </a:r>
            <a:br>
              <a:rPr lang="en-US" dirty="0">
                <a:latin typeface="Comic Sans MS" pitchFamily="66" charset="0"/>
              </a:rPr>
            </a:b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  <a:buNone/>
            </a:pPr>
            <a:r>
              <a:rPr lang="en-US" dirty="0">
                <a:solidFill>
                  <a:srgbClr val="00B050"/>
                </a:solidFill>
                <a:latin typeface="Comic Sans MS" pitchFamily="66" charset="0"/>
              </a:rPr>
              <a:t>3. </a:t>
            </a:r>
            <a:r>
              <a:rPr lang="en-US" u="sng" dirty="0">
                <a:solidFill>
                  <a:srgbClr val="00B050"/>
                </a:solidFill>
              </a:rPr>
              <a:t>Symbiosis</a:t>
            </a:r>
            <a:r>
              <a:rPr lang="en-US" dirty="0">
                <a:solidFill>
                  <a:srgbClr val="00B050"/>
                </a:solidFill>
              </a:rPr>
              <a:t>: any relationship in which organisms live closely together</a:t>
            </a:r>
          </a:p>
          <a:p>
            <a:pPr marL="533400" indent="-533400">
              <a:lnSpc>
                <a:spcPct val="90000"/>
              </a:lnSpc>
              <a:buNone/>
            </a:pPr>
            <a:endParaRPr lang="en-US" sz="2400" dirty="0"/>
          </a:p>
          <a:p>
            <a:pPr marL="533400" indent="-533400">
              <a:lnSpc>
                <a:spcPct val="90000"/>
              </a:lnSpc>
              <a:buNone/>
            </a:pPr>
            <a:r>
              <a:rPr lang="en-US" dirty="0">
                <a:solidFill>
                  <a:srgbClr val="002060"/>
                </a:solidFill>
              </a:rPr>
              <a:t>Three types: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</a:rPr>
              <a:t>Parasitism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2060"/>
                </a:solidFill>
              </a:rPr>
              <a:t>Mutualism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</a:rPr>
              <a:t>Commensalism</a:t>
            </a:r>
          </a:p>
          <a:p>
            <a:pPr marL="533400" indent="-533400">
              <a:lnSpc>
                <a:spcPct val="90000"/>
              </a:lnSpc>
              <a:buNone/>
            </a:pPr>
            <a:endParaRPr lang="en-US" sz="2400" dirty="0">
              <a:latin typeface="Comic Sans MS" pitchFamily="66" charset="0"/>
            </a:endParaRPr>
          </a:p>
        </p:txBody>
      </p:sp>
      <p:pic>
        <p:nvPicPr>
          <p:cNvPr id="4" name="Picture 3" descr="imagesCAP0GF1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9210" y="3505200"/>
            <a:ext cx="387896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3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/>
                </a:solidFill>
              </a:rPr>
              <a:t>Community Interactions: Symbiosis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A. </a:t>
            </a:r>
            <a:r>
              <a:rPr lang="en-US" u="sng" dirty="0">
                <a:solidFill>
                  <a:srgbClr val="7030A0"/>
                </a:solidFill>
              </a:rPr>
              <a:t>Parasitism</a:t>
            </a:r>
            <a:r>
              <a:rPr lang="en-US" dirty="0">
                <a:solidFill>
                  <a:srgbClr val="7030A0"/>
                </a:solidFill>
              </a:rPr>
              <a:t>: one organism lives on or in another and harms it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3313079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96873"/>
            <a:ext cx="3048000" cy="228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09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/>
                </a:solidFill>
              </a:rPr>
              <a:t>Community Interactions: Symbiosis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B. </a:t>
            </a:r>
            <a:r>
              <a:rPr lang="en-US" u="sng" dirty="0">
                <a:solidFill>
                  <a:srgbClr val="7030A0"/>
                </a:solidFill>
              </a:rPr>
              <a:t>Mutualism</a:t>
            </a:r>
            <a:r>
              <a:rPr lang="en-US" dirty="0">
                <a:solidFill>
                  <a:srgbClr val="7030A0"/>
                </a:solidFill>
              </a:rPr>
              <a:t>: both species benefit from the relationship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390" y="3581401"/>
            <a:ext cx="3282716" cy="219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11761"/>
            <a:ext cx="3149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683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/>
                </a:solidFill>
              </a:rPr>
              <a:t>Community Interactions: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dirty="0">
                <a:solidFill>
                  <a:schemeClr val="accent5"/>
                </a:solidFill>
              </a:rPr>
              <a:t>Symbiosis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C. </a:t>
            </a:r>
            <a:r>
              <a:rPr lang="en-US" u="sng" dirty="0">
                <a:solidFill>
                  <a:srgbClr val="7030A0"/>
                </a:solidFill>
              </a:rPr>
              <a:t>Commensalism</a:t>
            </a:r>
            <a:r>
              <a:rPr lang="en-US" dirty="0">
                <a:solidFill>
                  <a:srgbClr val="7030A0"/>
                </a:solidFill>
              </a:rPr>
              <a:t>: one organism benefits and the other is neither helped or hurt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3276600" cy="259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81400"/>
            <a:ext cx="3077361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879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chemeClr val="accent5"/>
                </a:solidFill>
                <a:cs typeface="Arial" charset="0"/>
              </a:rPr>
              <a:t>V. </a:t>
            </a:r>
            <a:r>
              <a:rPr lang="en-US" b="1" u="sng" dirty="0">
                <a:solidFill>
                  <a:schemeClr val="accent5"/>
                </a:solidFill>
                <a:cs typeface="Arial" charset="0"/>
              </a:rPr>
              <a:t>Ecological Succession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2060"/>
                </a:solidFill>
                <a:cs typeface="Arial" charset="0"/>
              </a:rPr>
              <a:t>Ecosystems are constantly changing</a:t>
            </a:r>
          </a:p>
          <a:p>
            <a:pPr lvl="1" eaLnBrk="1" hangingPunct="1"/>
            <a:r>
              <a:rPr lang="en-US" dirty="0">
                <a:solidFill>
                  <a:srgbClr val="002060"/>
                </a:solidFill>
                <a:cs typeface="Arial" charset="0"/>
              </a:rPr>
              <a:t>Natural and human disturbances</a:t>
            </a:r>
          </a:p>
          <a:p>
            <a:pPr lvl="1" eaLnBrk="1" hangingPunct="1"/>
            <a:r>
              <a:rPr lang="en-US" dirty="0">
                <a:solidFill>
                  <a:srgbClr val="002060"/>
                </a:solidFill>
                <a:cs typeface="Arial" charset="0"/>
              </a:rPr>
              <a:t>Older inhabitants die out, new organisms move in</a:t>
            </a:r>
          </a:p>
          <a:p>
            <a:pPr eaLnBrk="1" hangingPunct="1"/>
            <a:r>
              <a:rPr lang="en-US" u="sng" dirty="0">
                <a:solidFill>
                  <a:srgbClr val="FF0000"/>
                </a:solidFill>
                <a:cs typeface="Arial" charset="0"/>
              </a:rPr>
              <a:t>Ecological Succession</a:t>
            </a:r>
            <a:r>
              <a:rPr lang="en-US" dirty="0">
                <a:cs typeface="Arial" charset="0"/>
              </a:rPr>
              <a:t>:</a:t>
            </a:r>
            <a:r>
              <a:rPr lang="en-US" dirty="0"/>
              <a:t> series of predictable changes that occurs in a community over time</a:t>
            </a:r>
          </a:p>
          <a:p>
            <a:pPr lvl="1"/>
            <a:r>
              <a:rPr lang="en-US" dirty="0">
                <a:cs typeface="Arial" charset="0"/>
              </a:rPr>
              <a:t>Primary succession</a:t>
            </a:r>
          </a:p>
          <a:p>
            <a:pPr lvl="1"/>
            <a:r>
              <a:rPr lang="en-US" dirty="0">
                <a:cs typeface="Arial" charset="0"/>
              </a:rPr>
              <a:t>Secondary succession </a:t>
            </a:r>
          </a:p>
        </p:txBody>
      </p:sp>
    </p:spTree>
    <p:extLst>
      <p:ext uri="{BB962C8B-B14F-4D97-AF65-F5344CB8AC3E}">
        <p14:creationId xmlns:p14="http://schemas.microsoft.com/office/powerpoint/2010/main" val="3687768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6965245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5"/>
                </a:solidFill>
                <a:cs typeface="Arial" charset="0"/>
              </a:rPr>
              <a:t>Primary Succession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3"/>
          </p:nvPr>
        </p:nvSpPr>
        <p:spPr>
          <a:xfrm>
            <a:off x="990600" y="1524000"/>
            <a:ext cx="3200400" cy="24384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sz="2800" dirty="0">
                <a:solidFill>
                  <a:srgbClr val="00B0F0"/>
                </a:solidFill>
                <a:cs typeface="Arial" charset="0"/>
              </a:rPr>
              <a:t>Succession that occurs where no soil exists</a:t>
            </a:r>
          </a:p>
          <a:p>
            <a:pPr lvl="1" eaLnBrk="1" hangingPunct="1"/>
            <a:r>
              <a:rPr lang="en-US" sz="2400" dirty="0">
                <a:solidFill>
                  <a:srgbClr val="0070C0"/>
                </a:solidFill>
                <a:cs typeface="Arial" charset="0"/>
              </a:rPr>
              <a:t>Ex. After volcanic eruption, retreating glacier</a:t>
            </a:r>
          </a:p>
          <a:p>
            <a:pPr eaLnBrk="1" hangingPunct="1"/>
            <a:endParaRPr lang="en-US" sz="2800" u="sng" dirty="0">
              <a:cs typeface="Arial" charset="0"/>
            </a:endParaRPr>
          </a:p>
          <a:p>
            <a:pPr eaLnBrk="1" hangingPunct="1"/>
            <a:r>
              <a:rPr lang="en-US" sz="2800" u="sng" dirty="0">
                <a:solidFill>
                  <a:srgbClr val="00B050"/>
                </a:solidFill>
                <a:cs typeface="Arial" charset="0"/>
              </a:rPr>
              <a:t>Pioneer species</a:t>
            </a:r>
            <a:r>
              <a:rPr lang="en-US" sz="2800" dirty="0">
                <a:solidFill>
                  <a:srgbClr val="00B050"/>
                </a:solidFill>
                <a:cs typeface="Arial" charset="0"/>
              </a:rPr>
              <a:t>: </a:t>
            </a:r>
            <a:r>
              <a:rPr lang="en-US" sz="2800" dirty="0">
                <a:cs typeface="Arial" charset="0"/>
              </a:rPr>
              <a:t>first to appear in area</a:t>
            </a:r>
          </a:p>
          <a:p>
            <a:pPr eaLnBrk="1" hangingPunct="1"/>
            <a:endParaRPr lang="en-US" sz="2800" dirty="0">
              <a:cs typeface="Arial" charset="0"/>
            </a:endParaRPr>
          </a:p>
          <a:p>
            <a:pPr eaLnBrk="1" hangingPunct="1">
              <a:buNone/>
            </a:pPr>
            <a:endParaRPr lang="en-US" sz="2400" dirty="0"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724400" y="1600200"/>
            <a:ext cx="3200400" cy="2133600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>
                <a:solidFill>
                  <a:srgbClr val="7030A0"/>
                </a:solidFill>
                <a:cs typeface="Arial" charset="0"/>
              </a:rPr>
              <a:t>Order of species return:</a:t>
            </a:r>
          </a:p>
          <a:p>
            <a:pPr lvl="1"/>
            <a:r>
              <a:rPr lang="en-US" sz="2400" dirty="0">
                <a:cs typeface="Arial" charset="0"/>
              </a:rPr>
              <a:t>Lichens</a:t>
            </a:r>
          </a:p>
          <a:p>
            <a:pPr lvl="1"/>
            <a:r>
              <a:rPr lang="en-US" sz="2400" dirty="0">
                <a:cs typeface="Arial" charset="0"/>
              </a:rPr>
              <a:t>Mosses </a:t>
            </a:r>
          </a:p>
          <a:p>
            <a:pPr lvl="1"/>
            <a:r>
              <a:rPr lang="en-US" sz="2400" dirty="0">
                <a:cs typeface="Arial" charset="0"/>
              </a:rPr>
              <a:t>Grasses</a:t>
            </a:r>
          </a:p>
          <a:p>
            <a:pPr lvl="1"/>
            <a:r>
              <a:rPr lang="en-US" sz="2400" dirty="0">
                <a:cs typeface="Arial" charset="0"/>
              </a:rPr>
              <a:t>Shrubs </a:t>
            </a:r>
          </a:p>
          <a:p>
            <a:pPr lvl="1"/>
            <a:r>
              <a:rPr lang="en-US" sz="2400" dirty="0">
                <a:cs typeface="Arial" charset="0"/>
              </a:rPr>
              <a:t>Trees (pines first, then hardwoods such as oaks)</a:t>
            </a:r>
            <a:endParaRPr lang="en-US" dirty="0"/>
          </a:p>
        </p:txBody>
      </p:sp>
      <p:pic>
        <p:nvPicPr>
          <p:cNvPr id="4" name="Content Placeholder 3" descr="primary succes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886200"/>
            <a:ext cx="5638800" cy="237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70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5"/>
                </a:solidFill>
                <a:cs typeface="Arial" charset="0"/>
              </a:rPr>
              <a:t>Secondary Succession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cs typeface="Arial" charset="0"/>
              </a:rPr>
              <a:t>Disturbance of some kind changes </a:t>
            </a:r>
            <a:r>
              <a:rPr lang="en-US" b="1" dirty="0">
                <a:solidFill>
                  <a:srgbClr val="00B050"/>
                </a:solidFill>
                <a:cs typeface="Arial" charset="0"/>
              </a:rPr>
              <a:t>an existing community </a:t>
            </a:r>
            <a:r>
              <a:rPr lang="en-US" dirty="0">
                <a:solidFill>
                  <a:srgbClr val="00B050"/>
                </a:solidFill>
                <a:cs typeface="Arial" charset="0"/>
              </a:rPr>
              <a:t>without moving the soil</a:t>
            </a:r>
          </a:p>
          <a:p>
            <a:pPr lvl="1" eaLnBrk="1" hangingPunct="1"/>
            <a:r>
              <a:rPr lang="en-US" dirty="0">
                <a:cs typeface="Arial" charset="0"/>
              </a:rPr>
              <a:t>Ex. Abandoned farmland, after wildfires</a:t>
            </a:r>
          </a:p>
        </p:txBody>
      </p:sp>
      <p:pic>
        <p:nvPicPr>
          <p:cNvPr id="34819" name="Picture 3" descr="secondary successi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200400"/>
            <a:ext cx="723407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2738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>
                <a:solidFill>
                  <a:schemeClr val="accent5"/>
                </a:solidFill>
              </a:rPr>
              <a:t>I. Climate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05000"/>
            <a:ext cx="6781800" cy="3818069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The year-to-year average of temperature and rainfall of an area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1" name="Picture 3" descr="C:\Users\JS2418\AppData\Local\Microsoft\Windows\Temporary Internet Files\Content.IE5\7CK4BPQI\MC90043840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355338"/>
            <a:ext cx="2667000" cy="2664462"/>
          </a:xfrm>
          <a:prstGeom prst="rect">
            <a:avLst/>
          </a:prstGeom>
          <a:noFill/>
        </p:spPr>
      </p:pic>
      <p:pic>
        <p:nvPicPr>
          <p:cNvPr id="2052" name="Picture 4" descr="C:\Users\JS2418\AppData\Local\Microsoft\Windows\Temporary Internet Files\Content.IE5\VHEEQS3X\MC90001451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429000"/>
            <a:ext cx="2571902" cy="2422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1140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EC978-F8AE-4B4D-B919-5FE42053D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89560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abiotic and biotic factors?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047A1-1B1D-4473-AD34-FB7B16C8B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1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210777" cy="1202485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accent5"/>
                </a:solidFill>
              </a:rPr>
              <a:t>II. Abiotic and Biotic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1752600"/>
            <a:ext cx="3200400" cy="4191000"/>
          </a:xfrm>
        </p:spPr>
        <p:txBody>
          <a:bodyPr>
            <a:noAutofit/>
          </a:bodyPr>
          <a:lstStyle/>
          <a:p>
            <a:r>
              <a:rPr lang="en-US" sz="2800" b="1" u="sng" dirty="0">
                <a:solidFill>
                  <a:schemeClr val="tx2"/>
                </a:solidFill>
              </a:rPr>
              <a:t>Abiotic:</a:t>
            </a:r>
            <a:r>
              <a:rPr lang="en-US" sz="2800" b="1" dirty="0">
                <a:solidFill>
                  <a:schemeClr val="tx2"/>
                </a:solidFill>
              </a:rPr>
              <a:t> nonliving factors that influence an ecosystem</a:t>
            </a:r>
          </a:p>
          <a:p>
            <a:pPr lvl="1"/>
            <a:r>
              <a:rPr lang="en-US" sz="1800" dirty="0"/>
              <a:t>Bodies of water (ocean, lake, pond, stream)</a:t>
            </a:r>
          </a:p>
          <a:p>
            <a:pPr lvl="1"/>
            <a:r>
              <a:rPr lang="en-US" sz="1800" dirty="0"/>
              <a:t>Rocks, mountains, volcanoes</a:t>
            </a:r>
          </a:p>
          <a:p>
            <a:pPr lvl="1"/>
            <a:r>
              <a:rPr lang="en-US" sz="1800" dirty="0"/>
              <a:t>Frequent fires</a:t>
            </a:r>
          </a:p>
          <a:p>
            <a:pPr lvl="1"/>
            <a:r>
              <a:rPr lang="en-US" sz="1800" dirty="0"/>
              <a:t>Climate</a:t>
            </a:r>
          </a:p>
          <a:p>
            <a:pPr lvl="1"/>
            <a:r>
              <a:rPr lang="en-US" sz="1800" dirty="0"/>
              <a:t>Soil type</a:t>
            </a:r>
          </a:p>
          <a:p>
            <a:pPr lvl="1"/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1905000"/>
            <a:ext cx="3200400" cy="3605212"/>
          </a:xfrm>
        </p:spPr>
        <p:txBody>
          <a:bodyPr>
            <a:normAutofit fontScale="92500"/>
          </a:bodyPr>
          <a:lstStyle/>
          <a:p>
            <a:r>
              <a:rPr lang="en-US" sz="2800" b="1" u="sng" dirty="0">
                <a:solidFill>
                  <a:schemeClr val="accent4"/>
                </a:solidFill>
              </a:rPr>
              <a:t>Biotic</a:t>
            </a:r>
            <a:r>
              <a:rPr lang="en-US" sz="2800" b="1" dirty="0">
                <a:solidFill>
                  <a:schemeClr val="accent4"/>
                </a:solidFill>
              </a:rPr>
              <a:t>: living factors that influence an ecosystem</a:t>
            </a:r>
          </a:p>
          <a:p>
            <a:pPr lvl="1"/>
            <a:r>
              <a:rPr lang="en-US" sz="2000" dirty="0"/>
              <a:t>Plants</a:t>
            </a:r>
          </a:p>
          <a:p>
            <a:pPr lvl="1"/>
            <a:r>
              <a:rPr lang="en-US" sz="2000" dirty="0"/>
              <a:t>Animals</a:t>
            </a:r>
          </a:p>
          <a:p>
            <a:pPr lvl="1"/>
            <a:r>
              <a:rPr lang="en-US" sz="2000" dirty="0"/>
              <a:t>Fungi</a:t>
            </a:r>
          </a:p>
          <a:p>
            <a:pPr lvl="1"/>
            <a:r>
              <a:rPr lang="en-US" sz="2000" dirty="0" err="1"/>
              <a:t>Protists</a:t>
            </a:r>
            <a:endParaRPr lang="en-US" sz="2000" dirty="0"/>
          </a:p>
          <a:p>
            <a:pPr lvl="1"/>
            <a:r>
              <a:rPr lang="en-US" sz="2000" dirty="0"/>
              <a:t>Bacteria</a:t>
            </a:r>
          </a:p>
          <a:p>
            <a:pPr lvl="1"/>
            <a:r>
              <a:rPr lang="en-US" sz="2000" dirty="0" err="1"/>
              <a:t>Archaea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21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li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337924"/>
            <a:ext cx="2286000" cy="1795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024744" cy="1143000"/>
          </a:xfrm>
        </p:spPr>
        <p:txBody>
          <a:bodyPr/>
          <a:lstStyle/>
          <a:p>
            <a:pPr eaLnBrk="1" hangingPunct="1"/>
            <a:r>
              <a:rPr lang="en-US" b="1" u="sng" dirty="0">
                <a:solidFill>
                  <a:schemeClr val="accent5"/>
                </a:solidFill>
              </a:rPr>
              <a:t>III. Habitat and Niche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83" y="1752600"/>
            <a:ext cx="6777317" cy="3508977"/>
          </a:xfrm>
        </p:spPr>
        <p:txBody>
          <a:bodyPr>
            <a:normAutofit/>
          </a:bodyPr>
          <a:lstStyle/>
          <a:p>
            <a:pPr marL="420624" indent="-384048">
              <a:defRPr/>
            </a:pPr>
            <a:r>
              <a:rPr lang="en-US" u="sng" dirty="0">
                <a:solidFill>
                  <a:schemeClr val="tx2"/>
                </a:solidFill>
              </a:rPr>
              <a:t>Habitat</a:t>
            </a:r>
            <a:r>
              <a:rPr lang="en-US" dirty="0">
                <a:solidFill>
                  <a:schemeClr val="tx2"/>
                </a:solidFill>
              </a:rPr>
              <a:t>: all the biotic and </a:t>
            </a:r>
            <a:r>
              <a:rPr lang="en-US" dirty="0" err="1">
                <a:solidFill>
                  <a:schemeClr val="tx2"/>
                </a:solidFill>
              </a:rPr>
              <a:t>abiotic</a:t>
            </a:r>
            <a:r>
              <a:rPr lang="en-US" dirty="0">
                <a:solidFill>
                  <a:schemeClr val="tx2"/>
                </a:solidFill>
              </a:rPr>
              <a:t> factors in the ecosystem where an organism lives</a:t>
            </a:r>
          </a:p>
          <a:p>
            <a:pPr marL="722376" lvl="1">
              <a:defRPr/>
            </a:pPr>
            <a:r>
              <a:rPr lang="en-US" dirty="0"/>
              <a:t>Example: A lions habitat might include shade trees, tall grasses and watering holes</a:t>
            </a:r>
          </a:p>
          <a:p>
            <a:pPr marL="722376" lvl="1" indent="-27432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420624" indent="-384048">
              <a:defRPr/>
            </a:pPr>
            <a:r>
              <a:rPr lang="en-US" u="sng" dirty="0">
                <a:solidFill>
                  <a:schemeClr val="tx2"/>
                </a:solidFill>
              </a:rPr>
              <a:t>Niche</a:t>
            </a:r>
            <a:r>
              <a:rPr lang="en-US" dirty="0">
                <a:solidFill>
                  <a:schemeClr val="tx2"/>
                </a:solidFill>
              </a:rPr>
              <a:t>: the way an organism interacts with its environment</a:t>
            </a:r>
          </a:p>
        </p:txBody>
      </p:sp>
    </p:spTree>
    <p:extLst>
      <p:ext uri="{BB962C8B-B14F-4D97-AF65-F5344CB8AC3E}">
        <p14:creationId xmlns:p14="http://schemas.microsoft.com/office/powerpoint/2010/main" val="3453518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024744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accent5"/>
                </a:solidFill>
              </a:rPr>
              <a:t>Habitat and Niche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6777317" cy="3508977"/>
          </a:xfrm>
        </p:spPr>
        <p:txBody>
          <a:bodyPr>
            <a:normAutofit/>
          </a:bodyPr>
          <a:lstStyle/>
          <a:p>
            <a:pPr marL="420624" indent="-384048">
              <a:defRPr/>
            </a:pPr>
            <a:r>
              <a:rPr lang="en-US" dirty="0">
                <a:cs typeface="Arabic Typesetting" pitchFamily="66" charset="-78"/>
              </a:rPr>
              <a:t>Think of a </a:t>
            </a:r>
            <a:r>
              <a:rPr lang="en-US" u="sng" dirty="0">
                <a:solidFill>
                  <a:schemeClr val="tx2"/>
                </a:solidFill>
                <a:cs typeface="Arabic Typesetting" pitchFamily="66" charset="-78"/>
              </a:rPr>
              <a:t>habitat</a:t>
            </a:r>
            <a:r>
              <a:rPr lang="en-US" dirty="0">
                <a:cs typeface="Arabic Typesetting" pitchFamily="66" charset="-78"/>
              </a:rPr>
              <a:t> as </a:t>
            </a:r>
            <a:r>
              <a:rPr lang="en-US" u="sng" dirty="0">
                <a:solidFill>
                  <a:schemeClr val="tx2"/>
                </a:solidFill>
                <a:cs typeface="Arabic Typesetting" pitchFamily="66" charset="-78"/>
              </a:rPr>
              <a:t>where</a:t>
            </a:r>
            <a:r>
              <a:rPr lang="en-US" dirty="0">
                <a:cs typeface="Arabic Typesetting" pitchFamily="66" charset="-78"/>
              </a:rPr>
              <a:t> as a species lives and a </a:t>
            </a:r>
            <a:r>
              <a:rPr lang="en-US" u="sng" dirty="0">
                <a:solidFill>
                  <a:schemeClr val="accent4"/>
                </a:solidFill>
                <a:cs typeface="Arabic Typesetting" pitchFamily="66" charset="-78"/>
              </a:rPr>
              <a:t>niche</a:t>
            </a:r>
            <a:r>
              <a:rPr lang="en-US" dirty="0">
                <a:cs typeface="Arabic Typesetting" pitchFamily="66" charset="-78"/>
              </a:rPr>
              <a:t> as </a:t>
            </a:r>
            <a:r>
              <a:rPr lang="en-US" u="sng" dirty="0">
                <a:solidFill>
                  <a:schemeClr val="accent4"/>
                </a:solidFill>
                <a:cs typeface="Arabic Typesetting" pitchFamily="66" charset="-78"/>
              </a:rPr>
              <a:t>how</a:t>
            </a:r>
            <a:r>
              <a:rPr lang="en-US" dirty="0">
                <a:cs typeface="Arabic Typesetting" pitchFamily="66" charset="-78"/>
              </a:rPr>
              <a:t> it lives within the habitat.</a:t>
            </a:r>
          </a:p>
          <a:p>
            <a:pPr marL="420624" indent="-384048">
              <a:defRPr/>
            </a:pPr>
            <a:r>
              <a:rPr lang="en-US" dirty="0">
                <a:cs typeface="Arabic Typesetting" pitchFamily="66" charset="-78"/>
              </a:rPr>
              <a:t>A </a:t>
            </a:r>
            <a:r>
              <a:rPr lang="en-US" dirty="0">
                <a:solidFill>
                  <a:srgbClr val="FF0000"/>
                </a:solidFill>
                <a:cs typeface="Arabic Typesetting" pitchFamily="66" charset="-78"/>
              </a:rPr>
              <a:t>niche</a:t>
            </a:r>
            <a:r>
              <a:rPr lang="en-US" dirty="0">
                <a:cs typeface="Arabic Typesetting" pitchFamily="66" charset="-78"/>
              </a:rPr>
              <a:t> includes: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>
                <a:solidFill>
                  <a:srgbClr val="FF0000"/>
                </a:solidFill>
                <a:cs typeface="Arabic Typesetting" pitchFamily="66" charset="-78"/>
              </a:rPr>
              <a:t>Food</a:t>
            </a:r>
            <a:r>
              <a:rPr lang="en-US" dirty="0">
                <a:cs typeface="Arabic Typesetting" pitchFamily="66" charset="-78"/>
              </a:rPr>
              <a:t>: the type it eats, how it competes with others, where it fits in the food web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>
                <a:solidFill>
                  <a:srgbClr val="FF0000"/>
                </a:solidFill>
                <a:cs typeface="Arabic Typesetting" pitchFamily="66" charset="-78"/>
              </a:rPr>
              <a:t>Abiotic Conditions</a:t>
            </a:r>
            <a:r>
              <a:rPr lang="en-US" dirty="0">
                <a:cs typeface="Arabic Typesetting" pitchFamily="66" charset="-78"/>
              </a:rPr>
              <a:t>: range of conditions such as temperature and amount of water available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>
                <a:solidFill>
                  <a:srgbClr val="FF0000"/>
                </a:solidFill>
                <a:cs typeface="Arabic Typesetting" pitchFamily="66" charset="-78"/>
              </a:rPr>
              <a:t>Behavior</a:t>
            </a:r>
            <a:r>
              <a:rPr lang="en-US" dirty="0">
                <a:cs typeface="Arabic Typesetting" pitchFamily="66" charset="-78"/>
              </a:rPr>
              <a:t>: time of day the species is active and where and when it reproduces</a:t>
            </a:r>
          </a:p>
        </p:txBody>
      </p:sp>
    </p:spTree>
    <p:extLst>
      <p:ext uri="{BB962C8B-B14F-4D97-AF65-F5344CB8AC3E}">
        <p14:creationId xmlns:p14="http://schemas.microsoft.com/office/powerpoint/2010/main" val="2491151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accent5"/>
                </a:solidFill>
              </a:rPr>
              <a:t>IV. Community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1200"/>
            <a:ext cx="6196405" cy="3603812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How organisms interact with each other within their environment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Competition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Predation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Symbiosis</a:t>
            </a:r>
          </a:p>
          <a:p>
            <a:pPr lvl="2"/>
            <a:r>
              <a:rPr lang="en-US" dirty="0">
                <a:solidFill>
                  <a:srgbClr val="7030A0"/>
                </a:solidFill>
              </a:rPr>
              <a:t>Parasitism</a:t>
            </a:r>
          </a:p>
          <a:p>
            <a:pPr lvl="2"/>
            <a:r>
              <a:rPr lang="en-US" dirty="0">
                <a:solidFill>
                  <a:srgbClr val="7030A0"/>
                </a:solidFill>
              </a:rPr>
              <a:t>Mutualism</a:t>
            </a:r>
          </a:p>
          <a:p>
            <a:pPr lvl="2"/>
            <a:r>
              <a:rPr lang="en-US" dirty="0">
                <a:solidFill>
                  <a:srgbClr val="7030A0"/>
                </a:solidFill>
              </a:rPr>
              <a:t>Commensalism</a:t>
            </a:r>
          </a:p>
        </p:txBody>
      </p:sp>
      <p:pic>
        <p:nvPicPr>
          <p:cNvPr id="6" name="Picture 5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3515140"/>
            <a:ext cx="4000172" cy="263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12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accent5"/>
                </a:solidFill>
              </a:rPr>
              <a:t>Community Interactions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AutoNum type="arabicPeriod"/>
            </a:pPr>
            <a:r>
              <a:rPr lang="en-US" u="sng" dirty="0">
                <a:solidFill>
                  <a:srgbClr val="00B050"/>
                </a:solidFill>
              </a:rPr>
              <a:t>Competition</a:t>
            </a:r>
            <a:r>
              <a:rPr lang="en-US" dirty="0">
                <a:solidFill>
                  <a:srgbClr val="00B050"/>
                </a:solidFill>
              </a:rPr>
              <a:t>: when organisms desire the same ecological resource at the same time (food, living space, mate)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57600"/>
            <a:ext cx="2613606" cy="180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81400"/>
            <a:ext cx="2667000" cy="199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44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Community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2. </a:t>
            </a:r>
            <a:r>
              <a:rPr lang="en-US" u="sng" dirty="0">
                <a:solidFill>
                  <a:srgbClr val="00B050"/>
                </a:solidFill>
              </a:rPr>
              <a:t>Predation</a:t>
            </a:r>
            <a:r>
              <a:rPr lang="en-US" dirty="0">
                <a:solidFill>
                  <a:srgbClr val="00B050"/>
                </a:solidFill>
              </a:rPr>
              <a:t>: one organism captures and feeds on another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81400"/>
            <a:ext cx="2965938" cy="192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06089"/>
            <a:ext cx="4267200" cy="283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893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152</TotalTime>
  <Words>425</Words>
  <Application>Microsoft Office PowerPoint</Application>
  <PresentationFormat>On-screen Show (4:3)</PresentationFormat>
  <Paragraphs>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Arabic Typesetting</vt:lpstr>
      <vt:lpstr>Arial</vt:lpstr>
      <vt:lpstr>Brush Script MT</vt:lpstr>
      <vt:lpstr>Comic Sans MS</vt:lpstr>
      <vt:lpstr>Constantia</vt:lpstr>
      <vt:lpstr>Franklin Gothic Book</vt:lpstr>
      <vt:lpstr>Rage Italic</vt:lpstr>
      <vt:lpstr>Wingdings 2</vt:lpstr>
      <vt:lpstr>Pushpin</vt:lpstr>
      <vt:lpstr>Factors that Shape an Ecosystem</vt:lpstr>
      <vt:lpstr>I. Climate</vt:lpstr>
      <vt:lpstr>What are abiotic and biotic factors? </vt:lpstr>
      <vt:lpstr>II. Abiotic and Biotic Factors</vt:lpstr>
      <vt:lpstr>III. Habitat and Niche</vt:lpstr>
      <vt:lpstr>Habitat and Niche </vt:lpstr>
      <vt:lpstr>IV. Community Interactions</vt:lpstr>
      <vt:lpstr>Community Interactions</vt:lpstr>
      <vt:lpstr>Community Interactions</vt:lpstr>
      <vt:lpstr>  Community Interactions:  </vt:lpstr>
      <vt:lpstr>Community Interactions: Symbiosis</vt:lpstr>
      <vt:lpstr>Community Interactions: Symbiosis</vt:lpstr>
      <vt:lpstr>Community Interactions: Symbiosis</vt:lpstr>
      <vt:lpstr>V. Ecological Succession</vt:lpstr>
      <vt:lpstr>Primary Succession</vt:lpstr>
      <vt:lpstr>Secondary Succession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Shapes an Ecosystem</dc:title>
  <dc:creator>Jennifer</dc:creator>
  <cp:lastModifiedBy>Martisia Jackson</cp:lastModifiedBy>
  <cp:revision>19</cp:revision>
  <dcterms:created xsi:type="dcterms:W3CDTF">2012-09-07T00:29:39Z</dcterms:created>
  <dcterms:modified xsi:type="dcterms:W3CDTF">2017-09-19T10:32:36Z</dcterms:modified>
</cp:coreProperties>
</file>