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Lst>
  <p:notesMasterIdLst>
    <p:notesMasterId r:id="rId27"/>
  </p:notesMasterIdLst>
  <p:sldIdLst>
    <p:sldId id="256" r:id="rId6"/>
    <p:sldId id="264" r:id="rId7"/>
    <p:sldId id="257" r:id="rId8"/>
    <p:sldId id="286" r:id="rId9"/>
    <p:sldId id="258" r:id="rId10"/>
    <p:sldId id="267" r:id="rId11"/>
    <p:sldId id="268" r:id="rId12"/>
    <p:sldId id="269" r:id="rId13"/>
    <p:sldId id="277" r:id="rId14"/>
    <p:sldId id="278" r:id="rId15"/>
    <p:sldId id="279" r:id="rId16"/>
    <p:sldId id="280" r:id="rId17"/>
    <p:sldId id="270" r:id="rId18"/>
    <p:sldId id="274" r:id="rId19"/>
    <p:sldId id="272" r:id="rId20"/>
    <p:sldId id="273" r:id="rId21"/>
    <p:sldId id="275" r:id="rId22"/>
    <p:sldId id="284" r:id="rId23"/>
    <p:sldId id="266" r:id="rId24"/>
    <p:sldId id="283"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B59AC2-214F-4A2C-8AB9-02ACA88DF310}" type="datetimeFigureOut">
              <a:rPr lang="en-US" smtClean="0"/>
              <a:t>5/8/2018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0BEB39-2BC8-4070-B5ED-76EACADE3669}" type="slidenum">
              <a:rPr lang="en-US" smtClean="0"/>
              <a:t>‹#›</a:t>
            </a:fld>
            <a:endParaRPr lang="en-US"/>
          </a:p>
        </p:txBody>
      </p:sp>
    </p:spTree>
    <p:extLst>
      <p:ext uri="{BB962C8B-B14F-4D97-AF65-F5344CB8AC3E}">
        <p14:creationId xmlns:p14="http://schemas.microsoft.com/office/powerpoint/2010/main" val="170826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a:t>
            </a:r>
            <a:r>
              <a:rPr lang="en-US" baseline="0" dirty="0"/>
              <a:t> introduce the lesson essential question and the standard that aligns to the essential question.</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1</a:t>
            </a:fld>
            <a:endParaRPr lang="en-US"/>
          </a:p>
        </p:txBody>
      </p:sp>
    </p:spTree>
    <p:extLst>
      <p:ext uri="{BB962C8B-B14F-4D97-AF65-F5344CB8AC3E}">
        <p14:creationId xmlns:p14="http://schemas.microsoft.com/office/powerpoint/2010/main" val="3962102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10</a:t>
            </a:fld>
            <a:endParaRPr lang="en-US"/>
          </a:p>
        </p:txBody>
      </p:sp>
    </p:spTree>
    <p:extLst>
      <p:ext uri="{BB962C8B-B14F-4D97-AF65-F5344CB8AC3E}">
        <p14:creationId xmlns:p14="http://schemas.microsoft.com/office/powerpoint/2010/main" val="1236556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a:t>
            </a:r>
            <a:r>
              <a:rPr lang="en-US" baseline="0" dirty="0"/>
              <a:t> on the slide.</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11</a:t>
            </a:fld>
            <a:endParaRPr lang="en-US"/>
          </a:p>
        </p:txBody>
      </p:sp>
    </p:spTree>
    <p:extLst>
      <p:ext uri="{BB962C8B-B14F-4D97-AF65-F5344CB8AC3E}">
        <p14:creationId xmlns:p14="http://schemas.microsoft.com/office/powerpoint/2010/main" val="2498247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a:t>
            </a:r>
            <a:r>
              <a:rPr lang="en-US" baseline="0" dirty="0"/>
              <a:t> should present the information on the slide.</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12</a:t>
            </a:fld>
            <a:endParaRPr lang="en-US"/>
          </a:p>
        </p:txBody>
      </p:sp>
    </p:spTree>
    <p:extLst>
      <p:ext uri="{BB962C8B-B14F-4D97-AF65-F5344CB8AC3E}">
        <p14:creationId xmlns:p14="http://schemas.microsoft.com/office/powerpoint/2010/main" val="3786488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13</a:t>
            </a:fld>
            <a:endParaRPr lang="en-US"/>
          </a:p>
        </p:txBody>
      </p:sp>
    </p:spTree>
    <p:extLst>
      <p:ext uri="{BB962C8B-B14F-4D97-AF65-F5344CB8AC3E}">
        <p14:creationId xmlns:p14="http://schemas.microsoft.com/office/powerpoint/2010/main" val="4191832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graph on the slide to illustrate</a:t>
            </a:r>
            <a:r>
              <a:rPr lang="en-US" baseline="0" dirty="0"/>
              <a:t> the amount of usable water in the world.</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14</a:t>
            </a:fld>
            <a:endParaRPr lang="en-US"/>
          </a:p>
        </p:txBody>
      </p:sp>
    </p:spTree>
    <p:extLst>
      <p:ext uri="{BB962C8B-B14F-4D97-AF65-F5344CB8AC3E}">
        <p14:creationId xmlns:p14="http://schemas.microsoft.com/office/powerpoint/2010/main" val="3532956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use the graph on the slide to illustrate the amount and types of water on the earth.</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15</a:t>
            </a:fld>
            <a:endParaRPr lang="en-US"/>
          </a:p>
        </p:txBody>
      </p:sp>
    </p:spTree>
    <p:extLst>
      <p:ext uri="{BB962C8B-B14F-4D97-AF65-F5344CB8AC3E}">
        <p14:creationId xmlns:p14="http://schemas.microsoft.com/office/powerpoint/2010/main" val="3126757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Approach(s): The teacher should use the graph on the slide to illustrate the amount and types of water on the earth.</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16</a:t>
            </a:fld>
            <a:endParaRPr lang="en-US"/>
          </a:p>
        </p:txBody>
      </p:sp>
    </p:spTree>
    <p:extLst>
      <p:ext uri="{BB962C8B-B14F-4D97-AF65-F5344CB8AC3E}">
        <p14:creationId xmlns:p14="http://schemas.microsoft.com/office/powerpoint/2010/main" val="3012375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Approach(s): The teacher should use the graph on the slide to illustrate the amount and types of water on the earth.</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17</a:t>
            </a:fld>
            <a:endParaRPr lang="en-US"/>
          </a:p>
        </p:txBody>
      </p:sp>
    </p:spTree>
    <p:extLst>
      <p:ext uri="{BB962C8B-B14F-4D97-AF65-F5344CB8AC3E}">
        <p14:creationId xmlns:p14="http://schemas.microsoft.com/office/powerpoint/2010/main" val="4040381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18</a:t>
            </a:fld>
            <a:endParaRPr lang="en-US"/>
          </a:p>
        </p:txBody>
      </p:sp>
    </p:spTree>
    <p:extLst>
      <p:ext uri="{BB962C8B-B14F-4D97-AF65-F5344CB8AC3E}">
        <p14:creationId xmlns:p14="http://schemas.microsoft.com/office/powerpoint/2010/main" val="372654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19</a:t>
            </a:fld>
            <a:endParaRPr lang="en-US"/>
          </a:p>
        </p:txBody>
      </p:sp>
    </p:spTree>
    <p:extLst>
      <p:ext uri="{BB962C8B-B14F-4D97-AF65-F5344CB8AC3E}">
        <p14:creationId xmlns:p14="http://schemas.microsoft.com/office/powerpoint/2010/main" val="376014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Select one of the activating strategies linked on the resource page </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2</a:t>
            </a:fld>
            <a:endParaRPr lang="en-US"/>
          </a:p>
        </p:txBody>
      </p:sp>
    </p:spTree>
    <p:extLst>
      <p:ext uri="{BB962C8B-B14F-4D97-AF65-F5344CB8AC3E}">
        <p14:creationId xmlns:p14="http://schemas.microsoft.com/office/powerpoint/2010/main" val="1272344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students should label the images on their notes as representations of the amounts/types of water on the earth’s surface. The teacher should walk around monitoring and redirecting students as needed. Do not give more than 1 minute for students to label the representations. The teacher should ask students to compare their responses with another student. Go over the answers with the class.</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20</a:t>
            </a:fld>
            <a:endParaRPr lang="en-US"/>
          </a:p>
        </p:txBody>
      </p:sp>
    </p:spTree>
    <p:extLst>
      <p:ext uri="{BB962C8B-B14F-4D97-AF65-F5344CB8AC3E}">
        <p14:creationId xmlns:p14="http://schemas.microsoft.com/office/powerpoint/2010/main" val="3219849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Instructional Approach(s): Each student should complete the summarizer. </a:t>
            </a:r>
            <a:r>
              <a:rPr lang="en-US" sz="1200" kern="1200">
                <a:solidFill>
                  <a:schemeClr val="tx1"/>
                </a:solidFill>
                <a:effectLst/>
                <a:latin typeface="+mn-lt"/>
                <a:ea typeface="+mn-ea"/>
                <a:cs typeface="+mn-cs"/>
              </a:rPr>
              <a:t>The teacher should use the summarizer to determine the level of student mastery and if differentiation is needed.</a:t>
            </a:r>
          </a:p>
        </p:txBody>
      </p:sp>
      <p:sp>
        <p:nvSpPr>
          <p:cNvPr id="4" name="Slide Number Placeholder 3"/>
          <p:cNvSpPr>
            <a:spLocks noGrp="1"/>
          </p:cNvSpPr>
          <p:nvPr>
            <p:ph type="sldNum" sz="quarter" idx="10"/>
          </p:nvPr>
        </p:nvSpPr>
        <p:spPr/>
        <p:txBody>
          <a:bodyPr/>
          <a:lstStyle/>
          <a:p>
            <a:fld id="{B20BEB39-2BC8-4070-B5ED-76EACADE3669}" type="slidenum">
              <a:rPr lang="en-US" smtClean="0"/>
              <a:t>21</a:t>
            </a:fld>
            <a:endParaRPr lang="en-US"/>
          </a:p>
        </p:txBody>
      </p:sp>
    </p:spTree>
    <p:extLst>
      <p:ext uri="{BB962C8B-B14F-4D97-AF65-F5344CB8AC3E}">
        <p14:creationId xmlns:p14="http://schemas.microsoft.com/office/powerpoint/2010/main" val="177052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a:t>
            </a:r>
            <a:r>
              <a:rPr lang="en-US" baseline="0" dirty="0"/>
              <a:t> present the information on the slide.</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3</a:t>
            </a:fld>
            <a:endParaRPr lang="en-US"/>
          </a:p>
        </p:txBody>
      </p:sp>
    </p:spTree>
    <p:extLst>
      <p:ext uri="{BB962C8B-B14F-4D97-AF65-F5344CB8AC3E}">
        <p14:creationId xmlns:p14="http://schemas.microsoft.com/office/powerpoint/2010/main" val="3626060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give each student a copy of the Location of Water on Earth Notes [linked on the resource page] to record important information during the lesson.</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4</a:t>
            </a:fld>
            <a:endParaRPr lang="en-US"/>
          </a:p>
        </p:txBody>
      </p:sp>
    </p:spTree>
    <p:extLst>
      <p:ext uri="{BB962C8B-B14F-4D97-AF65-F5344CB8AC3E}">
        <p14:creationId xmlns:p14="http://schemas.microsoft.com/office/powerpoint/2010/main" val="4066554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5</a:t>
            </a:fld>
            <a:endParaRPr lang="en-US"/>
          </a:p>
        </p:txBody>
      </p:sp>
    </p:spTree>
    <p:extLst>
      <p:ext uri="{BB962C8B-B14F-4D97-AF65-F5344CB8AC3E}">
        <p14:creationId xmlns:p14="http://schemas.microsoft.com/office/powerpoint/2010/main" val="2588733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6</a:t>
            </a:fld>
            <a:endParaRPr lang="en-US"/>
          </a:p>
        </p:txBody>
      </p:sp>
    </p:spTree>
    <p:extLst>
      <p:ext uri="{BB962C8B-B14F-4D97-AF65-F5344CB8AC3E}">
        <p14:creationId xmlns:p14="http://schemas.microsoft.com/office/powerpoint/2010/main" val="3497750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7</a:t>
            </a:fld>
            <a:endParaRPr lang="en-US"/>
          </a:p>
        </p:txBody>
      </p:sp>
    </p:spTree>
    <p:extLst>
      <p:ext uri="{BB962C8B-B14F-4D97-AF65-F5344CB8AC3E}">
        <p14:creationId xmlns:p14="http://schemas.microsoft.com/office/powerpoint/2010/main" val="773360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8</a:t>
            </a:fld>
            <a:endParaRPr lang="en-US"/>
          </a:p>
        </p:txBody>
      </p:sp>
    </p:spTree>
    <p:extLst>
      <p:ext uri="{BB962C8B-B14F-4D97-AF65-F5344CB8AC3E}">
        <p14:creationId xmlns:p14="http://schemas.microsoft.com/office/powerpoint/2010/main" val="1123617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9</a:t>
            </a:fld>
            <a:endParaRPr lang="en-US"/>
          </a:p>
        </p:txBody>
      </p:sp>
    </p:spTree>
    <p:extLst>
      <p:ext uri="{BB962C8B-B14F-4D97-AF65-F5344CB8AC3E}">
        <p14:creationId xmlns:p14="http://schemas.microsoft.com/office/powerpoint/2010/main" val="395555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AF0543B-488D-41A1-8262-EC608D3AC85A}" type="datetimeFigureOut">
              <a:rPr lang="en-US" smtClean="0"/>
              <a:t>5/8/2018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271DEBD-5041-4D31-B142-CB6DD132070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1DEBD-5041-4D31-B142-CB6DD132070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1DEBD-5041-4D31-B142-CB6DD132070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AF0543B-488D-41A1-8262-EC608D3AC85A}" type="datetimeFigureOut">
              <a:rPr lang="en-US" smtClean="0">
                <a:solidFill>
                  <a:srgbClr val="DBF5F9">
                    <a:shade val="90000"/>
                  </a:srgbClr>
                </a:solidFill>
              </a:rPr>
              <a:pPr/>
              <a:t>5/8/2018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C271DEBD-5041-4D31-B142-CB6DD132070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9749241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159766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DBF5F9">
                    <a:shade val="90000"/>
                  </a:srgbClr>
                </a:solidFill>
              </a:rPr>
              <a:pPr/>
              <a:t>5/8/2018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7256553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59714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015652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968077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464466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392221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1DEBD-5041-4D31-B142-CB6DD132070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7960552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121514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208279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AF0543B-488D-41A1-8262-EC608D3AC85A}" type="datetimeFigureOut">
              <a:rPr lang="en-US" smtClean="0">
                <a:solidFill>
                  <a:srgbClr val="DBF5F9">
                    <a:shade val="90000"/>
                  </a:srgbClr>
                </a:solidFill>
              </a:rPr>
              <a:pPr/>
              <a:t>5/8/2018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C271DEBD-5041-4D31-B142-CB6DD132070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647876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388843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DBF5F9">
                    <a:shade val="90000"/>
                  </a:srgbClr>
                </a:solidFill>
              </a:rPr>
              <a:pPr/>
              <a:t>5/8/2018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416875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824549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762263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940868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854370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AF0543B-488D-41A1-8262-EC608D3AC85A}"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1DEBD-5041-4D31-B142-CB6DD132070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002421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2331816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018340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047584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AF0543B-488D-41A1-8262-EC608D3AC85A}" type="datetimeFigureOut">
              <a:rPr lang="en-US" smtClean="0">
                <a:solidFill>
                  <a:srgbClr val="DBF5F9">
                    <a:shade val="90000"/>
                  </a:srgbClr>
                </a:solidFill>
              </a:rPr>
              <a:pPr/>
              <a:t>5/8/2018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C271DEBD-5041-4D31-B142-CB6DD132070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7472023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404375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DBF5F9">
                    <a:shade val="90000"/>
                  </a:srgbClr>
                </a:solidFill>
              </a:rPr>
              <a:pPr/>
              <a:t>5/8/2018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6092671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500755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631608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316485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F0543B-488D-41A1-8262-EC608D3AC85A}"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1DEBD-5041-4D31-B142-CB6DD132070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32977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813951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461031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93639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230465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AF0543B-488D-41A1-8262-EC608D3AC85A}" type="datetimeFigureOut">
              <a:rPr lang="en-US" smtClean="0">
                <a:solidFill>
                  <a:srgbClr val="DBF5F9">
                    <a:shade val="90000"/>
                  </a:srgbClr>
                </a:solidFill>
              </a:rPr>
              <a:pPr/>
              <a:t>5/8/2018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C271DEBD-5041-4D31-B142-CB6DD132070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884939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872712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DBF5F9">
                    <a:shade val="90000"/>
                  </a:srgbClr>
                </a:solidFill>
              </a:rPr>
              <a:pPr/>
              <a:t>5/8/2018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762776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253220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519080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AF0543B-488D-41A1-8262-EC608D3AC85A}"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71DEBD-5041-4D31-B142-CB6DD132070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241382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133926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835384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487924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715459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3671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AF0543B-488D-41A1-8262-EC608D3AC85A}"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71DEBD-5041-4D31-B142-CB6DD132070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0543B-488D-41A1-8262-EC608D3AC85A}"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71DEBD-5041-4D31-B142-CB6DD132070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F0543B-488D-41A1-8262-EC608D3AC85A}"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1DEBD-5041-4D31-B142-CB6DD132070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AF0543B-488D-41A1-8262-EC608D3AC85A}"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271DEBD-5041-4D31-B142-CB6DD132070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AF0543B-488D-41A1-8262-EC608D3AC85A}" type="datetimeFigureOut">
              <a:rPr lang="en-US" smtClean="0"/>
              <a:t>5/8/2018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71DEBD-5041-4D31-B142-CB6DD132070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0713407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9096229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7428291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AF0543B-488D-41A1-8262-EC608D3AC85A}" type="datetimeFigureOut">
              <a:rPr lang="en-US" smtClean="0">
                <a:solidFill>
                  <a:srgbClr val="04617B">
                    <a:shade val="90000"/>
                  </a:srgbClr>
                </a:solidFill>
              </a:rPr>
              <a:pPr/>
              <a:t>5/8/2018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6601793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305800" cy="3048000"/>
          </a:xfrm>
        </p:spPr>
        <p:txBody>
          <a:bodyPr>
            <a:noAutofit/>
          </a:bodyPr>
          <a:lstStyle/>
          <a:p>
            <a:pPr algn="ctr"/>
            <a:br>
              <a:rPr lang="en-US" sz="6600" dirty="0">
                <a:solidFill>
                  <a:schemeClr val="tx1"/>
                </a:solidFill>
                <a:latin typeface="+mn-lt"/>
              </a:rPr>
            </a:br>
            <a:r>
              <a:rPr lang="en-US" sz="6600" dirty="0">
                <a:solidFill>
                  <a:schemeClr val="tx1"/>
                </a:solidFill>
                <a:latin typeface="+mn-lt"/>
              </a:rPr>
              <a:t>Where is the Earth’s water located?</a:t>
            </a:r>
          </a:p>
        </p:txBody>
      </p:sp>
      <p:sp>
        <p:nvSpPr>
          <p:cNvPr id="3" name="Subtitle 2"/>
          <p:cNvSpPr>
            <a:spLocks noGrp="1"/>
          </p:cNvSpPr>
          <p:nvPr>
            <p:ph type="subTitle" idx="1"/>
          </p:nvPr>
        </p:nvSpPr>
        <p:spPr>
          <a:xfrm>
            <a:off x="228600" y="4114800"/>
            <a:ext cx="8839200" cy="2514600"/>
          </a:xfrm>
        </p:spPr>
        <p:txBody>
          <a:bodyPr>
            <a:noAutofit/>
          </a:bodyPr>
          <a:lstStyle/>
          <a:p>
            <a:pPr algn="l"/>
            <a:r>
              <a:rPr lang="en-US" sz="3600" dirty="0"/>
              <a:t>Explain that a large portion of the Earth’s surface is water, consisting of oceans, rivers, lakes, underground water, and ice.</a:t>
            </a:r>
          </a:p>
        </p:txBody>
      </p:sp>
    </p:spTree>
    <p:extLst>
      <p:ext uri="{BB962C8B-B14F-4D97-AF65-F5344CB8AC3E}">
        <p14:creationId xmlns:p14="http://schemas.microsoft.com/office/powerpoint/2010/main" val="418977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icture of Earth showing if all, liquid fresh, and the water in rivers and lakes were put into sph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066800"/>
            <a:ext cx="4771897" cy="4343400"/>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73525" y="391567"/>
            <a:ext cx="3581400" cy="5693866"/>
          </a:xfrm>
          <a:prstGeom prst="rect">
            <a:avLst/>
          </a:prstGeom>
        </p:spPr>
        <p:txBody>
          <a:bodyPr wrap="square">
            <a:spAutoFit/>
          </a:bodyPr>
          <a:lstStyle/>
          <a:p>
            <a:pPr algn="ctr"/>
            <a:r>
              <a:rPr lang="en-US" sz="2800" dirty="0">
                <a:solidFill>
                  <a:prstClr val="black"/>
                </a:solidFill>
              </a:rPr>
              <a:t>The largest sphere represents all of Earth's water. </a:t>
            </a:r>
          </a:p>
          <a:p>
            <a:pPr algn="ctr"/>
            <a:endParaRPr lang="en-US" sz="2800" dirty="0">
              <a:solidFill>
                <a:prstClr val="black"/>
              </a:solidFill>
            </a:endParaRPr>
          </a:p>
          <a:p>
            <a:pPr algn="ctr"/>
            <a:r>
              <a:rPr lang="en-US" sz="2800" dirty="0">
                <a:solidFill>
                  <a:prstClr val="black"/>
                </a:solidFill>
              </a:rPr>
              <a:t>The sphere includes all the water in the oceans, ice caps, lakes, and rivers, as well as groundwater, atmospheric water, and even the water in you, your dog, and your tomato plant.</a:t>
            </a:r>
          </a:p>
        </p:txBody>
      </p:sp>
      <p:cxnSp>
        <p:nvCxnSpPr>
          <p:cNvPr id="8" name="Straight Arrow Connector 7"/>
          <p:cNvCxnSpPr/>
          <p:nvPr/>
        </p:nvCxnSpPr>
        <p:spPr>
          <a:xfrm>
            <a:off x="3276600" y="1295400"/>
            <a:ext cx="1815965" cy="1016243"/>
          </a:xfrm>
          <a:prstGeom prst="straightConnector1">
            <a:avLst/>
          </a:prstGeom>
          <a:ln w="127000">
            <a:solidFill>
              <a:schemeClr val="bg1">
                <a:lumMod val="75000"/>
              </a:schemeClr>
            </a:solidFill>
            <a:tailEnd type="triangle"/>
          </a:ln>
          <a:effectLst>
            <a:glow rad="50800">
              <a:schemeClr val="bg1"/>
            </a:glow>
            <a:outerShdw blurRad="50800" dist="63500" dir="7200000" sx="90000" sy="9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007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icture of Earth showing if all, liquid fresh, and the water in rivers and lakes were put into sph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255" y="1219200"/>
            <a:ext cx="4771897" cy="4343400"/>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3791894" y="2690384"/>
            <a:ext cx="1892165" cy="736728"/>
          </a:xfrm>
          <a:prstGeom prst="straightConnector1">
            <a:avLst/>
          </a:prstGeom>
          <a:ln w="127000">
            <a:solidFill>
              <a:schemeClr val="bg1">
                <a:lumMod val="75000"/>
              </a:schemeClr>
            </a:solidFill>
            <a:tailEnd type="triangle"/>
          </a:ln>
          <a:effectLst>
            <a:glow rad="50800">
              <a:schemeClr val="bg1"/>
            </a:glow>
            <a:outerShdw blurRad="50800" dist="63500" dir="7200000" sx="90000" sy="9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6200" y="685800"/>
            <a:ext cx="3733800" cy="5109091"/>
          </a:xfrm>
          <a:prstGeom prst="rect">
            <a:avLst/>
          </a:prstGeom>
        </p:spPr>
        <p:txBody>
          <a:bodyPr wrap="square">
            <a:spAutoFit/>
          </a:bodyPr>
          <a:lstStyle/>
          <a:p>
            <a:pPr algn="ctr"/>
            <a:r>
              <a:rPr lang="en-US" sz="2800" dirty="0">
                <a:solidFill>
                  <a:prstClr val="black"/>
                </a:solidFill>
              </a:rPr>
              <a:t>How much of the total water is fresh water, which people and many other life forms need to survive? </a:t>
            </a:r>
          </a:p>
          <a:p>
            <a:pPr algn="ctr"/>
            <a:endParaRPr lang="en-US" dirty="0">
              <a:solidFill>
                <a:prstClr val="black"/>
              </a:solidFill>
            </a:endParaRPr>
          </a:p>
          <a:p>
            <a:pPr algn="ctr"/>
            <a:r>
              <a:rPr lang="en-US" sz="2800" dirty="0">
                <a:solidFill>
                  <a:prstClr val="black"/>
                </a:solidFill>
              </a:rPr>
              <a:t>The blue sphere over Kentucky represents the world's liquid fresh water (groundwater, lakes, swamp water, and rivers).</a:t>
            </a:r>
          </a:p>
        </p:txBody>
      </p:sp>
    </p:spTree>
    <p:extLst>
      <p:ext uri="{BB962C8B-B14F-4D97-AF65-F5344CB8AC3E}">
        <p14:creationId xmlns:p14="http://schemas.microsoft.com/office/powerpoint/2010/main" val="34907155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4">
                                            <p:txEl>
                                              <p:pRg st="2" end="2"/>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icture of Earth showing if all, liquid fresh, and the water in rivers and lakes were put into sph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255" y="1219200"/>
            <a:ext cx="4771897" cy="4343400"/>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flipV="1">
            <a:off x="5774589" y="2844822"/>
            <a:ext cx="1308235" cy="368364"/>
          </a:xfrm>
          <a:prstGeom prst="straightConnector1">
            <a:avLst/>
          </a:prstGeom>
          <a:ln w="127000">
            <a:solidFill>
              <a:schemeClr val="bg1">
                <a:lumMod val="75000"/>
              </a:schemeClr>
            </a:solidFill>
            <a:tailEnd type="triangle"/>
          </a:ln>
          <a:effectLst>
            <a:glow rad="50800">
              <a:schemeClr val="bg1"/>
            </a:glow>
            <a:outerShdw blurRad="50800" dist="63500" dir="7200000" sx="90000" sy="9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52400" y="609600"/>
            <a:ext cx="3810000" cy="5909310"/>
          </a:xfrm>
          <a:prstGeom prst="rect">
            <a:avLst/>
          </a:prstGeom>
        </p:spPr>
        <p:txBody>
          <a:bodyPr wrap="square">
            <a:spAutoFit/>
          </a:bodyPr>
          <a:lstStyle/>
          <a:p>
            <a:pPr algn="ctr"/>
            <a:r>
              <a:rPr lang="en-US" sz="2800" dirty="0">
                <a:solidFill>
                  <a:prstClr val="black"/>
                </a:solidFill>
              </a:rPr>
              <a:t>Do you see the "tiny" bubble over Atlanta, Georgia? </a:t>
            </a:r>
          </a:p>
          <a:p>
            <a:pPr algn="ctr"/>
            <a:endParaRPr lang="en-US" dirty="0">
              <a:solidFill>
                <a:prstClr val="black"/>
              </a:solidFill>
            </a:endParaRPr>
          </a:p>
          <a:p>
            <a:pPr algn="ctr"/>
            <a:r>
              <a:rPr lang="en-US" sz="2800" dirty="0">
                <a:solidFill>
                  <a:prstClr val="black"/>
                </a:solidFill>
              </a:rPr>
              <a:t>That one represents fresh water in all the lakes and rivers on the planet. </a:t>
            </a:r>
          </a:p>
          <a:p>
            <a:pPr algn="ctr"/>
            <a:endParaRPr lang="en-US" sz="2400" dirty="0">
              <a:solidFill>
                <a:prstClr val="black"/>
              </a:solidFill>
            </a:endParaRPr>
          </a:p>
          <a:p>
            <a:pPr algn="ctr"/>
            <a:r>
              <a:rPr lang="en-US" sz="2800" dirty="0">
                <a:solidFill>
                  <a:prstClr val="black"/>
                </a:solidFill>
              </a:rPr>
              <a:t>Most of the water people and life on earth need every day comes from these surface-water sources. </a:t>
            </a:r>
          </a:p>
        </p:txBody>
      </p:sp>
    </p:spTree>
    <p:extLst>
      <p:ext uri="{BB962C8B-B14F-4D97-AF65-F5344CB8AC3E}">
        <p14:creationId xmlns:p14="http://schemas.microsoft.com/office/powerpoint/2010/main" val="17823893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par>
                                <p:cTn id="17" presetID="2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754" y="408159"/>
            <a:ext cx="6553200" cy="1143000"/>
          </a:xfrm>
        </p:spPr>
        <p:txBody>
          <a:bodyPr>
            <a:normAutofit/>
          </a:bodyPr>
          <a:lstStyle/>
          <a:p>
            <a:pPr algn="ctr"/>
            <a:r>
              <a:rPr lang="en-US" sz="6000" dirty="0">
                <a:solidFill>
                  <a:schemeClr val="bg2">
                    <a:lumMod val="50000"/>
                  </a:schemeClr>
                </a:solidFill>
                <a:effectLst>
                  <a:outerShdw blurRad="38100" dist="38100" dir="2700000" algn="tl">
                    <a:srgbClr val="000000">
                      <a:alpha val="43137"/>
                    </a:srgbClr>
                  </a:outerShdw>
                </a:effectLst>
                <a:latin typeface="+mn-lt"/>
              </a:rPr>
              <a:t>Water on the Earth</a:t>
            </a:r>
          </a:p>
        </p:txBody>
      </p:sp>
      <p:sp>
        <p:nvSpPr>
          <p:cNvPr id="3" name="Content Placeholder 2"/>
          <p:cNvSpPr>
            <a:spLocks noGrp="1"/>
          </p:cNvSpPr>
          <p:nvPr>
            <p:ph idx="1"/>
          </p:nvPr>
        </p:nvSpPr>
        <p:spPr>
          <a:xfrm>
            <a:off x="199176" y="1600200"/>
            <a:ext cx="8915400" cy="4953000"/>
          </a:xfrm>
        </p:spPr>
        <p:txBody>
          <a:bodyPr>
            <a:noAutofit/>
          </a:bodyPr>
          <a:lstStyle/>
          <a:p>
            <a:pPr>
              <a:buClrTx/>
              <a:buFont typeface="Wingdings" pitchFamily="2" charset="2"/>
              <a:buChar char="§"/>
            </a:pPr>
            <a:r>
              <a:rPr lang="en-US" sz="2400" dirty="0"/>
              <a:t>About 71% of the earth’s surface is covered with water.</a:t>
            </a:r>
          </a:p>
          <a:p>
            <a:pPr>
              <a:buClrTx/>
              <a:buFont typeface="Wingdings" pitchFamily="2" charset="2"/>
              <a:buChar char="§"/>
            </a:pPr>
            <a:r>
              <a:rPr lang="en-US" sz="2400" dirty="0"/>
              <a:t>Of the total volume of water on Earth:</a:t>
            </a:r>
          </a:p>
          <a:p>
            <a:pPr lvl="1">
              <a:buClrTx/>
              <a:buFont typeface="Wingdings" pitchFamily="2" charset="2"/>
              <a:buChar char="§"/>
            </a:pPr>
            <a:r>
              <a:rPr lang="en-US" dirty="0"/>
              <a:t>97% is saltwater</a:t>
            </a:r>
          </a:p>
          <a:p>
            <a:pPr lvl="1">
              <a:buClrTx/>
              <a:buFont typeface="Wingdings" pitchFamily="2" charset="2"/>
              <a:buChar char="§"/>
            </a:pPr>
            <a:r>
              <a:rPr lang="en-US" dirty="0"/>
              <a:t>2% is freshwater frozen in ice caps and glaciers</a:t>
            </a:r>
          </a:p>
          <a:p>
            <a:pPr lvl="1">
              <a:buClrTx/>
              <a:buFont typeface="Wingdings" pitchFamily="2" charset="2"/>
              <a:buChar char="§"/>
            </a:pPr>
            <a:r>
              <a:rPr lang="en-US" dirty="0"/>
              <a:t>1% is fresh water in lakes and streams, groundwater, and water vapor in the atmosphere</a:t>
            </a:r>
          </a:p>
          <a:p>
            <a:pPr>
              <a:buClrTx/>
              <a:buFont typeface="Wingdings" pitchFamily="2" charset="2"/>
              <a:buChar char="§"/>
            </a:pPr>
            <a:r>
              <a:rPr lang="en-US" sz="2400" dirty="0"/>
              <a:t>In general, most of the earth’s water is located in the oceans as saltwater . Most of the freshwater on Earth is located in glaciers and ice caps. Lesser amounts are found in atmospheric moisture, rivers, lakes, streams, and groundwater.</a:t>
            </a:r>
          </a:p>
          <a:p>
            <a:pPr>
              <a:buClrTx/>
              <a:buFont typeface="Wingdings" pitchFamily="2" charset="2"/>
              <a:buChar char="§"/>
            </a:pPr>
            <a:r>
              <a:rPr lang="en-US" sz="2400" dirty="0"/>
              <a:t>Most of the freshwater on Earth is located in glaciers and ice caps.</a:t>
            </a:r>
          </a:p>
        </p:txBody>
      </p:sp>
    </p:spTree>
    <p:extLst>
      <p:ext uri="{BB962C8B-B14F-4D97-AF65-F5344CB8AC3E}">
        <p14:creationId xmlns:p14="http://schemas.microsoft.com/office/powerpoint/2010/main" val="42878894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http://www.srpnet.com/education/graphics/WaterInWorl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915619"/>
            <a:ext cx="4267200" cy="566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3698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6" name="Picture 2" descr="http://thiswoo.files.wordpress.com/2008/10/water-stats-pie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1000"/>
            <a:ext cx="6651625" cy="712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9389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www.mosi.org/userfiles/images/earthswa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6172200" cy="504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490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descr="http://www.geogrify.net/GEO1/Lectures/WaterResources/13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172"/>
            <a:ext cx="6858000" cy="650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5011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14400"/>
            <a:ext cx="6553200" cy="516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5118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754" y="408159"/>
            <a:ext cx="6553200" cy="1143000"/>
          </a:xfrm>
        </p:spPr>
        <p:txBody>
          <a:bodyPr>
            <a:normAutofit/>
          </a:bodyPr>
          <a:lstStyle/>
          <a:p>
            <a:pPr algn="ctr"/>
            <a:r>
              <a:rPr lang="en-US" sz="6000" dirty="0">
                <a:solidFill>
                  <a:schemeClr val="bg2">
                    <a:lumMod val="50000"/>
                  </a:schemeClr>
                </a:solidFill>
                <a:effectLst>
                  <a:outerShdw blurRad="38100" dist="38100" dir="2700000" algn="tl">
                    <a:srgbClr val="000000">
                      <a:alpha val="43137"/>
                    </a:srgbClr>
                  </a:outerShdw>
                </a:effectLst>
                <a:latin typeface="+mn-lt"/>
              </a:rPr>
              <a:t>Water on the Earth</a:t>
            </a:r>
          </a:p>
        </p:txBody>
      </p:sp>
      <p:sp>
        <p:nvSpPr>
          <p:cNvPr id="3" name="Content Placeholder 2"/>
          <p:cNvSpPr>
            <a:spLocks noGrp="1"/>
          </p:cNvSpPr>
          <p:nvPr>
            <p:ph idx="1"/>
          </p:nvPr>
        </p:nvSpPr>
        <p:spPr>
          <a:xfrm>
            <a:off x="199176" y="1600200"/>
            <a:ext cx="8915400" cy="4953000"/>
          </a:xfrm>
        </p:spPr>
        <p:txBody>
          <a:bodyPr>
            <a:noAutofit/>
          </a:bodyPr>
          <a:lstStyle/>
          <a:p>
            <a:pPr>
              <a:buClrTx/>
              <a:buFont typeface="Wingdings" pitchFamily="2" charset="2"/>
              <a:buChar char="§"/>
            </a:pPr>
            <a:r>
              <a:rPr lang="en-US" sz="3000" dirty="0"/>
              <a:t>Water is not evenly distributed, and most of it is unsuitable for drinking.</a:t>
            </a:r>
          </a:p>
          <a:p>
            <a:pPr>
              <a:buClrTx/>
              <a:buFont typeface="Wingdings" pitchFamily="2" charset="2"/>
              <a:buChar char="§"/>
            </a:pPr>
            <a:r>
              <a:rPr lang="en-US" sz="3000" dirty="0"/>
              <a:t>We use less than 1% of the water on Earth for drinking and personal hygiene. We also use this fresh water for agriculture, fisheries, transportation, heating and cooling, manufacturing, and many other purposes.</a:t>
            </a:r>
          </a:p>
          <a:p>
            <a:pPr>
              <a:buClrTx/>
              <a:buFont typeface="Wingdings" pitchFamily="2" charset="2"/>
              <a:buChar char="§"/>
            </a:pPr>
            <a:r>
              <a:rPr lang="en-US" sz="3000" dirty="0"/>
              <a:t>Unless we use our freshwater supply wisely, rivers, lakes and groundwater can be depleted or polluted, becoming unusable or unsuitable for life.</a:t>
            </a:r>
          </a:p>
        </p:txBody>
      </p:sp>
    </p:spTree>
    <p:extLst>
      <p:ext uri="{BB962C8B-B14F-4D97-AF65-F5344CB8AC3E}">
        <p14:creationId xmlns:p14="http://schemas.microsoft.com/office/powerpoint/2010/main" val="10570591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305800" cy="5105400"/>
          </a:xfrm>
        </p:spPr>
        <p:txBody>
          <a:bodyPr/>
          <a:lstStyle/>
          <a:p>
            <a:pPr algn="ctr"/>
            <a:r>
              <a:rPr lang="en-US" sz="6000" b="0" dirty="0">
                <a:solidFill>
                  <a:schemeClr val="tx1"/>
                </a:solidFill>
                <a:latin typeface="+mn-lt"/>
              </a:rPr>
              <a:t>How Wet is our Planet?</a:t>
            </a:r>
            <a:br>
              <a:rPr lang="en-US" sz="6000" b="0" dirty="0">
                <a:solidFill>
                  <a:schemeClr val="tx1"/>
                </a:solidFill>
                <a:latin typeface="+mn-lt"/>
              </a:rPr>
            </a:br>
            <a:r>
              <a:rPr lang="en-US" sz="6000" b="0" dirty="0">
                <a:solidFill>
                  <a:schemeClr val="tx1"/>
                </a:solidFill>
                <a:latin typeface="+mn-lt"/>
              </a:rPr>
              <a:t>Demonstration</a:t>
            </a:r>
            <a:br>
              <a:rPr lang="en-US" sz="6000" dirty="0">
                <a:solidFill>
                  <a:schemeClr val="tx1"/>
                </a:solidFill>
                <a:latin typeface="+mn-lt"/>
              </a:rPr>
            </a:br>
            <a:r>
              <a:rPr lang="en-US" sz="6000" dirty="0">
                <a:solidFill>
                  <a:schemeClr val="tx1"/>
                </a:solidFill>
                <a:latin typeface="+mn-lt"/>
              </a:rPr>
              <a:t>or</a:t>
            </a:r>
            <a:br>
              <a:rPr lang="en-US" sz="6000" dirty="0">
                <a:solidFill>
                  <a:schemeClr val="tx1"/>
                </a:solidFill>
                <a:latin typeface="+mn-lt"/>
              </a:rPr>
            </a:br>
            <a:r>
              <a:rPr lang="en-US" sz="6000" dirty="0">
                <a:solidFill>
                  <a:schemeClr val="tx1"/>
                </a:solidFill>
                <a:latin typeface="+mn-lt"/>
              </a:rPr>
              <a:t>Water on Earth Demonstration</a:t>
            </a:r>
          </a:p>
        </p:txBody>
      </p:sp>
    </p:spTree>
    <p:extLst>
      <p:ext uri="{BB962C8B-B14F-4D97-AF65-F5344CB8AC3E}">
        <p14:creationId xmlns:p14="http://schemas.microsoft.com/office/powerpoint/2010/main" val="6093003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85190" y="1143000"/>
            <a:ext cx="8858810" cy="2062103"/>
          </a:xfrm>
          <a:prstGeom prst="rect">
            <a:avLst/>
          </a:prstGeom>
        </p:spPr>
        <p:txBody>
          <a:bodyPr wrap="square">
            <a:spAutoFit/>
          </a:bodyPr>
          <a:lstStyle/>
          <a:p>
            <a:pPr algn="ctr"/>
            <a:r>
              <a:rPr lang="en-US" sz="3200" b="1" dirty="0"/>
              <a:t>Label the following images as representations of which of the following: Glaciers/Icecaps, Groundwater, Lakes/Rivers, Saltwater on Earth</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78" y="3513499"/>
            <a:ext cx="856869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0855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95" y="-346277"/>
            <a:ext cx="8991600" cy="1362456"/>
          </a:xfrm>
        </p:spPr>
        <p:txBody>
          <a:bodyPr/>
          <a:lstStyle/>
          <a:p>
            <a:pPr algn="ctr"/>
            <a:r>
              <a:rPr lang="en-US" sz="6500" u="sng" dirty="0">
                <a:solidFill>
                  <a:schemeClr val="tx1"/>
                </a:solidFill>
                <a:latin typeface="+mn-lt"/>
              </a:rPr>
              <a:t>Summarizing Strategy</a:t>
            </a:r>
          </a:p>
        </p:txBody>
      </p:sp>
      <p:sp>
        <p:nvSpPr>
          <p:cNvPr id="3" name="Text Placeholder 2"/>
          <p:cNvSpPr>
            <a:spLocks noGrp="1"/>
          </p:cNvSpPr>
          <p:nvPr>
            <p:ph type="body" idx="1"/>
          </p:nvPr>
        </p:nvSpPr>
        <p:spPr>
          <a:xfrm>
            <a:off x="457200" y="1143000"/>
            <a:ext cx="8305800" cy="3505200"/>
          </a:xfrm>
        </p:spPr>
        <p:txBody>
          <a:bodyPr>
            <a:normAutofit fontScale="32500" lnSpcReduction="20000"/>
          </a:bodyPr>
          <a:lstStyle/>
          <a:p>
            <a:pPr algn="ctr"/>
            <a:r>
              <a:rPr lang="en-US" sz="9800" b="1" dirty="0">
                <a:effectLst>
                  <a:outerShdw blurRad="38100" dist="38100" dir="2700000" algn="tl">
                    <a:srgbClr val="000000">
                      <a:alpha val="43137"/>
                    </a:srgbClr>
                  </a:outerShdw>
                </a:effectLst>
              </a:rPr>
              <a:t>Draw your own diagram illustrating the different amounts of water on the Earth’s surface. Use the following: Saltwater, Glaciers/Icecaps, Groundwater, Lakes/Rivers, Other.</a:t>
            </a:r>
          </a:p>
          <a:p>
            <a:pPr algn="ctr"/>
            <a:endParaRPr lang="en-US" sz="3600" b="1" dirty="0">
              <a:effectLst>
                <a:outerShdw blurRad="38100" dist="38100" dir="2700000" algn="tl">
                  <a:srgbClr val="000000">
                    <a:alpha val="43137"/>
                  </a:srgbClr>
                </a:outerShdw>
              </a:effectLst>
            </a:endParaRPr>
          </a:p>
          <a:p>
            <a:pPr algn="ctr"/>
            <a:r>
              <a:rPr lang="en-US" sz="9800" b="1" dirty="0">
                <a:effectLst>
                  <a:outerShdw blurRad="38100" dist="38100" dir="2700000" algn="tl">
                    <a:srgbClr val="000000">
                      <a:alpha val="43137"/>
                    </a:srgbClr>
                  </a:outerShdw>
                </a:effectLst>
              </a:rPr>
              <a:t>Your drawings do not have to be to scale. Make general comparisons similar but not the same as the one below.</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876800"/>
            <a:ext cx="6781800" cy="176405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5744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707" y="631482"/>
            <a:ext cx="8001000" cy="1905000"/>
          </a:xfrm>
        </p:spPr>
        <p:txBody>
          <a:bodyPr>
            <a:normAutofit/>
          </a:bodyPr>
          <a:lstStyle/>
          <a:p>
            <a:pPr algn="ctr"/>
            <a:r>
              <a:rPr lang="en-US" sz="4000" dirty="0">
                <a:latin typeface="+mn-lt"/>
              </a:rPr>
              <a:t>"Water, Water, Everywhere...."</a:t>
            </a:r>
            <a:br>
              <a:rPr lang="en-US" sz="4000" dirty="0">
                <a:latin typeface="+mn-lt"/>
              </a:rPr>
            </a:br>
            <a:r>
              <a:rPr lang="en-US" sz="4000" dirty="0">
                <a:latin typeface="+mn-lt"/>
              </a:rPr>
              <a:t>You've heard the phrase, and for water, it really is true. </a:t>
            </a:r>
            <a:endParaRPr lang="en-US" sz="4900" dirty="0">
              <a:latin typeface="+mn-lt"/>
            </a:endParaRPr>
          </a:p>
        </p:txBody>
      </p:sp>
      <p:sp>
        <p:nvSpPr>
          <p:cNvPr id="3" name="Rectangle 2"/>
          <p:cNvSpPr/>
          <p:nvPr/>
        </p:nvSpPr>
        <p:spPr>
          <a:xfrm>
            <a:off x="697128" y="2819400"/>
            <a:ext cx="7772400" cy="3785652"/>
          </a:xfrm>
          <a:prstGeom prst="rect">
            <a:avLst/>
          </a:prstGeom>
        </p:spPr>
        <p:txBody>
          <a:bodyPr wrap="square">
            <a:spAutoFit/>
          </a:bodyPr>
          <a:lstStyle/>
          <a:p>
            <a:pPr algn="ctr"/>
            <a:r>
              <a:rPr lang="en-US" sz="4000" dirty="0">
                <a:solidFill>
                  <a:srgbClr val="04617B"/>
                </a:solidFill>
                <a:ea typeface="+mj-ea"/>
                <a:cs typeface="+mj-cs"/>
              </a:rPr>
              <a:t>Earth's water is (almost) everywhere: above the Earth in the air and clouds, on the Earth as rivers, oceans, ice, inside the Earth in the top few miles of the ground. Water is even in living things.</a:t>
            </a:r>
            <a:endParaRPr lang="en-US" dirty="0"/>
          </a:p>
        </p:txBody>
      </p:sp>
    </p:spTree>
    <p:extLst>
      <p:ext uri="{BB962C8B-B14F-4D97-AF65-F5344CB8AC3E}">
        <p14:creationId xmlns:p14="http://schemas.microsoft.com/office/powerpoint/2010/main" val="35063575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35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733800" cy="4114800"/>
          </a:xfrm>
        </p:spPr>
        <p:txBody>
          <a:bodyPr>
            <a:normAutofit/>
          </a:bodyPr>
          <a:lstStyle/>
          <a:p>
            <a:pPr algn="ctr"/>
            <a:r>
              <a:rPr lang="en-US" sz="4000" b="1" dirty="0">
                <a:latin typeface="+mn-lt"/>
              </a:rPr>
              <a:t>Use your notes to record important information from the lesson</a:t>
            </a:r>
            <a:br>
              <a:rPr lang="en-US" sz="4000" b="1" dirty="0">
                <a:latin typeface="+mn-lt"/>
              </a:rPr>
            </a:br>
            <a:endParaRPr lang="en-US" sz="4000" b="1" dirty="0">
              <a:latin typeface="+mn-l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990600"/>
            <a:ext cx="4216120" cy="563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271032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685800"/>
            <a:ext cx="8458200" cy="19812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6000" dirty="0">
                <a:solidFill>
                  <a:schemeClr val="bg2">
                    <a:lumMod val="50000"/>
                  </a:schemeClr>
                </a:solidFill>
                <a:effectLst>
                  <a:outerShdw blurRad="38100" dist="38100" dir="2700000" algn="tl">
                    <a:srgbClr val="000000">
                      <a:alpha val="43137"/>
                    </a:srgbClr>
                  </a:outerShdw>
                </a:effectLst>
                <a:latin typeface="+mn-lt"/>
              </a:rPr>
              <a:t>Types of Water on Earth:</a:t>
            </a:r>
          </a:p>
          <a:p>
            <a:pPr algn="ctr"/>
            <a:r>
              <a:rPr lang="en-US" sz="6000" dirty="0">
                <a:solidFill>
                  <a:schemeClr val="bg2">
                    <a:lumMod val="50000"/>
                  </a:schemeClr>
                </a:solidFill>
                <a:effectLst>
                  <a:outerShdw blurRad="38100" dist="38100" dir="2700000" algn="tl">
                    <a:srgbClr val="000000">
                      <a:alpha val="43137"/>
                    </a:srgbClr>
                  </a:outerShdw>
                </a:effectLst>
                <a:latin typeface="+mn-lt"/>
              </a:rPr>
              <a:t>Saltwater</a:t>
            </a:r>
          </a:p>
        </p:txBody>
      </p:sp>
      <p:pic>
        <p:nvPicPr>
          <p:cNvPr id="1028" name="Picture 4" descr="http://www.sanclementetimes.com/wp-content/uploads/2012/08/Namotu2007Card1-024EDITED1-600x3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29208"/>
            <a:ext cx="5963478" cy="36576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6084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685800"/>
            <a:ext cx="8458200" cy="19812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6000" dirty="0">
                <a:solidFill>
                  <a:schemeClr val="bg2">
                    <a:lumMod val="50000"/>
                  </a:schemeClr>
                </a:solidFill>
                <a:effectLst>
                  <a:outerShdw blurRad="38100" dist="38100" dir="2700000" algn="tl">
                    <a:srgbClr val="000000">
                      <a:alpha val="43137"/>
                    </a:srgbClr>
                  </a:outerShdw>
                </a:effectLst>
                <a:latin typeface="+mn-lt"/>
              </a:rPr>
              <a:t>Types of Water on Earth: Glaciers &amp; Ice Caps</a:t>
            </a:r>
          </a:p>
          <a:p>
            <a:pPr algn="ctr"/>
            <a:endParaRPr lang="en-US" sz="6000" dirty="0">
              <a:solidFill>
                <a:schemeClr val="bg2">
                  <a:lumMod val="50000"/>
                </a:schemeClr>
              </a:solidFill>
              <a:effectLst>
                <a:outerShdw blurRad="38100" dist="38100" dir="2700000" algn="tl">
                  <a:srgbClr val="000000">
                    <a:alpha val="43137"/>
                  </a:srgbClr>
                </a:outerShdw>
              </a:effectLst>
              <a:latin typeface="+mn-lt"/>
            </a:endParaRPr>
          </a:p>
        </p:txBody>
      </p:sp>
      <p:grpSp>
        <p:nvGrpSpPr>
          <p:cNvPr id="8" name="Group 7"/>
          <p:cNvGrpSpPr/>
          <p:nvPr/>
        </p:nvGrpSpPr>
        <p:grpSpPr>
          <a:xfrm>
            <a:off x="-39985" y="3077046"/>
            <a:ext cx="10361492" cy="3857154"/>
            <a:chOff x="-39985" y="3077046"/>
            <a:chExt cx="10361492" cy="3857154"/>
          </a:xfrm>
        </p:grpSpPr>
        <p:pic>
          <p:nvPicPr>
            <p:cNvPr id="2050" name="Picture 2" descr="http://www.jpl.nasa.gov/images/grace/20130516/grace20130516c-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5" y="3081573"/>
              <a:ext cx="5035236" cy="37764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7/70/Auyuittuq_NP_8_2001-07-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9356" y="3077046"/>
              <a:ext cx="5812151" cy="385715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509356" y="3077046"/>
              <a:ext cx="0" cy="38571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9985" y="3077046"/>
              <a:ext cx="933638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84662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nodeType="afterEffect">
                                  <p:stCondLst>
                                    <p:cond delay="100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381000" y="0"/>
            <a:ext cx="8458200" cy="19812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5800" dirty="0">
                <a:solidFill>
                  <a:schemeClr val="bg2">
                    <a:lumMod val="50000"/>
                  </a:schemeClr>
                </a:solidFill>
                <a:effectLst>
                  <a:outerShdw blurRad="38100" dist="38100" dir="2700000" algn="tl">
                    <a:srgbClr val="000000">
                      <a:alpha val="43137"/>
                    </a:srgbClr>
                  </a:outerShdw>
                </a:effectLst>
                <a:latin typeface="+mn-lt"/>
              </a:rPr>
              <a:t>Types of Water on Earth:</a:t>
            </a:r>
          </a:p>
          <a:p>
            <a:pPr algn="ctr"/>
            <a:r>
              <a:rPr lang="en-US" sz="5800" dirty="0">
                <a:solidFill>
                  <a:schemeClr val="bg2">
                    <a:lumMod val="50000"/>
                  </a:schemeClr>
                </a:solidFill>
                <a:effectLst>
                  <a:outerShdw blurRad="38100" dist="38100" dir="2700000" algn="tl">
                    <a:srgbClr val="000000">
                      <a:alpha val="43137"/>
                    </a:srgbClr>
                  </a:outerShdw>
                </a:effectLst>
                <a:latin typeface="+mn-lt"/>
              </a:rPr>
              <a:t>Freshwater</a:t>
            </a:r>
          </a:p>
        </p:txBody>
      </p:sp>
      <p:grpSp>
        <p:nvGrpSpPr>
          <p:cNvPr id="4" name="Group 3"/>
          <p:cNvGrpSpPr/>
          <p:nvPr/>
        </p:nvGrpSpPr>
        <p:grpSpPr>
          <a:xfrm>
            <a:off x="344786" y="1890665"/>
            <a:ext cx="3962400" cy="2971800"/>
            <a:chOff x="344786" y="1890665"/>
            <a:chExt cx="3962400" cy="2971800"/>
          </a:xfrm>
        </p:grpSpPr>
        <p:pic>
          <p:nvPicPr>
            <p:cNvPr id="3074" name="Picture 2" descr="http://www.flyfishingfrenzy.com/wp-content/uploads/2009/02/falls-river-towards-sheep-fal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786" y="1890665"/>
              <a:ext cx="3962400" cy="2971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3000" y="2133600"/>
              <a:ext cx="2209800" cy="923330"/>
            </a:xfrm>
            <a:prstGeom prst="rect">
              <a:avLst/>
            </a:prstGeom>
            <a:solidFill>
              <a:schemeClr val="bg1">
                <a:alpha val="91000"/>
              </a:schemeClr>
            </a:solidFill>
            <a:ln>
              <a:solidFill>
                <a:schemeClr val="tx1"/>
              </a:solidFill>
            </a:ln>
          </p:spPr>
          <p:txBody>
            <a:bodyPr wrap="square" rtlCol="0">
              <a:spAutoFit/>
            </a:bodyPr>
            <a:lstStyle/>
            <a:p>
              <a:pPr algn="ctr"/>
              <a:r>
                <a:rPr lang="en-US" sz="5400" b="1" dirty="0"/>
                <a:t>River</a:t>
              </a:r>
            </a:p>
          </p:txBody>
        </p:sp>
      </p:grpSp>
      <p:grpSp>
        <p:nvGrpSpPr>
          <p:cNvPr id="5" name="Group 4"/>
          <p:cNvGrpSpPr/>
          <p:nvPr/>
        </p:nvGrpSpPr>
        <p:grpSpPr>
          <a:xfrm>
            <a:off x="4724400" y="1890665"/>
            <a:ext cx="4000123" cy="3000092"/>
            <a:chOff x="4724400" y="1890665"/>
            <a:chExt cx="4000123" cy="3000092"/>
          </a:xfrm>
        </p:grpSpPr>
        <p:pic>
          <p:nvPicPr>
            <p:cNvPr id="3076" name="Picture 4" descr="http://green2.kingcounty.gov/SmallLakes/Images/Langloi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1890665"/>
              <a:ext cx="4000123" cy="30000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15000" y="2139506"/>
              <a:ext cx="2209800" cy="923330"/>
            </a:xfrm>
            <a:prstGeom prst="rect">
              <a:avLst/>
            </a:prstGeom>
            <a:solidFill>
              <a:schemeClr val="bg1">
                <a:alpha val="91000"/>
              </a:schemeClr>
            </a:solidFill>
            <a:ln>
              <a:solidFill>
                <a:schemeClr val="tx1"/>
              </a:solidFill>
            </a:ln>
          </p:spPr>
          <p:txBody>
            <a:bodyPr wrap="square" rtlCol="0">
              <a:spAutoFit/>
            </a:bodyPr>
            <a:lstStyle/>
            <a:p>
              <a:pPr algn="ctr"/>
              <a:r>
                <a:rPr lang="en-US" sz="5400" b="1" dirty="0"/>
                <a:t>Lake</a:t>
              </a:r>
            </a:p>
          </p:txBody>
        </p:sp>
      </p:grpSp>
      <p:grpSp>
        <p:nvGrpSpPr>
          <p:cNvPr id="6" name="Group 5"/>
          <p:cNvGrpSpPr/>
          <p:nvPr/>
        </p:nvGrpSpPr>
        <p:grpSpPr>
          <a:xfrm>
            <a:off x="2355661" y="3581400"/>
            <a:ext cx="4368800" cy="3276600"/>
            <a:chOff x="2355661" y="3581400"/>
            <a:chExt cx="4368800" cy="3276600"/>
          </a:xfrm>
        </p:grpSpPr>
        <p:pic>
          <p:nvPicPr>
            <p:cNvPr id="3078" name="Picture 6" descr="http://www.americansouthwest.net/california/photographs700/elizabeth-stre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5661" y="3581400"/>
              <a:ext cx="4368800" cy="3276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17005" y="4296370"/>
              <a:ext cx="2514600" cy="923330"/>
            </a:xfrm>
            <a:prstGeom prst="rect">
              <a:avLst/>
            </a:prstGeom>
            <a:solidFill>
              <a:schemeClr val="bg1">
                <a:alpha val="91000"/>
              </a:schemeClr>
            </a:solidFill>
            <a:ln>
              <a:solidFill>
                <a:schemeClr val="tx1"/>
              </a:solidFill>
            </a:ln>
          </p:spPr>
          <p:txBody>
            <a:bodyPr wrap="square" rtlCol="0">
              <a:spAutoFit/>
            </a:bodyPr>
            <a:lstStyle/>
            <a:p>
              <a:pPr algn="ctr"/>
              <a:r>
                <a:rPr lang="en-US" sz="5400" b="1" dirty="0"/>
                <a:t>Stream</a:t>
              </a:r>
            </a:p>
          </p:txBody>
        </p:sp>
      </p:grpSp>
    </p:spTree>
    <p:extLst>
      <p:ext uri="{BB962C8B-B14F-4D97-AF65-F5344CB8AC3E}">
        <p14:creationId xmlns:p14="http://schemas.microsoft.com/office/powerpoint/2010/main" val="13425083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p:stCondLst>
                              <p:cond delay="3500"/>
                            </p:stCondLst>
                            <p:childTnLst>
                              <p:par>
                                <p:cTn id="17" presetID="53" presetClass="entr" presetSubtype="16" fill="hold" nodeType="after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par>
                          <p:cTn id="22" fill="hold">
                            <p:stCondLst>
                              <p:cond delay="5500"/>
                            </p:stCondLst>
                            <p:childTnLst>
                              <p:par>
                                <p:cTn id="23" presetID="53" presetClass="entr" presetSubtype="16" fill="hold" nodeType="afterEffect">
                                  <p:stCondLst>
                                    <p:cond delay="10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304800" y="76200"/>
            <a:ext cx="8458200" cy="16764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5400" dirty="0">
                <a:solidFill>
                  <a:schemeClr val="bg2">
                    <a:lumMod val="50000"/>
                  </a:schemeClr>
                </a:solidFill>
                <a:effectLst>
                  <a:outerShdw blurRad="38100" dist="38100" dir="2700000" algn="tl">
                    <a:srgbClr val="000000">
                      <a:alpha val="43137"/>
                    </a:srgbClr>
                  </a:outerShdw>
                </a:effectLst>
                <a:latin typeface="+mn-lt"/>
              </a:rPr>
              <a:t>Types of Water on Earth:</a:t>
            </a:r>
          </a:p>
          <a:p>
            <a:pPr algn="ctr"/>
            <a:r>
              <a:rPr lang="en-US" sz="5400" dirty="0">
                <a:solidFill>
                  <a:schemeClr val="bg2">
                    <a:lumMod val="50000"/>
                  </a:schemeClr>
                </a:solidFill>
                <a:effectLst>
                  <a:outerShdw blurRad="38100" dist="38100" dir="2700000" algn="tl">
                    <a:srgbClr val="000000">
                      <a:alpha val="43137"/>
                    </a:srgbClr>
                  </a:outerShdw>
                </a:effectLst>
                <a:latin typeface="+mn-lt"/>
              </a:rPr>
              <a:t>Groundwater</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064" y="2743200"/>
            <a:ext cx="6134100" cy="38525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10" y="1828800"/>
            <a:ext cx="9144000" cy="769441"/>
          </a:xfrm>
          <a:prstGeom prst="rect">
            <a:avLst/>
          </a:prstGeom>
          <a:noFill/>
        </p:spPr>
        <p:txBody>
          <a:bodyPr wrap="square" rtlCol="0">
            <a:spAutoFit/>
          </a:bodyPr>
          <a:lstStyle/>
          <a:p>
            <a:pPr algn="ctr"/>
            <a:r>
              <a:rPr lang="en-US" sz="2200" dirty="0"/>
              <a:t>Groundwater occurs as a liquid resource that is dispersed through numerous holes, pores, fractures and cavities in bodies of rock or sediment</a:t>
            </a:r>
          </a:p>
        </p:txBody>
      </p:sp>
    </p:spTree>
    <p:extLst>
      <p:ext uri="{BB962C8B-B14F-4D97-AF65-F5344CB8AC3E}">
        <p14:creationId xmlns:p14="http://schemas.microsoft.com/office/powerpoint/2010/main" val="3989278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3500"/>
                            </p:stCondLst>
                            <p:childTnLst>
                              <p:par>
                                <p:cTn id="17" presetID="53" presetClass="entr" presetSubtype="16" fill="hold" nodeType="afterEffect">
                                  <p:stCondLst>
                                    <p:cond delay="300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1000" fill="hold"/>
                                        <p:tgtEl>
                                          <p:spTgt spid="4098"/>
                                        </p:tgtEl>
                                        <p:attrNameLst>
                                          <p:attrName>ppt_w</p:attrName>
                                        </p:attrNameLst>
                                      </p:cBhvr>
                                      <p:tavLst>
                                        <p:tav tm="0">
                                          <p:val>
                                            <p:fltVal val="0"/>
                                          </p:val>
                                        </p:tav>
                                        <p:tav tm="100000">
                                          <p:val>
                                            <p:strVal val="#ppt_w"/>
                                          </p:val>
                                        </p:tav>
                                      </p:tavLst>
                                    </p:anim>
                                    <p:anim calcmode="lin" valueType="num">
                                      <p:cBhvr>
                                        <p:cTn id="20" dur="1000" fill="hold"/>
                                        <p:tgtEl>
                                          <p:spTgt spid="4098"/>
                                        </p:tgtEl>
                                        <p:attrNameLst>
                                          <p:attrName>ppt_h</p:attrName>
                                        </p:attrNameLst>
                                      </p:cBhvr>
                                      <p:tavLst>
                                        <p:tav tm="0">
                                          <p:val>
                                            <p:fltVal val="0"/>
                                          </p:val>
                                        </p:tav>
                                        <p:tav tm="100000">
                                          <p:val>
                                            <p:strVal val="#ppt_h"/>
                                          </p:val>
                                        </p:tav>
                                      </p:tavLst>
                                    </p:anim>
                                    <p:animEffect transition="in" filter="fade">
                                      <p:cBhvr>
                                        <p:cTn id="21"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icture of Earth showing if all, liquid fresh, and the water in rivers and lakes were put into sph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7374" y="990600"/>
            <a:ext cx="5068026" cy="461293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381000"/>
            <a:ext cx="3632354" cy="6186309"/>
          </a:xfrm>
          <a:prstGeom prst="rect">
            <a:avLst/>
          </a:prstGeom>
        </p:spPr>
        <p:txBody>
          <a:bodyPr wrap="square">
            <a:spAutoFit/>
          </a:bodyPr>
          <a:lstStyle/>
          <a:p>
            <a:pPr algn="ctr"/>
            <a:r>
              <a:rPr lang="en-US" sz="2400" dirty="0">
                <a:solidFill>
                  <a:prstClr val="black"/>
                </a:solidFill>
              </a:rPr>
              <a:t>The blue spheres represent the  relative amounts of Earth's water in comparison to the size of the Earth. </a:t>
            </a:r>
          </a:p>
          <a:p>
            <a:pPr algn="ctr"/>
            <a:endParaRPr lang="en-US" dirty="0">
              <a:solidFill>
                <a:prstClr val="black"/>
              </a:solidFill>
            </a:endParaRPr>
          </a:p>
          <a:p>
            <a:pPr algn="ctr"/>
            <a:r>
              <a:rPr lang="en-US" sz="2400" dirty="0">
                <a:solidFill>
                  <a:prstClr val="black"/>
                </a:solidFill>
              </a:rPr>
              <a:t>Are you surprised that these water spheres look so small? They are only small in relation to the size of the Earth. </a:t>
            </a:r>
          </a:p>
          <a:p>
            <a:pPr algn="ctr"/>
            <a:endParaRPr lang="en-US" dirty="0">
              <a:solidFill>
                <a:prstClr val="black"/>
              </a:solidFill>
            </a:endParaRPr>
          </a:p>
          <a:p>
            <a:pPr algn="ctr"/>
            <a:r>
              <a:rPr lang="en-US" sz="2400" dirty="0">
                <a:solidFill>
                  <a:prstClr val="black"/>
                </a:solidFill>
              </a:rPr>
              <a:t>Overall, it shows that in comparison to the volume of the globe the amount of water on the planet is very small.</a:t>
            </a:r>
          </a:p>
        </p:txBody>
      </p:sp>
    </p:spTree>
    <p:extLst>
      <p:ext uri="{BB962C8B-B14F-4D97-AF65-F5344CB8AC3E}">
        <p14:creationId xmlns:p14="http://schemas.microsoft.com/office/powerpoint/2010/main" val="7581723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318</TotalTime>
  <Words>1201</Words>
  <Application>Microsoft Office PowerPoint</Application>
  <PresentationFormat>On-screen Show (4:3)</PresentationFormat>
  <Paragraphs>92</Paragraphs>
  <Slides>21</Slides>
  <Notes>21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21</vt:i4>
      </vt:variant>
    </vt:vector>
  </HeadingPairs>
  <TitlesOfParts>
    <vt:vector size="30" baseType="lpstr">
      <vt:lpstr>Calibri</vt:lpstr>
      <vt:lpstr>Constantia</vt:lpstr>
      <vt:lpstr>Wingdings</vt:lpstr>
      <vt:lpstr>Wingdings 2</vt:lpstr>
      <vt:lpstr>Flow</vt:lpstr>
      <vt:lpstr>2_Flow</vt:lpstr>
      <vt:lpstr>3_Flow</vt:lpstr>
      <vt:lpstr>4_Flow</vt:lpstr>
      <vt:lpstr>1_Flow</vt:lpstr>
      <vt:lpstr> Where is the Earth’s water located?</vt:lpstr>
      <vt:lpstr>How Wet is our Planet? Demonstration or Water on Earth Demonstration</vt:lpstr>
      <vt:lpstr>"Water, Water, Everywhere...." You've heard the phrase, and for water, it really is true. </vt:lpstr>
      <vt:lpstr>Use your notes to record important information from the lesson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on the Earth</vt:lpstr>
      <vt:lpstr>PowerPoint Presentation</vt:lpstr>
      <vt:lpstr>PowerPoint Presentation</vt:lpstr>
      <vt:lpstr>PowerPoint Presentation</vt:lpstr>
      <vt:lpstr>PowerPoint Presentation</vt:lpstr>
      <vt:lpstr>PowerPoint Presentation</vt:lpstr>
      <vt:lpstr>Water on the Earth</vt:lpstr>
      <vt:lpstr>PowerPoint Presentation</vt:lpstr>
      <vt:lpstr>Summarizing 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Question: Where is the Earth’s water located?</dc:title>
  <dc:creator>Windows User</dc:creator>
  <cp:lastModifiedBy>Martisia Jackson</cp:lastModifiedBy>
  <cp:revision>33</cp:revision>
  <dcterms:created xsi:type="dcterms:W3CDTF">2014-09-23T21:19:33Z</dcterms:created>
  <dcterms:modified xsi:type="dcterms:W3CDTF">2018-05-08T12:44:36Z</dcterms:modified>
</cp:coreProperties>
</file>