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5"/>
  </p:notesMasterIdLst>
  <p:sldIdLst>
    <p:sldId id="286" r:id="rId5"/>
    <p:sldId id="256" r:id="rId6"/>
    <p:sldId id="287" r:id="rId7"/>
    <p:sldId id="284" r:id="rId8"/>
    <p:sldId id="280" r:id="rId9"/>
    <p:sldId id="266" r:id="rId10"/>
    <p:sldId id="278" r:id="rId11"/>
    <p:sldId id="257" r:id="rId12"/>
    <p:sldId id="258" r:id="rId13"/>
    <p:sldId id="259" r:id="rId14"/>
    <p:sldId id="282" r:id="rId15"/>
    <p:sldId id="260" r:id="rId16"/>
    <p:sldId id="261" r:id="rId17"/>
    <p:sldId id="263" r:id="rId18"/>
    <p:sldId id="262" r:id="rId19"/>
    <p:sldId id="264" r:id="rId20"/>
    <p:sldId id="283" r:id="rId21"/>
    <p:sldId id="268" r:id="rId22"/>
    <p:sldId id="269" r:id="rId23"/>
    <p:sldId id="277" r:id="rId24"/>
    <p:sldId id="271" r:id="rId25"/>
    <p:sldId id="273" r:id="rId26"/>
    <p:sldId id="272" r:id="rId27"/>
    <p:sldId id="274" r:id="rId28"/>
    <p:sldId id="276" r:id="rId29"/>
    <p:sldId id="275" r:id="rId30"/>
    <p:sldId id="270" r:id="rId31"/>
    <p:sldId id="281" r:id="rId32"/>
    <p:sldId id="285" r:id="rId33"/>
    <p:sldId id="27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1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BD5B3-ABBB-44D0-AAAF-4BFFD86378BA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387E7-F90B-4A4D-A6D7-CFE2FC6E5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69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</a:t>
            </a:r>
            <a:r>
              <a:rPr lang="en-US" baseline="0" dirty="0"/>
              <a:t> depth teaching about the plates and their movement will occur in the next essential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387E7-F90B-4A4D-A6D7-CFE2FC6E5B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78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movement</a:t>
            </a:r>
            <a:r>
              <a:rPr lang="en-US" baseline="0" dirty="0"/>
              <a:t> of the lithospheric plates and the convection currents will be covered more in-depth during the next essential question.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387E7-F90B-4A4D-A6D7-CFE2FC6E5B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73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1C40D5-3546-4C2F-A3C1-CC5FB975BE1D}" type="slidenum">
              <a:rPr lang="en-US">
                <a:solidFill>
                  <a:prstClr val="black"/>
                </a:solidFill>
              </a:rPr>
              <a:pPr eaLnBrk="1" hangingPunct="1"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1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6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7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3919E-B6DD-4160-8C0F-4ADFD49E59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7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A373B-85BE-402B-9988-69F3DFC2E5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F37B7-E6E9-4235-857C-0B7793AD6A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8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72887-9B96-4C05-B851-1C132D823A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6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D8103-E34F-40F7-BF49-75CFDE312F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3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6DDC5-2E29-45A0-93D5-B87DAF5C70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5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F7C01-150F-4DD3-BA83-A9E3D63019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25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4FD79-EC1F-4B00-8A92-ACBE28EED7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9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0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D7B08-F00E-41EE-98D3-D75FE82287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39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B4905-AF8A-4DDA-A13F-FF8564ACBF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61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AEE28-E88B-42C1-A548-95D66429C1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59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3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76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5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30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66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37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8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3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9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99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6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99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92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9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4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36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26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36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01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3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42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8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0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4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3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6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3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12487-EB52-4C8D-9E09-7B6BCB331C97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9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AD1115-A723-47D8-9D79-AAE4BA60FAC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66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0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17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er.org/interactives/dynamicearth/structure.html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youtube.com/watch?v=RiHRI_Z2Kgs" TargetMode="Externa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Qx2wLyagk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9EE4D-2674-4D73-94C7-06C8A4398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March 12,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A60FB-DB64-4ADD-ABC5-932E3DBBF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LT: I can identify layers of the Earth.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Warm-Up </a:t>
            </a:r>
          </a:p>
          <a:p>
            <a:pPr marL="0" indent="0">
              <a:buNone/>
            </a:pPr>
            <a:r>
              <a:rPr lang="en-US" dirty="0"/>
              <a:t>How would you explain the rock cycle to a friend?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91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4800" y="3321518"/>
            <a:ext cx="8556037" cy="3505200"/>
          </a:xfrm>
        </p:spPr>
        <p:txBody>
          <a:bodyPr>
            <a:noAutofit/>
          </a:bodyPr>
          <a:lstStyle/>
          <a:p>
            <a:r>
              <a:rPr lang="en-US" sz="2800" dirty="0"/>
              <a:t>Thinnest layer of the Earth that ranges from only 2 miles in some areas of the ocean floor to 75 miles deep under mountains</a:t>
            </a:r>
          </a:p>
          <a:p>
            <a:r>
              <a:rPr lang="en-US" sz="2800" dirty="0"/>
              <a:t>Made up of large amounts of silicon and aluminum</a:t>
            </a:r>
          </a:p>
          <a:p>
            <a:r>
              <a:rPr lang="en-US" sz="2800" dirty="0"/>
              <a:t>Two types of crust: oceanic crust and continental crust</a:t>
            </a:r>
          </a:p>
          <a:p>
            <a:r>
              <a:rPr lang="en-US" sz="2800" dirty="0"/>
              <a:t>Composed of plates on which the continents and oceans rest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35563" y="304800"/>
            <a:ext cx="8658185" cy="2642937"/>
            <a:chOff x="128606" y="-87431"/>
            <a:chExt cx="8658185" cy="264293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06" y="-87431"/>
              <a:ext cx="8658185" cy="2642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371025" y="526152"/>
              <a:ext cx="16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</a:rPr>
                <a:t>Ocean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74343" y="485002"/>
              <a:ext cx="16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</a:rPr>
                <a:t>Land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21067449">
              <a:off x="771061" y="1658949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Oceanic Crust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459797">
              <a:off x="3973682" y="1664958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Continental Crust</a:t>
              </a:r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-138897" y="0"/>
            <a:ext cx="2672481" cy="1143000"/>
          </a:xfrm>
        </p:spPr>
        <p:txBody>
          <a:bodyPr>
            <a:normAutofit/>
          </a:bodyPr>
          <a:lstStyle/>
          <a:p>
            <a:r>
              <a:rPr lang="en-US" sz="6600" b="1" u="sng" dirty="0"/>
              <a:t>Crust</a:t>
            </a:r>
          </a:p>
        </p:txBody>
      </p:sp>
    </p:spTree>
    <p:extLst>
      <p:ext uri="{BB962C8B-B14F-4D97-AF65-F5344CB8AC3E}">
        <p14:creationId xmlns:p14="http://schemas.microsoft.com/office/powerpoint/2010/main" val="306187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6200"/>
            <a:ext cx="8229600" cy="25908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Earth’s crust is like the skin of an apple. Turn to an elbow partner and discuss why this statement is true. Next, come up with another example.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14400" y="0"/>
            <a:ext cx="7543799" cy="3810000"/>
            <a:chOff x="914400" y="0"/>
            <a:chExt cx="7543799" cy="3810000"/>
          </a:xfrm>
        </p:grpSpPr>
        <p:pic>
          <p:nvPicPr>
            <p:cNvPr id="28674" name="Picture 2" descr="http://www.efoodsdirect.com/media/catalog/product/cache/1/image/9df78eab33525d08d6e5fb8d27136e95/a/p/apples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0"/>
              <a:ext cx="3809999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676" name="Picture 4" descr="https://encrypted-tbn0.gstatic.com/images?q=tbn:ANd9GcTPp7vjqZD-iSmrND5K41NLRJW8zmtjLuGK0IPvqcb-o7TjyiNYA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685800"/>
              <a:ext cx="2971800" cy="2971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637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648200"/>
            <a:ext cx="4876800" cy="1828800"/>
          </a:xfrm>
        </p:spPr>
        <p:txBody>
          <a:bodyPr>
            <a:noAutofit/>
          </a:bodyPr>
          <a:lstStyle/>
          <a:p>
            <a:r>
              <a:rPr lang="en-US" sz="11500" b="1" dirty="0"/>
              <a:t>Mantle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5344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://www.pmamed.com/images/icon-circle-arrow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85" y="1483871"/>
            <a:ext cx="1219200" cy="1309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www.pmamed.com/images/icon-circle-arrow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50741"/>
            <a:ext cx="1219200" cy="13092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209800" y="533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Upper Mantle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4185" y="3200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Lower Mantle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0" y="183898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Middle </a:t>
            </a:r>
            <a:br>
              <a:rPr lang="en-US" sz="2800" b="1" dirty="0"/>
            </a:br>
            <a:r>
              <a:rPr lang="en-US" sz="2800" b="1" dirty="0"/>
              <a:t>Mantle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6907" y="1628296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Convection</a:t>
            </a:r>
            <a:br>
              <a:rPr lang="en-US" sz="2800" b="1" dirty="0"/>
            </a:br>
            <a:r>
              <a:rPr lang="en-US" sz="2800" b="1" dirty="0"/>
              <a:t>Currents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646" y="4267200"/>
            <a:ext cx="21336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0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667000"/>
            <a:ext cx="8382000" cy="3810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Solid but capable of flow (like hot asphalt or fudge)</a:t>
            </a:r>
          </a:p>
          <a:p>
            <a:r>
              <a:rPr lang="en-US" dirty="0"/>
              <a:t>Thickest layer of the Earth (making up 70% of the Earth’s mass)</a:t>
            </a:r>
          </a:p>
          <a:p>
            <a:r>
              <a:rPr lang="en-US" dirty="0"/>
              <a:t>The hot material (magma) in the mantle rises to the top of the mantle, cools, then sinks, reheats, and rises again. These convection currents cause changes in the Earth’s surface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976620" y="228600"/>
            <a:ext cx="6167380" cy="2312256"/>
            <a:chOff x="2976620" y="228600"/>
            <a:chExt cx="6167380" cy="2312256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620" y="228600"/>
              <a:ext cx="6167380" cy="2312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3697107" y="304800"/>
              <a:ext cx="5134068" cy="1924110"/>
              <a:chOff x="5196242" y="-3479285"/>
              <a:chExt cx="5134068" cy="192411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613935" y="-3479285"/>
                <a:ext cx="2743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Upper Mantle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880635" y="-2945885"/>
                <a:ext cx="201649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Convection</a:t>
                </a:r>
                <a:br>
                  <a:rPr lang="en-US" sz="2400" b="1" dirty="0"/>
                </a:br>
                <a:r>
                  <a:rPr lang="en-US" sz="2400" b="1" dirty="0"/>
                  <a:t>Currents</a:t>
                </a:r>
              </a:p>
            </p:txBody>
          </p:sp>
          <p:pic>
            <p:nvPicPr>
              <p:cNvPr id="7" name="Picture 6" descr="http://www.pmamed.com/images/icon-circle-arrows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6242" y="-2847889"/>
                <a:ext cx="835385" cy="89706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Picture 7" descr="http://www.pmamed.com/images/icon-circle-arrows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66125" y="-2855556"/>
                <a:ext cx="835385" cy="89706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8501510" y="-2753300"/>
                <a:ext cx="1828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Middle </a:t>
                </a:r>
                <a:br>
                  <a:rPr lang="en-US" sz="2000" b="1" dirty="0"/>
                </a:br>
                <a:r>
                  <a:rPr lang="en-US" sz="2000" b="1" dirty="0"/>
                  <a:t>Mantle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461535" y="-1955285"/>
                <a:ext cx="2743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Lower Mantle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2819400" cy="1143000"/>
          </a:xfrm>
        </p:spPr>
        <p:txBody>
          <a:bodyPr>
            <a:noAutofit/>
          </a:bodyPr>
          <a:lstStyle/>
          <a:p>
            <a:r>
              <a:rPr lang="en-US" sz="6600" b="1" u="sng" dirty="0"/>
              <a:t>Mantle</a:t>
            </a:r>
          </a:p>
        </p:txBody>
      </p:sp>
    </p:spTree>
    <p:extLst>
      <p:ext uri="{BB962C8B-B14F-4D97-AF65-F5344CB8AC3E}">
        <p14:creationId xmlns:p14="http://schemas.microsoft.com/office/powerpoint/2010/main" val="243309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89735"/>
            <a:ext cx="3275129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354" y="4699535"/>
            <a:ext cx="5334000" cy="2133600"/>
          </a:xfrm>
        </p:spPr>
        <p:txBody>
          <a:bodyPr>
            <a:noAutofit/>
          </a:bodyPr>
          <a:lstStyle/>
          <a:p>
            <a:r>
              <a:rPr lang="en-US" sz="13800" b="1" dirty="0"/>
              <a:t>Core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874" y="373419"/>
            <a:ext cx="4065069" cy="485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4393131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37564" y="2799348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Inner</a:t>
            </a:r>
            <a:br>
              <a:rPr lang="en-US" sz="3600" b="1" dirty="0"/>
            </a:br>
            <a:r>
              <a:rPr lang="en-US" sz="3600" b="1" dirty="0"/>
              <a:t>Core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33954" y="685799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Outer</a:t>
            </a:r>
            <a:br>
              <a:rPr lang="en-US" sz="3600" b="1" dirty="0"/>
            </a:br>
            <a:r>
              <a:rPr lang="en-US" sz="3600" b="1" dirty="0"/>
              <a:t>Core</a:t>
            </a:r>
          </a:p>
        </p:txBody>
      </p:sp>
    </p:spTree>
    <p:extLst>
      <p:ext uri="{BB962C8B-B14F-4D97-AF65-F5344CB8AC3E}">
        <p14:creationId xmlns:p14="http://schemas.microsoft.com/office/powerpoint/2010/main" val="369706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73703"/>
            <a:ext cx="4267200" cy="2183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"/>
            <a:ext cx="2209800" cy="265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2743200" cy="1775410"/>
          </a:xfrm>
        </p:spPr>
        <p:txBody>
          <a:bodyPr>
            <a:noAutofit/>
          </a:bodyPr>
          <a:lstStyle/>
          <a:p>
            <a:r>
              <a:rPr lang="en-US" sz="5400" b="1" dirty="0"/>
              <a:t>Outer </a:t>
            </a:r>
            <a:br>
              <a:rPr lang="en-US" sz="5400" b="1" dirty="0"/>
            </a:br>
            <a:r>
              <a:rPr lang="en-US" sz="5400" b="1" dirty="0"/>
              <a:t>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124200"/>
            <a:ext cx="8651874" cy="3505200"/>
          </a:xfrm>
        </p:spPr>
        <p:txBody>
          <a:bodyPr>
            <a:noAutofit/>
          </a:bodyPr>
          <a:lstStyle/>
          <a:p>
            <a:r>
              <a:rPr lang="en-US" sz="3600" dirty="0"/>
              <a:t>Molten (liquid) metal that is about 4,700°C (8,500°F)</a:t>
            </a:r>
          </a:p>
          <a:p>
            <a:r>
              <a:rPr lang="en-US" sz="3600" dirty="0"/>
              <a:t>Located about 1,800 miles beneath the crust and is about 1,400 miles thick</a:t>
            </a:r>
          </a:p>
          <a:p>
            <a:r>
              <a:rPr lang="en-US" sz="3600" dirty="0"/>
              <a:t>Composed of the melted metals nickel and iron</a:t>
            </a:r>
          </a:p>
        </p:txBody>
      </p:sp>
    </p:spTree>
    <p:extLst>
      <p:ext uri="{BB962C8B-B14F-4D97-AF65-F5344CB8AC3E}">
        <p14:creationId xmlns:p14="http://schemas.microsoft.com/office/powerpoint/2010/main" val="412811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3657600" cy="2362200"/>
          </a:xfrm>
        </p:spPr>
        <p:txBody>
          <a:bodyPr>
            <a:noAutofit/>
          </a:bodyPr>
          <a:lstStyle/>
          <a:p>
            <a:r>
              <a:rPr lang="en-US" sz="8500" b="1" dirty="0"/>
              <a:t>Inner </a:t>
            </a:r>
            <a:br>
              <a:rPr lang="en-US" sz="8500" b="1" dirty="0"/>
            </a:br>
            <a:r>
              <a:rPr lang="en-US" sz="8500" b="1" dirty="0"/>
              <a:t>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124200"/>
            <a:ext cx="8651874" cy="3657600"/>
          </a:xfrm>
        </p:spPr>
        <p:txBody>
          <a:bodyPr>
            <a:noAutofit/>
          </a:bodyPr>
          <a:lstStyle/>
          <a:p>
            <a:r>
              <a:rPr lang="en-US" sz="3100" dirty="0"/>
              <a:t>Solid sphere composed mostly of iron</a:t>
            </a:r>
          </a:p>
          <a:p>
            <a:r>
              <a:rPr lang="en-US" sz="3100" dirty="0"/>
              <a:t>It is believed to be as hot as 6,650°C (12,000°F)</a:t>
            </a:r>
          </a:p>
          <a:p>
            <a:r>
              <a:rPr lang="en-US" sz="3100" dirty="0"/>
              <a:t>Heat in the core is probably generated by the radioactive decay of uranium and other elements</a:t>
            </a:r>
          </a:p>
          <a:p>
            <a:r>
              <a:rPr lang="en-US" sz="3100" dirty="0"/>
              <a:t>It is solid because of the pressure from the outer core, mantle, and crust compressing it tremendously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26203"/>
            <a:ext cx="2178050" cy="249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225" y="454794"/>
            <a:ext cx="3581400" cy="237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72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55" y="3810000"/>
            <a:ext cx="8686800" cy="2590800"/>
          </a:xfrm>
        </p:spPr>
        <p:txBody>
          <a:bodyPr>
            <a:normAutofit/>
          </a:bodyPr>
          <a:lstStyle/>
          <a:p>
            <a:r>
              <a:rPr lang="en-US" sz="4000" dirty="0"/>
              <a:t>The Earth is like a peach or a boiled egg. Turn to a seat partner and discuss these analogies. Come up with another analogy and be prepared to share.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2400" y="381000"/>
            <a:ext cx="8527119" cy="3276600"/>
            <a:chOff x="152400" y="381000"/>
            <a:chExt cx="8527119" cy="3276600"/>
          </a:xfrm>
        </p:grpSpPr>
        <p:pic>
          <p:nvPicPr>
            <p:cNvPr id="29698" name="Picture 2" descr="http://www.thealmagest.com/wp-content/uploads/2014/02/Earth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0558" y="381000"/>
              <a:ext cx="3276600" cy="327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0" name="Picture 4" descr="http://bulknaturalfoods.com/wp-content/uploads/2012/06/all-star-peach-sliced-2011-white-backgroun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914400"/>
              <a:ext cx="2678158" cy="2110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2" name="Picture 6" descr="http://www.hellawella.com/sites/hellawella.com/files/2012/04/Eats_HardBoiledEgg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1105200"/>
              <a:ext cx="2354919" cy="1728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611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Rectangle 18"/>
          <p:cNvSpPr>
            <a:spLocks noChangeArrowheads="1"/>
          </p:cNvSpPr>
          <p:nvPr/>
        </p:nvSpPr>
        <p:spPr bwMode="auto">
          <a:xfrm>
            <a:off x="6248400" y="0"/>
            <a:ext cx="2438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-42512" y="1095375"/>
            <a:ext cx="5953125" cy="5762625"/>
            <a:chOff x="-42512" y="1095375"/>
            <a:chExt cx="5953125" cy="5762625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2" y="1095375"/>
              <a:ext cx="5953125" cy="5762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6200" y="4953000"/>
              <a:ext cx="2056598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Inner Core</a:t>
              </a:r>
              <a:br>
                <a:rPr lang="en-US" sz="2400" b="1" dirty="0">
                  <a:solidFill>
                    <a:schemeClr val="tx1"/>
                  </a:solidFill>
                </a:rPr>
              </a:br>
              <a:r>
                <a:rPr lang="en-US" sz="2400" b="1" dirty="0">
                  <a:solidFill>
                    <a:schemeClr val="tx1"/>
                  </a:solidFill>
                </a:rPr>
                <a:t>Solid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79283" y="2667000"/>
              <a:ext cx="2463917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Outer Core</a:t>
              </a:r>
            </a:p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Liquid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639152" y="2286000"/>
            <a:ext cx="1219200" cy="5851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Mantle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429000" y="1600200"/>
            <a:ext cx="178519" cy="1848853"/>
            <a:chOff x="3429000" y="1600200"/>
            <a:chExt cx="178519" cy="1848853"/>
          </a:xfrm>
        </p:grpSpPr>
        <p:cxnSp>
          <p:nvCxnSpPr>
            <p:cNvPr id="10" name="Straight Connector 9"/>
            <p:cNvCxnSpPr/>
            <p:nvPr/>
          </p:nvCxnSpPr>
          <p:spPr>
            <a:xfrm flipH="1" flipV="1">
              <a:off x="3513447" y="1600200"/>
              <a:ext cx="7822" cy="1828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429000" y="1600200"/>
              <a:ext cx="16889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438625" y="3449053"/>
              <a:ext cx="16889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1205966" y="113899"/>
            <a:ext cx="1554829" cy="1087781"/>
            <a:chOff x="1205966" y="133149"/>
            <a:chExt cx="1554829" cy="1087781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981200" y="666550"/>
              <a:ext cx="0" cy="554380"/>
            </a:xfrm>
            <a:prstGeom prst="straightConnector1">
              <a:avLst/>
            </a:prstGeom>
            <a:ln w="984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1205966" y="133149"/>
              <a:ext cx="1554829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Crust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828900" y="2777489"/>
            <a:ext cx="2768868" cy="585136"/>
            <a:chOff x="5828900" y="2777489"/>
            <a:chExt cx="2768868" cy="585136"/>
          </a:xfrm>
        </p:grpSpPr>
        <p:grpSp>
          <p:nvGrpSpPr>
            <p:cNvPr id="42" name="Group 41"/>
            <p:cNvGrpSpPr/>
            <p:nvPr/>
          </p:nvGrpSpPr>
          <p:grpSpPr>
            <a:xfrm>
              <a:off x="5828900" y="2971800"/>
              <a:ext cx="419500" cy="206140"/>
              <a:chOff x="5828900" y="2971800"/>
              <a:chExt cx="419500" cy="206140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5828900" y="2971800"/>
                <a:ext cx="307208" cy="206140"/>
                <a:chOff x="5828900" y="2971800"/>
                <a:chExt cx="307208" cy="206140"/>
              </a:xfrm>
            </p:grpSpPr>
            <p:cxnSp>
              <p:nvCxnSpPr>
                <p:cNvPr id="24" name="Straight Connector 23"/>
                <p:cNvCxnSpPr/>
                <p:nvPr/>
              </p:nvCxnSpPr>
              <p:spPr>
                <a:xfrm>
                  <a:off x="5828900" y="2971800"/>
                  <a:ext cx="3048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5831308" y="3168315"/>
                  <a:ext cx="3048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6124076" y="2971800"/>
                  <a:ext cx="0" cy="20614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" name="Straight Connector 36"/>
              <p:cNvCxnSpPr/>
              <p:nvPr/>
            </p:nvCxnSpPr>
            <p:spPr>
              <a:xfrm>
                <a:off x="6136108" y="3070057"/>
                <a:ext cx="11229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Rectangle 57"/>
            <p:cNvSpPr/>
            <p:nvPr/>
          </p:nvSpPr>
          <p:spPr>
            <a:xfrm>
              <a:off x="6235568" y="2777489"/>
              <a:ext cx="2362200" cy="585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Lithosphere – Crust and Upper Layer of the Mantle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831308" y="3449053"/>
            <a:ext cx="2751220" cy="1288982"/>
            <a:chOff x="5831308" y="3449053"/>
            <a:chExt cx="2751220" cy="1288982"/>
          </a:xfrm>
        </p:grpSpPr>
        <p:sp>
          <p:nvSpPr>
            <p:cNvPr id="59" name="Rectangle 58"/>
            <p:cNvSpPr/>
            <p:nvPr/>
          </p:nvSpPr>
          <p:spPr>
            <a:xfrm>
              <a:off x="6220328" y="3595035"/>
              <a:ext cx="2362200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Layer of the Mantle (asthenosphere) that consists of hot rock of tar-like consistency, which slowly moves</a:t>
              </a: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5831308" y="3449053"/>
              <a:ext cx="389020" cy="5276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731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7922324" cy="584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7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makezineblog.files.wordpress.com/2013/07/earths-laye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327457" cy="6327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300" y="103187"/>
            <a:ext cx="8610600" cy="1470025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chemeClr val="bg1"/>
                </a:solidFill>
              </a:rPr>
              <a:t>Layers of the Earth</a:t>
            </a:r>
          </a:p>
        </p:txBody>
      </p:sp>
    </p:spTree>
    <p:extLst>
      <p:ext uri="{BB962C8B-B14F-4D97-AF65-F5344CB8AC3E}">
        <p14:creationId xmlns:p14="http://schemas.microsoft.com/office/powerpoint/2010/main" val="260685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042" y="304800"/>
            <a:ext cx="8229600" cy="2362200"/>
          </a:xfrm>
        </p:spPr>
        <p:txBody>
          <a:bodyPr/>
          <a:lstStyle/>
          <a:p>
            <a:r>
              <a:rPr lang="en-US" sz="3600" dirty="0"/>
              <a:t>The lithosphere (crust and upper mantle) is divided into separate plates which move very slowly in response to the “</a:t>
            </a:r>
            <a:r>
              <a:rPr lang="en-US" sz="3600" dirty="0" err="1"/>
              <a:t>convecting</a:t>
            </a:r>
            <a:r>
              <a:rPr lang="en-US" sz="3600" dirty="0"/>
              <a:t>” part of the mantle.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79107" y="3200400"/>
            <a:ext cx="7650697" cy="3187530"/>
            <a:chOff x="879107" y="3200400"/>
            <a:chExt cx="7650697" cy="3187530"/>
          </a:xfrm>
        </p:grpSpPr>
        <p:pic>
          <p:nvPicPr>
            <p:cNvPr id="24578" name="Picture 2" descr="http://briandiv4.weebly.com/uploads/9/7/8/3/9783419/2471334.jpg?13238118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107" y="3200400"/>
              <a:ext cx="2876550" cy="31875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80" name="Picture 4" descr="http://4.bp.blogspot.com/-2pAYJA5ZD9w/T3xL3yeN5jI/AAAAAAAAAbU/KT2CVl4K-7Y/s320/convection+under+lithosphere+2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842" y="3374457"/>
              <a:ext cx="4017962" cy="3013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2202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1249362"/>
          </a:xfrm>
        </p:spPr>
        <p:txBody>
          <a:bodyPr/>
          <a:lstStyle/>
          <a:p>
            <a:r>
              <a:rPr lang="en-US" sz="4800" b="1" dirty="0">
                <a:latin typeface="Calibri" pitchFamily="34" charset="0"/>
              </a:rPr>
              <a:t>What do these two images tell us about the layers of the Earth?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272" y="1828800"/>
            <a:ext cx="9135979" cy="4953000"/>
            <a:chOff x="27272" y="1828800"/>
            <a:chExt cx="9135979" cy="4953000"/>
          </a:xfrm>
        </p:grpSpPr>
        <p:pic>
          <p:nvPicPr>
            <p:cNvPr id="7170" name="Picture 2" descr="http://blogs.discovermagazine.com/d-brief/files/2013/04/earthlayer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72" y="1828800"/>
              <a:ext cx="3706829" cy="495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http://files.geglobalresearch.com/wp-content/uploads/2011/08/earth-cor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9251" y="2291685"/>
              <a:ext cx="5334000" cy="4027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113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files.geglobalresearch.com/wp-content/uploads/2011/08/earth-c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56016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011" y="175661"/>
            <a:ext cx="9148011" cy="1371600"/>
          </a:xfrm>
        </p:spPr>
        <p:txBody>
          <a:bodyPr/>
          <a:lstStyle/>
          <a:p>
            <a:r>
              <a:rPr lang="en-US" sz="5400" b="1" dirty="0">
                <a:latin typeface="Calibri" pitchFamily="34" charset="0"/>
              </a:rPr>
              <a:t>Temperature</a:t>
            </a:r>
            <a:br>
              <a:rPr lang="en-US" sz="5400" b="1" dirty="0">
                <a:latin typeface="Calibri" pitchFamily="34" charset="0"/>
              </a:rPr>
            </a:br>
            <a:r>
              <a:rPr lang="en-US" sz="5400" b="1" dirty="0">
                <a:latin typeface="Calibri" pitchFamily="34" charset="0"/>
              </a:rPr>
              <a:t>increases as depth increases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419600" y="3276600"/>
            <a:ext cx="0" cy="2362200"/>
          </a:xfrm>
          <a:prstGeom prst="straightConnector1">
            <a:avLst/>
          </a:prstGeom>
          <a:ln w="155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8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01" y="152400"/>
            <a:ext cx="8495899" cy="2133600"/>
          </a:xfrm>
        </p:spPr>
        <p:txBody>
          <a:bodyPr/>
          <a:lstStyle/>
          <a:p>
            <a:r>
              <a:rPr lang="en-US" sz="3600" dirty="0"/>
              <a:t>Look at the information in the graph and table below. What’s the relationship between depth and density/pressure?</a:t>
            </a:r>
          </a:p>
        </p:txBody>
      </p:sp>
      <p:pic>
        <p:nvPicPr>
          <p:cNvPr id="7172" name="Picture 4" descr="http://www.bath.ac.uk/physics/images/pressure_vs_depth_below_the_earths_cru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01" y="3581400"/>
            <a:ext cx="3505200" cy="279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www.cliffsnotes.com/sciences/astronomy/earth-and-its-moon/~/media/2AE20E5F6ED648A2BEF9ED68CFBAF111.ashx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45" y="2438400"/>
            <a:ext cx="5029200" cy="403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136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011" y="175661"/>
            <a:ext cx="9148011" cy="1371600"/>
          </a:xfrm>
        </p:spPr>
        <p:txBody>
          <a:bodyPr/>
          <a:lstStyle/>
          <a:p>
            <a:r>
              <a:rPr lang="en-US" sz="5400" b="1" dirty="0">
                <a:latin typeface="Calibri" pitchFamily="34" charset="0"/>
              </a:rPr>
              <a:t>Density and Pressure</a:t>
            </a:r>
            <a:br>
              <a:rPr lang="en-US" sz="5400" b="1" dirty="0">
                <a:latin typeface="Calibri" pitchFamily="34" charset="0"/>
              </a:rPr>
            </a:br>
            <a:r>
              <a:rPr lang="en-US" sz="5400" b="1" dirty="0">
                <a:latin typeface="Calibri" pitchFamily="34" charset="0"/>
              </a:rPr>
              <a:t>increase as depth increases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905000" y="2438400"/>
            <a:ext cx="0" cy="3581400"/>
          </a:xfrm>
          <a:prstGeom prst="straightConnector1">
            <a:avLst/>
          </a:prstGeom>
          <a:ln w="155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90800" y="1905000"/>
            <a:ext cx="3961549" cy="443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84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3777" y="5838524"/>
            <a:ext cx="3581400" cy="990600"/>
          </a:xfrm>
        </p:spPr>
        <p:txBody>
          <a:bodyPr/>
          <a:lstStyle/>
          <a:p>
            <a:r>
              <a:rPr lang="en-US" sz="2000" dirty="0"/>
              <a:t>Add this statement to the arrow going down on your foldable.</a:t>
            </a:r>
          </a:p>
        </p:txBody>
      </p:sp>
      <p:sp>
        <p:nvSpPr>
          <p:cNvPr id="3" name="Down Arrow 2"/>
          <p:cNvSpPr/>
          <p:nvPr/>
        </p:nvSpPr>
        <p:spPr>
          <a:xfrm>
            <a:off x="1524000" y="228600"/>
            <a:ext cx="6705600" cy="6522720"/>
          </a:xfrm>
          <a:prstGeom prst="down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12444" y="2590800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itchFamily="34" charset="0"/>
              </a:rPr>
              <a:t>Temperature, </a:t>
            </a:r>
          </a:p>
          <a:p>
            <a:pPr algn="ctr"/>
            <a:r>
              <a:rPr lang="en-US" sz="3600" b="1" dirty="0">
                <a:latin typeface="Calibri" pitchFamily="34" charset="0"/>
              </a:rPr>
              <a:t>Density and Pressure increases as depth increases</a:t>
            </a:r>
            <a:endParaRPr lang="en-US" sz="4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18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2133600"/>
          </a:xfrm>
        </p:spPr>
        <p:txBody>
          <a:bodyPr/>
          <a:lstStyle/>
          <a:p>
            <a:r>
              <a:rPr lang="en-US" sz="4000" dirty="0"/>
              <a:t>Which layer of the Earth has the greatest temperature, pressure, and density?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5857875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57600" y="3276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Core</a:t>
            </a:r>
          </a:p>
        </p:txBody>
      </p:sp>
    </p:spTree>
    <p:extLst>
      <p:ext uri="{BB962C8B-B14F-4D97-AF65-F5344CB8AC3E}">
        <p14:creationId xmlns:p14="http://schemas.microsoft.com/office/powerpoint/2010/main" val="262011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447800"/>
            <a:ext cx="5029200" cy="29718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The earth is layered with a lithosphere (crust and uppermost mantle), </a:t>
            </a:r>
            <a:r>
              <a:rPr lang="en-US" sz="3600" b="1" dirty="0" err="1"/>
              <a:t>convecting</a:t>
            </a:r>
            <a:r>
              <a:rPr lang="en-US" sz="3600" b="1" dirty="0"/>
              <a:t> mantle, and </a:t>
            </a:r>
            <a:br>
              <a:rPr lang="en-US" sz="3600" b="1" dirty="0"/>
            </a:br>
            <a:r>
              <a:rPr lang="en-US" sz="3600" b="1" dirty="0"/>
              <a:t>a dense metallic core.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928" y="2209800"/>
            <a:ext cx="3460928" cy="346727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684" y="46525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0" b="1" u="sng" dirty="0">
                <a:solidFill>
                  <a:prstClr val="black"/>
                </a:solidFill>
              </a:rPr>
              <a:t>Summary</a:t>
            </a:r>
            <a:endParaRPr lang="en-US" sz="4000" b="1" u="sng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75484" y="6096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hlinkClick r:id="rId3"/>
              </a:rPr>
              <a:t>http://www.learner.org/interactives/dynamicearth/structure.html</a:t>
            </a:r>
            <a:r>
              <a:rPr lang="en-US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466483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ea typeface="+mj-ea"/>
                <a:cs typeface="+mj-cs"/>
              </a:rPr>
              <a:t>Pressure, temperature, and density increases as depth increases.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91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2514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dirty="0">
                <a:hlinkClick r:id="rId2"/>
              </a:rPr>
              <a:t>Mr. Lee’s Layers of the Earth Rap</a:t>
            </a:r>
            <a:r>
              <a:rPr lang="en-US" sz="7200" dirty="0"/>
              <a:t>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715460"/>
            <a:ext cx="4114800" cy="414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3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/>
              <a:t>Layers of the Earth Review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106006"/>
              </p:ext>
            </p:extLst>
          </p:nvPr>
        </p:nvGraphicFramePr>
        <p:xfrm>
          <a:off x="2438400" y="1371600"/>
          <a:ext cx="38862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Acrobat Document" r:id="rId3" imgW="3886132" imgH="5029200" progId="AcroExch.Document.11">
                  <p:embed/>
                </p:oleObj>
              </mc:Choice>
              <mc:Fallback>
                <p:oleObj name="Acrobat Document" r:id="rId3" imgW="3886132" imgH="50292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8400" y="1371600"/>
                        <a:ext cx="3886200" cy="50292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883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9EE4D-2674-4D73-94C7-06C8A4398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March 14,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A60FB-DB64-4ADD-ABC5-932E3DBBF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LT: I can identify layers of the Earth.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Warm-Up </a:t>
            </a:r>
          </a:p>
          <a:p>
            <a:pPr marL="0" indent="0">
              <a:buNone/>
            </a:pPr>
            <a:r>
              <a:rPr lang="en-US" dirty="0"/>
              <a:t>What did you learn while doing the </a:t>
            </a:r>
            <a:r>
              <a:rPr lang="en-US" dirty="0" err="1"/>
              <a:t>webquest</a:t>
            </a:r>
            <a:r>
              <a:rPr lang="en-US" dirty="0"/>
              <a:t>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57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05000"/>
            <a:ext cx="3810000" cy="1981200"/>
          </a:xfrm>
        </p:spPr>
        <p:txBody>
          <a:bodyPr>
            <a:noAutofit/>
          </a:bodyPr>
          <a:lstStyle/>
          <a:p>
            <a:r>
              <a:rPr lang="en-US" sz="5400" u="sng" dirty="0"/>
              <a:t>Summarizing Strategy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692667"/>
              </p:ext>
            </p:extLst>
          </p:nvPr>
        </p:nvGraphicFramePr>
        <p:xfrm>
          <a:off x="4419600" y="762000"/>
          <a:ext cx="4343400" cy="5620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2" name="Acrobat Document" r:id="rId3" imgW="3886132" imgH="5029200" progId="AcroExch.Document.11">
                  <p:embed/>
                </p:oleObj>
              </mc:Choice>
              <mc:Fallback>
                <p:oleObj name="Acrobat Document" r:id="rId3" imgW="3886132" imgH="50292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9600" y="762000"/>
                        <a:ext cx="4343400" cy="56208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024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makezineblog.files.wordpress.com/2013/07/earths-laye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4191000"/>
            <a:ext cx="3810001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2286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Watch the movie trailer for Journey to the Center of the Earth. Identify characteristics that you think are true and those you think are not true. Be prepared to share.</a:t>
            </a:r>
          </a:p>
        </p:txBody>
      </p:sp>
      <p:sp>
        <p:nvSpPr>
          <p:cNvPr id="3" name="Rectangle 2"/>
          <p:cNvSpPr/>
          <p:nvPr/>
        </p:nvSpPr>
        <p:spPr>
          <a:xfrm>
            <a:off x="582328" y="2590800"/>
            <a:ext cx="8077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hlinkClick r:id="rId3"/>
              </a:rPr>
              <a:t>https://www.youtube.com/watch?v=rQx2wLyagk4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315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305800" cy="2362200"/>
          </a:xfrm>
        </p:spPr>
        <p:txBody>
          <a:bodyPr>
            <a:noAutofit/>
          </a:bodyPr>
          <a:lstStyle/>
          <a:p>
            <a:r>
              <a:rPr lang="en-US" sz="5400" b="1" dirty="0"/>
              <a:t>Essential Question:</a:t>
            </a:r>
            <a:br>
              <a:rPr lang="en-US" sz="5400" b="1" dirty="0"/>
            </a:br>
            <a:r>
              <a:rPr lang="en-US" sz="5400" b="1" dirty="0"/>
              <a:t>How are layers of the Earth different from one another?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8458200" cy="259080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chemeClr val="tx1"/>
                </a:solidFill>
              </a:rPr>
              <a:t>Standard: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</a:rPr>
              <a:t>S6E5a. Compare and contrast the Earth’s crust, mantle, and core including temperature, density, and composition.</a:t>
            </a:r>
          </a:p>
        </p:txBody>
      </p:sp>
    </p:spTree>
    <p:extLst>
      <p:ext uri="{BB962C8B-B14F-4D97-AF65-F5344CB8AC3E}">
        <p14:creationId xmlns:p14="http://schemas.microsoft.com/office/powerpoint/2010/main" val="340651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EarthLay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8" t="25182" r="3125" b="2841"/>
          <a:stretch>
            <a:fillRect/>
          </a:stretch>
        </p:blipFill>
        <p:spPr bwMode="auto">
          <a:xfrm>
            <a:off x="3548231" y="1513726"/>
            <a:ext cx="5595769" cy="534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prstClr val="black"/>
                </a:solidFill>
                <a:ea typeface="+mn-ea"/>
                <a:cs typeface="+mn-cs"/>
              </a:rPr>
              <a:t>The Earth is made up of 3 main layers: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72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6000" b="1" dirty="0">
                <a:solidFill>
                  <a:prstClr val="black"/>
                </a:solidFill>
                <a:ea typeface="+mj-ea"/>
                <a:cs typeface="+mj-cs"/>
              </a:rPr>
              <a:t>Crust</a:t>
            </a:r>
          </a:p>
          <a:p>
            <a:endParaRPr lang="en-US" sz="6000" b="1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6000" b="1" dirty="0">
                <a:solidFill>
                  <a:prstClr val="black"/>
                </a:solidFill>
                <a:ea typeface="+mj-ea"/>
                <a:cs typeface="+mj-cs"/>
              </a:rPr>
              <a:t>Mantle</a:t>
            </a:r>
          </a:p>
          <a:p>
            <a:endParaRPr lang="en-US" sz="6000" b="1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6000" b="1" dirty="0">
                <a:solidFill>
                  <a:prstClr val="black"/>
                </a:solidFill>
                <a:ea typeface="+mj-ea"/>
                <a:cs typeface="+mj-cs"/>
              </a:rPr>
              <a:t>Core</a:t>
            </a:r>
            <a:br>
              <a:rPr lang="en-US" sz="4800" b="1" dirty="0">
                <a:solidFill>
                  <a:prstClr val="black"/>
                </a:solidFill>
                <a:ea typeface="+mj-ea"/>
                <a:cs typeface="+mj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371600"/>
          </a:xfrm>
        </p:spPr>
        <p:txBody>
          <a:bodyPr>
            <a:noAutofit/>
          </a:bodyPr>
          <a:lstStyle/>
          <a:p>
            <a:r>
              <a:rPr lang="en-US" sz="5400" b="1" dirty="0"/>
              <a:t>Think of the layers of the Earth like the layers of a cake.</a:t>
            </a:r>
          </a:p>
        </p:txBody>
      </p:sp>
      <p:pic>
        <p:nvPicPr>
          <p:cNvPr id="4" name="Picture 3" descr="http://www.education.com/static/science-fair/earth-layers/earth-cake-diagr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934200" cy="693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053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"/>
            <a:ext cx="7772400" cy="1470025"/>
          </a:xfrm>
        </p:spPr>
        <p:txBody>
          <a:bodyPr>
            <a:noAutofit/>
          </a:bodyPr>
          <a:lstStyle/>
          <a:p>
            <a:r>
              <a:rPr lang="en-US" b="1" dirty="0"/>
              <a:t>Use the Layers of the Earth Foldable to take notes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58215"/>
            <a:ext cx="3980886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72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19600"/>
            <a:ext cx="5334000" cy="2133600"/>
          </a:xfrm>
        </p:spPr>
        <p:txBody>
          <a:bodyPr>
            <a:noAutofit/>
          </a:bodyPr>
          <a:lstStyle/>
          <a:p>
            <a:r>
              <a:rPr lang="en-US" sz="16600" b="1" dirty="0"/>
              <a:t>Crust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52507" y="110999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Ocean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8400" y="9906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Land</a:t>
            </a:r>
          </a:p>
        </p:txBody>
      </p:sp>
      <p:sp>
        <p:nvSpPr>
          <p:cNvPr id="7" name="TextBox 6"/>
          <p:cNvSpPr txBox="1"/>
          <p:nvPr/>
        </p:nvSpPr>
        <p:spPr>
          <a:xfrm rot="20736102">
            <a:off x="934715" y="2997595"/>
            <a:ext cx="2092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Oceanic Crust</a:t>
            </a:r>
          </a:p>
        </p:txBody>
      </p:sp>
      <p:sp>
        <p:nvSpPr>
          <p:cNvPr id="8" name="TextBox 7"/>
          <p:cNvSpPr txBox="1"/>
          <p:nvPr/>
        </p:nvSpPr>
        <p:spPr>
          <a:xfrm rot="594370">
            <a:off x="3874120" y="2997595"/>
            <a:ext cx="2712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Continental Crust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175" y="4036795"/>
            <a:ext cx="240162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8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22886</TotalTime>
  <Words>710</Words>
  <Application>Microsoft Office PowerPoint</Application>
  <PresentationFormat>On-screen Show (4:3)</PresentationFormat>
  <Paragraphs>96</Paragraphs>
  <Slides>30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Office Theme</vt:lpstr>
      <vt:lpstr>Default Design</vt:lpstr>
      <vt:lpstr>1_Office Theme</vt:lpstr>
      <vt:lpstr>2_Office Theme</vt:lpstr>
      <vt:lpstr>Acrobat Document</vt:lpstr>
      <vt:lpstr>March 12, 2018</vt:lpstr>
      <vt:lpstr>Layers of the Earth</vt:lpstr>
      <vt:lpstr>March 14, 2018</vt:lpstr>
      <vt:lpstr>Watch the movie trailer for Journey to the Center of the Earth. Identify characteristics that you think are true and those you think are not true. Be prepared to share.</vt:lpstr>
      <vt:lpstr>Essential Question: How are layers of the Earth different from one another?</vt:lpstr>
      <vt:lpstr>The Earth is made up of 3 main layers:</vt:lpstr>
      <vt:lpstr>Think of the layers of the Earth like the layers of a cake.</vt:lpstr>
      <vt:lpstr>Use the Layers of the Earth Foldable to take notes</vt:lpstr>
      <vt:lpstr>Crust</vt:lpstr>
      <vt:lpstr>Crust</vt:lpstr>
      <vt:lpstr>The Earth’s crust is like the skin of an apple. Turn to an elbow partner and discuss why this statement is true. Next, come up with another example.</vt:lpstr>
      <vt:lpstr>Mantle</vt:lpstr>
      <vt:lpstr>Mantle</vt:lpstr>
      <vt:lpstr>Core</vt:lpstr>
      <vt:lpstr>Outer  Core</vt:lpstr>
      <vt:lpstr>Inner  Core</vt:lpstr>
      <vt:lpstr>The Earth is like a peach or a boiled egg. Turn to a seat partner and discuss these analogies. Come up with another analogy and be prepared to share.</vt:lpstr>
      <vt:lpstr>PowerPoint Presentation</vt:lpstr>
      <vt:lpstr>PowerPoint Presentation</vt:lpstr>
      <vt:lpstr>The lithosphere (crust and upper mantle) is divided into separate plates which move very slowly in response to the “convecting” part of the mantle.</vt:lpstr>
      <vt:lpstr>What do these two images tell us about the layers of the Earth?</vt:lpstr>
      <vt:lpstr>Temperature increases as depth increases</vt:lpstr>
      <vt:lpstr>Look at the information in the graph and table below. What’s the relationship between depth and density/pressure?</vt:lpstr>
      <vt:lpstr>Density and Pressure increase as depth increases</vt:lpstr>
      <vt:lpstr>Add this statement to the arrow going down on your foldable.</vt:lpstr>
      <vt:lpstr>Which layer of the Earth has the greatest temperature, pressure, and density?</vt:lpstr>
      <vt:lpstr>The earth is layered with a lithosphere (crust and uppermost mantle), convecting mantle, and  a dense metallic core. </vt:lpstr>
      <vt:lpstr>PowerPoint Presentation</vt:lpstr>
      <vt:lpstr>Layers of the Earth Review</vt:lpstr>
      <vt:lpstr>Summarizing Strategy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Martisia Jackson</cp:lastModifiedBy>
  <cp:revision>62</cp:revision>
  <dcterms:created xsi:type="dcterms:W3CDTF">2014-12-04T17:58:13Z</dcterms:created>
  <dcterms:modified xsi:type="dcterms:W3CDTF">2018-03-27T19:28:40Z</dcterms:modified>
</cp:coreProperties>
</file>