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6" r:id="rId4"/>
    <p:sldId id="260" r:id="rId5"/>
    <p:sldId id="262" r:id="rId6"/>
    <p:sldId id="264"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41" d="100"/>
          <a:sy n="41" d="100"/>
        </p:scale>
        <p:origin x="72"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4BC11-229E-4BAA-98C2-5D921E537DFA}"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30E39-DF8A-4C22-9908-694DC455E850}" type="slidenum">
              <a:rPr lang="en-US" smtClean="0"/>
              <a:t>‹#›</a:t>
            </a:fld>
            <a:endParaRPr lang="en-US"/>
          </a:p>
        </p:txBody>
      </p:sp>
    </p:spTree>
    <p:extLst>
      <p:ext uri="{BB962C8B-B14F-4D97-AF65-F5344CB8AC3E}">
        <p14:creationId xmlns:p14="http://schemas.microsoft.com/office/powerpoint/2010/main" val="376552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266B4EE-D0A7-44A7-899C-988DBDF8132B}" type="slidenum">
              <a:rPr lang="en-US" altLang="en-US" sz="1200">
                <a:solidFill>
                  <a:prstClr val="black"/>
                </a:solidFill>
              </a:rPr>
              <a:pPr eaLnBrk="1" hangingPunct="1"/>
              <a:t>4</a:t>
            </a:fld>
            <a:endParaRPr lang="en-US" altLang="en-US" sz="1200">
              <a:solidFill>
                <a:prstClr val="black"/>
              </a:solidFill>
            </a:endParaRPr>
          </a:p>
        </p:txBody>
      </p:sp>
    </p:spTree>
    <p:extLst>
      <p:ext uri="{BB962C8B-B14F-4D97-AF65-F5344CB8AC3E}">
        <p14:creationId xmlns:p14="http://schemas.microsoft.com/office/powerpoint/2010/main" val="215309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copied</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8C226248-D692-45A9-9A8D-DE4A00B5E9AC}" type="slidenum">
              <a:rPr lang="en-US" altLang="en-US" sz="1200">
                <a:solidFill>
                  <a:prstClr val="black"/>
                </a:solidFill>
              </a:rPr>
              <a:pPr eaLnBrk="1" hangingPunct="1"/>
              <a:t>13</a:t>
            </a:fld>
            <a:endParaRPr lang="en-US" altLang="en-US" sz="1200">
              <a:solidFill>
                <a:prstClr val="black"/>
              </a:solidFill>
            </a:endParaRPr>
          </a:p>
        </p:txBody>
      </p:sp>
    </p:spTree>
    <p:extLst>
      <p:ext uri="{BB962C8B-B14F-4D97-AF65-F5344CB8AC3E}">
        <p14:creationId xmlns:p14="http://schemas.microsoft.com/office/powerpoint/2010/main" val="338539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 sure?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0A6191D4-6CE2-429A-B03C-7002C48A5C1D}" type="slidenum">
              <a:rPr lang="en-US" altLang="en-US" sz="1200">
                <a:solidFill>
                  <a:prstClr val="black"/>
                </a:solidFill>
              </a:rPr>
              <a:pPr eaLnBrk="1" hangingPunct="1"/>
              <a:t>14</a:t>
            </a:fld>
            <a:endParaRPr lang="en-US" altLang="en-US" sz="1200">
              <a:solidFill>
                <a:prstClr val="black"/>
              </a:solidFill>
            </a:endParaRPr>
          </a:p>
        </p:txBody>
      </p:sp>
    </p:spTree>
    <p:extLst>
      <p:ext uri="{BB962C8B-B14F-4D97-AF65-F5344CB8AC3E}">
        <p14:creationId xmlns:p14="http://schemas.microsoft.com/office/powerpoint/2010/main" val="142010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2A3EEA2E-89F9-4462-B95E-958C51C4E1AD}" type="slidenum">
              <a:rPr lang="en-US" altLang="en-US" sz="1200">
                <a:solidFill>
                  <a:prstClr val="black"/>
                </a:solidFill>
              </a:rPr>
              <a:pPr eaLnBrk="1" hangingPunct="1"/>
              <a:t>15</a:t>
            </a:fld>
            <a:endParaRPr lang="en-US" altLang="en-US" sz="1200">
              <a:solidFill>
                <a:prstClr val="black"/>
              </a:solidFill>
            </a:endParaRPr>
          </a:p>
        </p:txBody>
      </p:sp>
    </p:spTree>
    <p:extLst>
      <p:ext uri="{BB962C8B-B14F-4D97-AF65-F5344CB8AC3E}">
        <p14:creationId xmlns:p14="http://schemas.microsoft.com/office/powerpoint/2010/main" val="58603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663DF036-D2D2-44A5-8AB8-14BE441FDDA5}" type="slidenum">
              <a:rPr lang="en-US" altLang="en-US" sz="1200">
                <a:solidFill>
                  <a:prstClr val="black"/>
                </a:solidFill>
              </a:rPr>
              <a:pPr eaLnBrk="1" hangingPunct="1"/>
              <a:t>16</a:t>
            </a:fld>
            <a:endParaRPr lang="en-US" altLang="en-US" sz="1200">
              <a:solidFill>
                <a:prstClr val="black"/>
              </a:solidFill>
            </a:endParaRPr>
          </a:p>
        </p:txBody>
      </p:sp>
    </p:spTree>
    <p:extLst>
      <p:ext uri="{BB962C8B-B14F-4D97-AF65-F5344CB8AC3E}">
        <p14:creationId xmlns:p14="http://schemas.microsoft.com/office/powerpoint/2010/main" val="30955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964DAA80-BB0E-41FE-B918-B5B49C7D1782}" type="slidenum">
              <a:rPr lang="en-US" altLang="en-US" sz="1200">
                <a:solidFill>
                  <a:prstClr val="black"/>
                </a:solidFill>
              </a:rPr>
              <a:pPr eaLnBrk="1" hangingPunct="1"/>
              <a:t>17</a:t>
            </a:fld>
            <a:endParaRPr lang="en-US" altLang="en-US" sz="1200">
              <a:solidFill>
                <a:prstClr val="black"/>
              </a:solidFill>
            </a:endParaRPr>
          </a:p>
        </p:txBody>
      </p:sp>
    </p:spTree>
    <p:extLst>
      <p:ext uri="{BB962C8B-B14F-4D97-AF65-F5344CB8AC3E}">
        <p14:creationId xmlns:p14="http://schemas.microsoft.com/office/powerpoint/2010/main" val="379690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C48F319A-65CF-474A-9B08-6293C1D90DCB}" type="slidenum">
              <a:rPr lang="en-US" altLang="en-US" sz="1200">
                <a:solidFill>
                  <a:prstClr val="black"/>
                </a:solidFill>
              </a:rPr>
              <a:pPr eaLnBrk="1" hangingPunct="1"/>
              <a:t>19</a:t>
            </a:fld>
            <a:endParaRPr lang="en-US" altLang="en-US" sz="1200">
              <a:solidFill>
                <a:prstClr val="black"/>
              </a:solidFill>
            </a:endParaRPr>
          </a:p>
        </p:txBody>
      </p:sp>
    </p:spTree>
    <p:extLst>
      <p:ext uri="{BB962C8B-B14F-4D97-AF65-F5344CB8AC3E}">
        <p14:creationId xmlns:p14="http://schemas.microsoft.com/office/powerpoint/2010/main" val="159593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2386AA51-6D97-46DE-A6F7-E82E1D01A759}" type="slidenum">
              <a:rPr lang="en-US" altLang="en-US" sz="1200">
                <a:solidFill>
                  <a:prstClr val="black"/>
                </a:solidFill>
              </a:rPr>
              <a:pPr eaLnBrk="1" hangingPunct="1"/>
              <a:t>21</a:t>
            </a:fld>
            <a:endParaRPr lang="en-US" altLang="en-US" sz="1200">
              <a:solidFill>
                <a:prstClr val="black"/>
              </a:solidFill>
            </a:endParaRPr>
          </a:p>
        </p:txBody>
      </p:sp>
    </p:spTree>
    <p:extLst>
      <p:ext uri="{BB962C8B-B14F-4D97-AF65-F5344CB8AC3E}">
        <p14:creationId xmlns:p14="http://schemas.microsoft.com/office/powerpoint/2010/main" val="417668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2386AA51-6D97-46DE-A6F7-E82E1D01A759}" type="slidenum">
              <a:rPr lang="en-US" altLang="en-US" sz="1200">
                <a:solidFill>
                  <a:prstClr val="black"/>
                </a:solidFill>
              </a:rPr>
              <a:pPr eaLnBrk="1" hangingPunct="1"/>
              <a:t>22</a:t>
            </a:fld>
            <a:endParaRPr lang="en-US" altLang="en-US" sz="1200">
              <a:solidFill>
                <a:prstClr val="black"/>
              </a:solidFill>
            </a:endParaRPr>
          </a:p>
        </p:txBody>
      </p:sp>
    </p:spTree>
    <p:extLst>
      <p:ext uri="{BB962C8B-B14F-4D97-AF65-F5344CB8AC3E}">
        <p14:creationId xmlns:p14="http://schemas.microsoft.com/office/powerpoint/2010/main" val="97612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1E87940-1B78-47DB-BCBE-5BB91C4772DF}" type="slidenum">
              <a:rPr lang="en-US" altLang="en-US" sz="1200">
                <a:solidFill>
                  <a:prstClr val="black"/>
                </a:solidFill>
              </a:rPr>
              <a:pPr eaLnBrk="1" hangingPunct="1"/>
              <a:t>23</a:t>
            </a:fld>
            <a:endParaRPr lang="en-US" altLang="en-US" sz="1200">
              <a:solidFill>
                <a:prstClr val="black"/>
              </a:solidFill>
            </a:endParaRPr>
          </a:p>
        </p:txBody>
      </p:sp>
    </p:spTree>
    <p:extLst>
      <p:ext uri="{BB962C8B-B14F-4D97-AF65-F5344CB8AC3E}">
        <p14:creationId xmlns:p14="http://schemas.microsoft.com/office/powerpoint/2010/main" val="2075710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1E87940-1B78-47DB-BCBE-5BB91C4772DF}" type="slidenum">
              <a:rPr lang="en-US" altLang="en-US" sz="1200">
                <a:solidFill>
                  <a:prstClr val="black"/>
                </a:solidFill>
              </a:rPr>
              <a:pPr eaLnBrk="1" hangingPunct="1"/>
              <a:t>24</a:t>
            </a:fld>
            <a:endParaRPr lang="en-US" altLang="en-US" sz="1200">
              <a:solidFill>
                <a:prstClr val="black"/>
              </a:solidFill>
            </a:endParaRPr>
          </a:p>
        </p:txBody>
      </p:sp>
    </p:spTree>
    <p:extLst>
      <p:ext uri="{BB962C8B-B14F-4D97-AF65-F5344CB8AC3E}">
        <p14:creationId xmlns:p14="http://schemas.microsoft.com/office/powerpoint/2010/main" val="406711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266B4EE-D0A7-44A7-899C-988DBDF8132B}" type="slidenum">
              <a:rPr lang="en-US" altLang="en-US" sz="1200">
                <a:solidFill>
                  <a:prstClr val="black"/>
                </a:solidFill>
              </a:rPr>
              <a:pPr eaLnBrk="1" hangingPunct="1"/>
              <a:t>5</a:t>
            </a:fld>
            <a:endParaRPr lang="en-US" altLang="en-US" sz="1200">
              <a:solidFill>
                <a:prstClr val="black"/>
              </a:solidFill>
            </a:endParaRPr>
          </a:p>
        </p:txBody>
      </p:sp>
    </p:spTree>
    <p:extLst>
      <p:ext uri="{BB962C8B-B14F-4D97-AF65-F5344CB8AC3E}">
        <p14:creationId xmlns:p14="http://schemas.microsoft.com/office/powerpoint/2010/main" val="836205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1E87940-1B78-47DB-BCBE-5BB91C4772DF}" type="slidenum">
              <a:rPr lang="en-US" altLang="en-US" sz="1200">
                <a:solidFill>
                  <a:prstClr val="black"/>
                </a:solidFill>
              </a:rPr>
              <a:pPr eaLnBrk="1" hangingPunct="1"/>
              <a:t>25</a:t>
            </a:fld>
            <a:endParaRPr lang="en-US" altLang="en-US" sz="1200">
              <a:solidFill>
                <a:prstClr val="black"/>
              </a:solidFill>
            </a:endParaRPr>
          </a:p>
        </p:txBody>
      </p:sp>
    </p:spTree>
    <p:extLst>
      <p:ext uri="{BB962C8B-B14F-4D97-AF65-F5344CB8AC3E}">
        <p14:creationId xmlns:p14="http://schemas.microsoft.com/office/powerpoint/2010/main" val="343284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1E87940-1B78-47DB-BCBE-5BB91C4772DF}" type="slidenum">
              <a:rPr lang="en-US" altLang="en-US" sz="1200">
                <a:solidFill>
                  <a:prstClr val="black"/>
                </a:solidFill>
              </a:rPr>
              <a:pPr eaLnBrk="1" hangingPunct="1"/>
              <a:t>26</a:t>
            </a:fld>
            <a:endParaRPr lang="en-US" altLang="en-US" sz="1200">
              <a:solidFill>
                <a:prstClr val="black"/>
              </a:solidFill>
            </a:endParaRPr>
          </a:p>
        </p:txBody>
      </p:sp>
    </p:spTree>
    <p:extLst>
      <p:ext uri="{BB962C8B-B14F-4D97-AF65-F5344CB8AC3E}">
        <p14:creationId xmlns:p14="http://schemas.microsoft.com/office/powerpoint/2010/main" val="1884835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1E87940-1B78-47DB-BCBE-5BB91C4772DF}" type="slidenum">
              <a:rPr lang="en-US" altLang="en-US" sz="1200">
                <a:solidFill>
                  <a:prstClr val="black"/>
                </a:solidFill>
              </a:rPr>
              <a:pPr eaLnBrk="1" hangingPunct="1"/>
              <a:t>27</a:t>
            </a:fld>
            <a:endParaRPr lang="en-US" altLang="en-US" sz="1200">
              <a:solidFill>
                <a:prstClr val="black"/>
              </a:solidFill>
            </a:endParaRPr>
          </a:p>
        </p:txBody>
      </p:sp>
    </p:spTree>
    <p:extLst>
      <p:ext uri="{BB962C8B-B14F-4D97-AF65-F5344CB8AC3E}">
        <p14:creationId xmlns:p14="http://schemas.microsoft.com/office/powerpoint/2010/main" val="2972908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EE5A793A-FF5D-4115-80A5-98631D29E6F9}" type="slidenum">
              <a:rPr lang="en-US" altLang="en-US" sz="1200">
                <a:solidFill>
                  <a:prstClr val="black"/>
                </a:solidFill>
              </a:rPr>
              <a:pPr eaLnBrk="1" hangingPunct="1"/>
              <a:t>28</a:t>
            </a:fld>
            <a:endParaRPr lang="en-US" altLang="en-US" sz="1200">
              <a:solidFill>
                <a:prstClr val="black"/>
              </a:solidFill>
            </a:endParaRPr>
          </a:p>
        </p:txBody>
      </p:sp>
    </p:spTree>
    <p:extLst>
      <p:ext uri="{BB962C8B-B14F-4D97-AF65-F5344CB8AC3E}">
        <p14:creationId xmlns:p14="http://schemas.microsoft.com/office/powerpoint/2010/main" val="2157907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EE5A793A-FF5D-4115-80A5-98631D29E6F9}" type="slidenum">
              <a:rPr lang="en-US" altLang="en-US" sz="1200">
                <a:solidFill>
                  <a:prstClr val="black"/>
                </a:solidFill>
              </a:rPr>
              <a:pPr eaLnBrk="1" hangingPunct="1"/>
              <a:t>29</a:t>
            </a:fld>
            <a:endParaRPr lang="en-US" altLang="en-US" sz="1200">
              <a:solidFill>
                <a:prstClr val="black"/>
              </a:solidFill>
            </a:endParaRPr>
          </a:p>
        </p:txBody>
      </p:sp>
    </p:spTree>
    <p:extLst>
      <p:ext uri="{BB962C8B-B14F-4D97-AF65-F5344CB8AC3E}">
        <p14:creationId xmlns:p14="http://schemas.microsoft.com/office/powerpoint/2010/main" val="3686275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8C273E8E-0978-44A5-A6BE-970A4EE73E80}" type="slidenum">
              <a:rPr lang="en-US" altLang="en-US" sz="1200">
                <a:solidFill>
                  <a:prstClr val="black"/>
                </a:solidFill>
              </a:rPr>
              <a:pPr eaLnBrk="1" hangingPunct="1"/>
              <a:t>30</a:t>
            </a:fld>
            <a:endParaRPr lang="en-US" altLang="en-US" sz="1200">
              <a:solidFill>
                <a:prstClr val="black"/>
              </a:solidFill>
            </a:endParaRPr>
          </a:p>
        </p:txBody>
      </p:sp>
    </p:spTree>
    <p:extLst>
      <p:ext uri="{BB962C8B-B14F-4D97-AF65-F5344CB8AC3E}">
        <p14:creationId xmlns:p14="http://schemas.microsoft.com/office/powerpoint/2010/main" val="97639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266B4EE-D0A7-44A7-899C-988DBDF8132B}" type="slidenum">
              <a:rPr lang="en-US" altLang="en-US" sz="1200">
                <a:solidFill>
                  <a:prstClr val="black"/>
                </a:solidFill>
              </a:rPr>
              <a:pPr eaLnBrk="1" hangingPunct="1"/>
              <a:t>6</a:t>
            </a:fld>
            <a:endParaRPr lang="en-US" altLang="en-US" sz="1200">
              <a:solidFill>
                <a:prstClr val="black"/>
              </a:solidFill>
            </a:endParaRPr>
          </a:p>
        </p:txBody>
      </p:sp>
    </p:spTree>
    <p:extLst>
      <p:ext uri="{BB962C8B-B14F-4D97-AF65-F5344CB8AC3E}">
        <p14:creationId xmlns:p14="http://schemas.microsoft.com/office/powerpoint/2010/main" val="175575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3266B4EE-D0A7-44A7-899C-988DBDF8132B}" type="slidenum">
              <a:rPr lang="en-US" altLang="en-US" sz="1200">
                <a:solidFill>
                  <a:prstClr val="black"/>
                </a:solidFill>
              </a:rPr>
              <a:pPr eaLnBrk="1" hangingPunct="1"/>
              <a:t>7</a:t>
            </a:fld>
            <a:endParaRPr lang="en-US" altLang="en-US" sz="1200">
              <a:solidFill>
                <a:prstClr val="black"/>
              </a:solidFill>
            </a:endParaRPr>
          </a:p>
        </p:txBody>
      </p:sp>
    </p:spTree>
    <p:extLst>
      <p:ext uri="{BB962C8B-B14F-4D97-AF65-F5344CB8AC3E}">
        <p14:creationId xmlns:p14="http://schemas.microsoft.com/office/powerpoint/2010/main" val="116049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A0E514E9-CED1-475D-B31B-B4B43412BD03}" type="slidenum">
              <a:rPr lang="en-US" altLang="en-US" sz="1200">
                <a:solidFill>
                  <a:prstClr val="black"/>
                </a:solidFill>
              </a:rPr>
              <a:pPr eaLnBrk="1" hangingPunct="1"/>
              <a:t>8</a:t>
            </a:fld>
            <a:endParaRPr lang="en-US" altLang="en-US" sz="1200">
              <a:solidFill>
                <a:prstClr val="black"/>
              </a:solidFill>
            </a:endParaRPr>
          </a:p>
        </p:txBody>
      </p:sp>
    </p:spTree>
    <p:extLst>
      <p:ext uri="{BB962C8B-B14F-4D97-AF65-F5344CB8AC3E}">
        <p14:creationId xmlns:p14="http://schemas.microsoft.com/office/powerpoint/2010/main" val="116613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 sure?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0A6191D4-6CE2-429A-B03C-7002C48A5C1D}" type="slidenum">
              <a:rPr lang="en-US" altLang="en-US" sz="1200">
                <a:solidFill>
                  <a:prstClr val="black"/>
                </a:solidFill>
              </a:rPr>
              <a:pPr eaLnBrk="1" hangingPunct="1"/>
              <a:t>9</a:t>
            </a:fld>
            <a:endParaRPr lang="en-US" altLang="en-US" sz="1200">
              <a:solidFill>
                <a:prstClr val="black"/>
              </a:solidFill>
            </a:endParaRPr>
          </a:p>
        </p:txBody>
      </p:sp>
    </p:spTree>
    <p:extLst>
      <p:ext uri="{BB962C8B-B14F-4D97-AF65-F5344CB8AC3E}">
        <p14:creationId xmlns:p14="http://schemas.microsoft.com/office/powerpoint/2010/main" val="109851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0FAEA-D9DA-435D-A5B0-E30466C7A5C7}" type="slidenum">
              <a:rPr lang="en-US">
                <a:solidFill>
                  <a:prstClr val="black"/>
                </a:solidFill>
              </a:rPr>
              <a:pPr/>
              <a:t>10</a:t>
            </a:fld>
            <a:endParaRPr lang="en-US">
              <a:solidFill>
                <a:prstClr val="black"/>
              </a:solidFill>
            </a:endParaRPr>
          </a:p>
        </p:txBody>
      </p:sp>
      <p:sp>
        <p:nvSpPr>
          <p:cNvPr id="26626" name="Rectangle 2"/>
          <p:cNvSpPr>
            <a:spLocks noGrp="1" noRot="1" noChangeAspect="1" noChangeArrowheads="1" noTextEdit="1"/>
          </p:cNvSpPr>
          <p:nvPr>
            <p:ph type="sldImg"/>
          </p:nvPr>
        </p:nvSpPr>
        <p:spPr>
          <a:xfrm>
            <a:off x="1166813" y="692150"/>
            <a:ext cx="4616450" cy="3463925"/>
          </a:xfrm>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019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copied</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644B8F95-4814-4697-97F0-8CEE6A3892F8}" type="slidenum">
              <a:rPr lang="en-US" altLang="en-US" sz="1200">
                <a:solidFill>
                  <a:prstClr val="black"/>
                </a:solidFill>
              </a:rPr>
              <a:pPr eaLnBrk="1" hangingPunct="1"/>
              <a:t>11</a:t>
            </a:fld>
            <a:endParaRPr lang="en-US" altLang="en-US" sz="1200">
              <a:solidFill>
                <a:prstClr val="black"/>
              </a:solidFill>
            </a:endParaRPr>
          </a:p>
        </p:txBody>
      </p:sp>
    </p:spTree>
    <p:extLst>
      <p:ext uri="{BB962C8B-B14F-4D97-AF65-F5344CB8AC3E}">
        <p14:creationId xmlns:p14="http://schemas.microsoft.com/office/powerpoint/2010/main" val="310069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 sure?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0A6191D4-6CE2-429A-B03C-7002C48A5C1D}" type="slidenum">
              <a:rPr lang="en-US" altLang="en-US" sz="1200">
                <a:solidFill>
                  <a:prstClr val="black"/>
                </a:solidFill>
              </a:rPr>
              <a:pPr eaLnBrk="1" hangingPunct="1"/>
              <a:t>12</a:t>
            </a:fld>
            <a:endParaRPr lang="en-US" altLang="en-US" sz="1200">
              <a:solidFill>
                <a:prstClr val="black"/>
              </a:solidFill>
            </a:endParaRPr>
          </a:p>
        </p:txBody>
      </p:sp>
    </p:spTree>
    <p:extLst>
      <p:ext uri="{BB962C8B-B14F-4D97-AF65-F5344CB8AC3E}">
        <p14:creationId xmlns:p14="http://schemas.microsoft.com/office/powerpoint/2010/main" val="195549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DD9C-94E4-482E-9738-BA1B25488B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CD0402-2D7B-47B4-B6A5-E7CBC22228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D67E6E-6C7E-4246-AAFF-38DE0271CA9F}"/>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5" name="Footer Placeholder 4">
            <a:extLst>
              <a:ext uri="{FF2B5EF4-FFF2-40B4-BE49-F238E27FC236}">
                <a16:creationId xmlns:a16="http://schemas.microsoft.com/office/drawing/2014/main" id="{D5782F5E-4BFF-40BC-A83C-6FFA0248E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998A5-C9E9-4556-BC76-ADA67DD6FA0B}"/>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375429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1106-E0C4-4C1E-B35B-EA3D7A632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E62C6-F24F-4D0A-96AD-D4BE96BDF9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72A8B-2A78-4C17-B6BE-7BD081678F4C}"/>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5" name="Footer Placeholder 4">
            <a:extLst>
              <a:ext uri="{FF2B5EF4-FFF2-40B4-BE49-F238E27FC236}">
                <a16:creationId xmlns:a16="http://schemas.microsoft.com/office/drawing/2014/main" id="{D992E490-CA46-4E46-8B93-48D9B46C5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32B26-F672-4609-9D21-8FDA285519FD}"/>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66118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4481EB-88CE-4C82-9764-7504952F05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6ED2C-1298-4F49-AC5D-08732927E9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54CA9-0689-4626-B1B6-DD132A837D34}"/>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5" name="Footer Placeholder 4">
            <a:extLst>
              <a:ext uri="{FF2B5EF4-FFF2-40B4-BE49-F238E27FC236}">
                <a16:creationId xmlns:a16="http://schemas.microsoft.com/office/drawing/2014/main" id="{C6E7E8EF-262C-4E86-9F85-70C51A70C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171FA-3875-412E-A754-6802E56E2605}"/>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294283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2362200"/>
            <a:ext cx="11277600" cy="533400"/>
          </a:xfrm>
        </p:spPr>
        <p:txBody>
          <a:bodyPr/>
          <a:lstStyle/>
          <a:p>
            <a:r>
              <a:rPr lang="en-US"/>
              <a:t>Click to edit Master title style</a:t>
            </a:r>
          </a:p>
        </p:txBody>
      </p:sp>
      <p:sp>
        <p:nvSpPr>
          <p:cNvPr id="3" name="Text Placeholder 2"/>
          <p:cNvSpPr>
            <a:spLocks noGrp="1"/>
          </p:cNvSpPr>
          <p:nvPr>
            <p:ph type="body" sz="half" idx="1"/>
          </p:nvPr>
        </p:nvSpPr>
        <p:spPr>
          <a:xfrm>
            <a:off x="101600" y="2895600"/>
            <a:ext cx="58420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2895600"/>
            <a:ext cx="58420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4617B">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4617B">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2A8C8-471E-4EFF-A9BA-54D6EF764E3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601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012B-B323-4330-817D-18CA47A4C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FC07C-BA15-4421-B571-50B7DAEA61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50E37-A1D7-47C4-980E-90B578703A49}"/>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5" name="Footer Placeholder 4">
            <a:extLst>
              <a:ext uri="{FF2B5EF4-FFF2-40B4-BE49-F238E27FC236}">
                <a16:creationId xmlns:a16="http://schemas.microsoft.com/office/drawing/2014/main" id="{54F96A8F-FE2F-4A77-BB08-4078EB44F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18EEA-FEC6-4A6B-8B81-4D54043940EC}"/>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197576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8425-EEAD-4656-BEF1-2D48BE915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D34A3-F7C9-422A-B8B8-623EEDA90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A5132A-6E87-40F2-9A01-11501A70C8BF}"/>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5" name="Footer Placeholder 4">
            <a:extLst>
              <a:ext uri="{FF2B5EF4-FFF2-40B4-BE49-F238E27FC236}">
                <a16:creationId xmlns:a16="http://schemas.microsoft.com/office/drawing/2014/main" id="{4B2D89DA-CBEF-4380-B3C9-73E74173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55A3F-98E8-4880-857B-3444065A0BB8}"/>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336715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AB9D-DA59-457C-81A7-1B801BF7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B2CB3-0E75-4F25-BB3C-CBB6EAA29A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076875-EFBC-432A-A5AA-59EE5637F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59855D-1315-4D6C-94F1-3C9C4210A0BB}"/>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6" name="Footer Placeholder 5">
            <a:extLst>
              <a:ext uri="{FF2B5EF4-FFF2-40B4-BE49-F238E27FC236}">
                <a16:creationId xmlns:a16="http://schemas.microsoft.com/office/drawing/2014/main" id="{A2754FDF-E5FC-43D4-AFFA-25086E52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DFAF4-8F39-4A2C-89CA-F4EDC5AC4F25}"/>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56330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3986-128F-440F-B015-0B0EE28647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60DAAD-B637-443D-A033-B893B2A2F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5EA949-5823-4A89-8772-3B5532C1BC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993FB-1826-4830-A8CF-71E5C42BA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1E03D-5DF3-47C1-8DC4-4E4B40C8E4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67207-A0D5-48DE-A616-750B127B8B4A}"/>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8" name="Footer Placeholder 7">
            <a:extLst>
              <a:ext uri="{FF2B5EF4-FFF2-40B4-BE49-F238E27FC236}">
                <a16:creationId xmlns:a16="http://schemas.microsoft.com/office/drawing/2014/main" id="{48393FD9-E504-444F-9A84-36E5F4A3EA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38AA5F-B023-4C83-B068-673948DEE9BB}"/>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305226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139E-3FF3-4789-AAF7-B7E5588CD2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75BCE-B8FF-48C7-9C10-FEC749FCDD83}"/>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4" name="Footer Placeholder 3">
            <a:extLst>
              <a:ext uri="{FF2B5EF4-FFF2-40B4-BE49-F238E27FC236}">
                <a16:creationId xmlns:a16="http://schemas.microsoft.com/office/drawing/2014/main" id="{5928B0AB-D684-44C6-8425-ABB6B1175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E00CC-C358-4999-8726-C614AEFF4A38}"/>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42393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7E711A-E5E4-4F83-8A32-DDFFCE33F26E}"/>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3" name="Footer Placeholder 2">
            <a:extLst>
              <a:ext uri="{FF2B5EF4-FFF2-40B4-BE49-F238E27FC236}">
                <a16:creationId xmlns:a16="http://schemas.microsoft.com/office/drawing/2014/main" id="{5D2C3188-FD31-43C8-9FD5-346297C74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5BBB2-F087-4E4E-8FF9-11BF2A5AD04D}"/>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321537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D3A1-FD48-4534-9D25-ED5C8FB15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720D6-72A3-4502-A874-485D3C61E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79A71A-2578-4687-9333-9650A5FB1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98CC93-DD40-4E28-937F-DC1CC209913C}"/>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6" name="Footer Placeholder 5">
            <a:extLst>
              <a:ext uri="{FF2B5EF4-FFF2-40B4-BE49-F238E27FC236}">
                <a16:creationId xmlns:a16="http://schemas.microsoft.com/office/drawing/2014/main" id="{58B4EFD3-F02F-460C-B174-0E822CC4B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C075C-2769-4731-B0AF-86626B141F09}"/>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92349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8E2B-F997-49FF-868D-43C7FFA53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45894-C3A0-41FD-8692-9C0087865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270AC8-F561-4D6B-BBF7-DEF5C7D4B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3261BC-0F77-4F5C-89E0-63C147C50051}"/>
              </a:ext>
            </a:extLst>
          </p:cNvPr>
          <p:cNvSpPr>
            <a:spLocks noGrp="1"/>
          </p:cNvSpPr>
          <p:nvPr>
            <p:ph type="dt" sz="half" idx="10"/>
          </p:nvPr>
        </p:nvSpPr>
        <p:spPr/>
        <p:txBody>
          <a:bodyPr/>
          <a:lstStyle/>
          <a:p>
            <a:fld id="{1F83C14D-5EFB-4465-9AAE-E9B6776EE3A9}" type="datetimeFigureOut">
              <a:rPr lang="en-US" smtClean="0"/>
              <a:t>1/9/2018</a:t>
            </a:fld>
            <a:endParaRPr lang="en-US"/>
          </a:p>
        </p:txBody>
      </p:sp>
      <p:sp>
        <p:nvSpPr>
          <p:cNvPr id="6" name="Footer Placeholder 5">
            <a:extLst>
              <a:ext uri="{FF2B5EF4-FFF2-40B4-BE49-F238E27FC236}">
                <a16:creationId xmlns:a16="http://schemas.microsoft.com/office/drawing/2014/main" id="{CB7CA4A0-C61C-45B0-8EBE-51193B5A6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A475-8389-4BA9-BC61-5B13ACD2B9C0}"/>
              </a:ext>
            </a:extLst>
          </p:cNvPr>
          <p:cNvSpPr>
            <a:spLocks noGrp="1"/>
          </p:cNvSpPr>
          <p:nvPr>
            <p:ph type="sldNum" sz="quarter" idx="12"/>
          </p:nvPr>
        </p:nvSpPr>
        <p:spPr/>
        <p:txBody>
          <a:bodyPr/>
          <a:lstStyle/>
          <a:p>
            <a:fld id="{25D1FD74-9451-425A-A5CB-5F34A6C38749}" type="slidenum">
              <a:rPr lang="en-US" smtClean="0"/>
              <a:t>‹#›</a:t>
            </a:fld>
            <a:endParaRPr lang="en-US"/>
          </a:p>
        </p:txBody>
      </p:sp>
    </p:spTree>
    <p:extLst>
      <p:ext uri="{BB962C8B-B14F-4D97-AF65-F5344CB8AC3E}">
        <p14:creationId xmlns:p14="http://schemas.microsoft.com/office/powerpoint/2010/main" val="142567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CEBB6-C30F-41C9-8B7F-B5655D4D3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9575BC-7DB3-48FB-A105-EDCCEE35B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F9544-727F-4FA3-BBD4-7DEC549BED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3C14D-5EFB-4465-9AAE-E9B6776EE3A9}" type="datetimeFigureOut">
              <a:rPr lang="en-US" smtClean="0"/>
              <a:t>1/9/2018</a:t>
            </a:fld>
            <a:endParaRPr lang="en-US"/>
          </a:p>
        </p:txBody>
      </p:sp>
      <p:sp>
        <p:nvSpPr>
          <p:cNvPr id="5" name="Footer Placeholder 4">
            <a:extLst>
              <a:ext uri="{FF2B5EF4-FFF2-40B4-BE49-F238E27FC236}">
                <a16:creationId xmlns:a16="http://schemas.microsoft.com/office/drawing/2014/main" id="{5C09E91A-38B0-435F-A423-8B514AAF1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59AF0-B8A1-421F-BF9F-8C5B210F8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FD74-9451-425A-A5CB-5F34A6C38749}" type="slidenum">
              <a:rPr lang="en-US" smtClean="0"/>
              <a:t>‹#›</a:t>
            </a:fld>
            <a:endParaRPr lang="en-US"/>
          </a:p>
        </p:txBody>
      </p:sp>
    </p:spTree>
    <p:extLst>
      <p:ext uri="{BB962C8B-B14F-4D97-AF65-F5344CB8AC3E}">
        <p14:creationId xmlns:p14="http://schemas.microsoft.com/office/powerpoint/2010/main" val="194992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aguCWnbRETU&amp;feature=player_embedd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UHcse1jJAto&amp;feature=player_detailp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C560-0B7B-4E51-BE35-9F3926B517EA}"/>
              </a:ext>
            </a:extLst>
          </p:cNvPr>
          <p:cNvSpPr>
            <a:spLocks noGrp="1"/>
          </p:cNvSpPr>
          <p:nvPr>
            <p:ph type="title"/>
          </p:nvPr>
        </p:nvSpPr>
        <p:spPr/>
        <p:txBody>
          <a:bodyPr/>
          <a:lstStyle/>
          <a:p>
            <a:r>
              <a:rPr lang="en-US" dirty="0"/>
              <a:t>December 12, 2017</a:t>
            </a:r>
          </a:p>
        </p:txBody>
      </p:sp>
      <p:sp>
        <p:nvSpPr>
          <p:cNvPr id="3" name="Content Placeholder 2">
            <a:extLst>
              <a:ext uri="{FF2B5EF4-FFF2-40B4-BE49-F238E27FC236}">
                <a16:creationId xmlns:a16="http://schemas.microsoft.com/office/drawing/2014/main" id="{6029FA51-6B4D-445D-BD22-85769B61C43A}"/>
              </a:ext>
            </a:extLst>
          </p:cNvPr>
          <p:cNvSpPr>
            <a:spLocks noGrp="1"/>
          </p:cNvSpPr>
          <p:nvPr>
            <p:ph idx="1"/>
          </p:nvPr>
        </p:nvSpPr>
        <p:spPr/>
        <p:txBody>
          <a:bodyPr/>
          <a:lstStyle/>
          <a:p>
            <a:r>
              <a:rPr lang="en-US" dirty="0"/>
              <a:t>LT: I can present my science fair project. </a:t>
            </a:r>
          </a:p>
          <a:p>
            <a:endParaRPr lang="en-US" dirty="0"/>
          </a:p>
          <a:p>
            <a:endParaRPr lang="en-US" dirty="0"/>
          </a:p>
          <a:p>
            <a:r>
              <a:rPr lang="en-US" dirty="0"/>
              <a:t>Warm-Up </a:t>
            </a:r>
          </a:p>
          <a:p>
            <a:pPr marL="0" indent="0">
              <a:buNone/>
            </a:pPr>
            <a:r>
              <a:rPr lang="en-US" dirty="0"/>
              <a:t>Summarize your entire science fair project. Use your summarization to prepare for the interview. </a:t>
            </a:r>
          </a:p>
        </p:txBody>
      </p:sp>
    </p:spTree>
    <p:extLst>
      <p:ext uri="{BB962C8B-B14F-4D97-AF65-F5344CB8AC3E}">
        <p14:creationId xmlns:p14="http://schemas.microsoft.com/office/powerpoint/2010/main" val="264549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waveparts1"/>
          <p:cNvPicPr>
            <a:picLocks noChangeAspect="1" noChangeArrowheads="1"/>
          </p:cNvPicPr>
          <p:nvPr/>
        </p:nvPicPr>
        <p:blipFill>
          <a:blip r:embed="rId3" cstate="print"/>
          <a:srcRect/>
          <a:stretch>
            <a:fillRect/>
          </a:stretch>
        </p:blipFill>
        <p:spPr bwMode="auto">
          <a:xfrm>
            <a:off x="3962400" y="1295400"/>
            <a:ext cx="4038600"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20" name="Text Box 8"/>
          <p:cNvSpPr txBox="1">
            <a:spLocks noChangeArrowheads="1"/>
          </p:cNvSpPr>
          <p:nvPr/>
        </p:nvSpPr>
        <p:spPr bwMode="auto">
          <a:xfrm>
            <a:off x="1524000" y="3352847"/>
            <a:ext cx="9144000" cy="3477875"/>
          </a:xfrm>
          <a:prstGeom prst="rect">
            <a:avLst/>
          </a:prstGeom>
          <a:noFill/>
          <a:ln w="9525">
            <a:noFill/>
            <a:miter lim="800000"/>
            <a:headEnd/>
            <a:tailEnd/>
          </a:ln>
          <a:effectLst/>
        </p:spPr>
        <p:txBody>
          <a:bodyPr wrap="square">
            <a:spAutoFit/>
          </a:bodyPr>
          <a:lstStyle/>
          <a:p>
            <a:pPr algn="ctr">
              <a:spcBef>
                <a:spcPct val="50000"/>
              </a:spcBef>
              <a:buFont typeface="Wingdings" pitchFamily="2" charset="2"/>
              <a:buChar char="§"/>
            </a:pPr>
            <a:r>
              <a:rPr lang="en-US" sz="3200" dirty="0">
                <a:solidFill>
                  <a:prstClr val="black"/>
                </a:solidFill>
                <a:latin typeface="Constantia"/>
              </a:rPr>
              <a:t>The </a:t>
            </a:r>
            <a:r>
              <a:rPr lang="en-US" sz="3200" u="sng" dirty="0">
                <a:solidFill>
                  <a:prstClr val="black"/>
                </a:solidFill>
                <a:latin typeface="Constantia"/>
              </a:rPr>
              <a:t>crest </a:t>
            </a:r>
            <a:r>
              <a:rPr lang="en-US" sz="3200" dirty="0">
                <a:solidFill>
                  <a:prstClr val="black"/>
                </a:solidFill>
                <a:latin typeface="Constantia"/>
              </a:rPr>
              <a:t>is the highest point on a transverse wave. </a:t>
            </a:r>
          </a:p>
          <a:p>
            <a:pPr algn="ctr">
              <a:spcBef>
                <a:spcPct val="50000"/>
              </a:spcBef>
              <a:buFont typeface="Wingdings" pitchFamily="2" charset="2"/>
              <a:buChar char="§"/>
            </a:pPr>
            <a:r>
              <a:rPr lang="en-US" sz="3200" dirty="0">
                <a:solidFill>
                  <a:prstClr val="black"/>
                </a:solidFill>
                <a:latin typeface="Constantia"/>
              </a:rPr>
              <a:t>The </a:t>
            </a:r>
            <a:r>
              <a:rPr lang="en-US" sz="3200" u="sng" dirty="0">
                <a:solidFill>
                  <a:prstClr val="black"/>
                </a:solidFill>
                <a:latin typeface="Constantia"/>
              </a:rPr>
              <a:t>trough</a:t>
            </a:r>
            <a:r>
              <a:rPr lang="en-US" sz="3200" dirty="0">
                <a:solidFill>
                  <a:prstClr val="black"/>
                </a:solidFill>
                <a:latin typeface="Constantia"/>
              </a:rPr>
              <a:t> is the lowest point on a transverse wave.</a:t>
            </a:r>
          </a:p>
          <a:p>
            <a:pPr algn="ctr">
              <a:spcBef>
                <a:spcPct val="50000"/>
              </a:spcBef>
              <a:buFont typeface="Wingdings" pitchFamily="2" charset="2"/>
              <a:buChar char="§"/>
            </a:pPr>
            <a:r>
              <a:rPr lang="en-US" sz="3200" dirty="0">
                <a:solidFill>
                  <a:prstClr val="black"/>
                </a:solidFill>
                <a:latin typeface="Constantia"/>
              </a:rPr>
              <a:t>The rest position of the wave is called the </a:t>
            </a:r>
            <a:r>
              <a:rPr lang="en-US" sz="3200" u="sng" dirty="0">
                <a:solidFill>
                  <a:prstClr val="black"/>
                </a:solidFill>
                <a:latin typeface="Constantia"/>
              </a:rPr>
              <a:t>node</a:t>
            </a:r>
            <a:r>
              <a:rPr lang="en-US" sz="3200" dirty="0">
                <a:solidFill>
                  <a:prstClr val="black"/>
                </a:solidFill>
                <a:latin typeface="Constantia"/>
              </a:rPr>
              <a:t> </a:t>
            </a:r>
            <a:r>
              <a:rPr lang="en-US" sz="2800" dirty="0">
                <a:solidFill>
                  <a:prstClr val="black"/>
                </a:solidFill>
                <a:latin typeface="Constantia"/>
              </a:rPr>
              <a:t>or nodal line.</a:t>
            </a:r>
          </a:p>
        </p:txBody>
      </p:sp>
      <p:cxnSp>
        <p:nvCxnSpPr>
          <p:cNvPr id="3" name="Straight Arrow Connector 2"/>
          <p:cNvCxnSpPr/>
          <p:nvPr/>
        </p:nvCxnSpPr>
        <p:spPr>
          <a:xfrm flipV="1">
            <a:off x="3505200" y="1600200"/>
            <a:ext cx="2438400" cy="19050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81400" y="2743200"/>
            <a:ext cx="2971800" cy="17526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80435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 calcmode="lin" valueType="num">
                                      <p:cBhvr>
                                        <p:cTn id="7" dur="500" fill="hold"/>
                                        <p:tgtEl>
                                          <p:spTgt spid="1332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2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2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13320">
                                            <p:txEl>
                                              <p:pRg st="1" end="1"/>
                                            </p:txEl>
                                          </p:spTgt>
                                        </p:tgtEl>
                                        <p:attrNameLst>
                                          <p:attrName>style.visibility</p:attrName>
                                        </p:attrNameLst>
                                      </p:cBhvr>
                                      <p:to>
                                        <p:strVal val="visible"/>
                                      </p:to>
                                    </p:set>
                                    <p:anim calcmode="lin" valueType="num">
                                      <p:cBhvr>
                                        <p:cTn id="21" dur="500" fill="hold"/>
                                        <p:tgtEl>
                                          <p:spTgt spid="1332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332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332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33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13320">
                                            <p:txEl>
                                              <p:pRg st="2" end="2"/>
                                            </p:txEl>
                                          </p:spTgt>
                                        </p:tgtEl>
                                        <p:attrNameLst>
                                          <p:attrName>style.visibility</p:attrName>
                                        </p:attrNameLst>
                                      </p:cBhvr>
                                      <p:to>
                                        <p:strVal val="visible"/>
                                      </p:to>
                                    </p:set>
                                    <p:anim calcmode="lin" valueType="num">
                                      <p:cBhvr>
                                        <p:cTn id="35" dur="500" fill="hold"/>
                                        <p:tgtEl>
                                          <p:spTgt spid="1332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332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332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33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752605" y="228600"/>
            <a:ext cx="6978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400">
                <a:solidFill>
                  <a:prstClr val="black"/>
                </a:solidFill>
              </a:rPr>
              <a:t>Transverse Wave</a:t>
            </a:r>
          </a:p>
        </p:txBody>
      </p:sp>
      <p:pic>
        <p:nvPicPr>
          <p:cNvPr id="12291" name="Picture 2" descr="http://ts2.mm.bing.net/th?id=H.4948525000294617&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143000"/>
            <a:ext cx="81534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13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eachengineering.org/collection/cub_/lessons/cub_seismicw/Images/cub_seismicw_lesson01_image2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371600"/>
            <a:ext cx="8610600" cy="43906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381000"/>
            <a:ext cx="8458200" cy="533400"/>
          </a:xfrm>
        </p:spPr>
        <p:txBody>
          <a:bodyPr>
            <a:normAutofit fontScale="90000"/>
          </a:bodyPr>
          <a:lstStyle/>
          <a:p>
            <a:pPr>
              <a:defRPr/>
            </a:pPr>
            <a:r>
              <a:rPr lang="en-US" sz="6000" b="1" u="sng" dirty="0">
                <a:solidFill>
                  <a:srgbClr val="FF0000"/>
                </a:solidFill>
                <a:latin typeface="Tahoma" pitchFamily="34" charset="0"/>
                <a:ea typeface="Tahoma" pitchFamily="34" charset="0"/>
                <a:cs typeface="Tahoma" pitchFamily="34" charset="0"/>
              </a:rPr>
              <a:t>Transverse Wave</a:t>
            </a:r>
          </a:p>
        </p:txBody>
      </p:sp>
      <p:sp>
        <p:nvSpPr>
          <p:cNvPr id="6" name="7-Point Star 5"/>
          <p:cNvSpPr/>
          <p:nvPr/>
        </p:nvSpPr>
        <p:spPr>
          <a:xfrm>
            <a:off x="1524000" y="4053064"/>
            <a:ext cx="2667000" cy="242393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26021" y="4800673"/>
            <a:ext cx="2286000" cy="1015663"/>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copy this transverse wave into your notes!</a:t>
            </a:r>
          </a:p>
        </p:txBody>
      </p:sp>
      <p:cxnSp>
        <p:nvCxnSpPr>
          <p:cNvPr id="8" name="Straight Connector 7"/>
          <p:cNvCxnSpPr/>
          <p:nvPr/>
        </p:nvCxnSpPr>
        <p:spPr>
          <a:xfrm>
            <a:off x="5524500" y="3566936"/>
            <a:ext cx="0" cy="1607432"/>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a:xfrm>
            <a:off x="7467600" y="1828800"/>
            <a:ext cx="228600" cy="20134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5410200" y="5063684"/>
            <a:ext cx="228600" cy="20134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1524000" y="3581400"/>
            <a:ext cx="1066800" cy="0"/>
          </a:xfrm>
          <a:prstGeom prst="line">
            <a:avLst/>
          </a:prstGeom>
          <a:ln w="25400">
            <a:solidFill>
              <a:srgbClr val="80008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9200" y="3200400"/>
            <a:ext cx="2057400" cy="369332"/>
          </a:xfrm>
          <a:prstGeom prst="rect">
            <a:avLst/>
          </a:prstGeom>
          <a:noFill/>
        </p:spPr>
        <p:txBody>
          <a:bodyPr wrap="square" rtlCol="0">
            <a:spAutoFit/>
          </a:bodyPr>
          <a:lstStyle/>
          <a:p>
            <a:r>
              <a:rPr lang="en-US" dirty="0"/>
              <a:t>rest position</a:t>
            </a:r>
          </a:p>
        </p:txBody>
      </p:sp>
    </p:spTree>
    <p:extLst>
      <p:ext uri="{BB962C8B-B14F-4D97-AF65-F5344CB8AC3E}">
        <p14:creationId xmlns:p14="http://schemas.microsoft.com/office/powerpoint/2010/main" val="91286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1911">
            <a:off x="5939489" y="3499410"/>
            <a:ext cx="4848225" cy="154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00200" y="228600"/>
            <a:ext cx="8458200" cy="533400"/>
          </a:xfrm>
        </p:spPr>
        <p:txBody>
          <a:bodyPr>
            <a:normAutofit fontScale="90000"/>
          </a:bodyPr>
          <a:lstStyle/>
          <a:p>
            <a:pPr>
              <a:defRPr/>
            </a:pPr>
            <a:r>
              <a:rPr lang="en-US" sz="6000" b="1" u="sng" dirty="0">
                <a:solidFill>
                  <a:srgbClr val="FF0000"/>
                </a:solidFill>
                <a:latin typeface="Tahoma" pitchFamily="34" charset="0"/>
                <a:ea typeface="Tahoma" pitchFamily="34" charset="0"/>
                <a:cs typeface="Tahoma" pitchFamily="34" charset="0"/>
              </a:rPr>
              <a:t>Longitudinal Waves:</a:t>
            </a:r>
          </a:p>
        </p:txBody>
      </p:sp>
      <p:sp>
        <p:nvSpPr>
          <p:cNvPr id="3" name="Content Placeholder 2"/>
          <p:cNvSpPr>
            <a:spLocks noGrp="1"/>
          </p:cNvSpPr>
          <p:nvPr>
            <p:ph idx="1"/>
          </p:nvPr>
        </p:nvSpPr>
        <p:spPr>
          <a:xfrm>
            <a:off x="1606550" y="1143000"/>
            <a:ext cx="8915400" cy="3733800"/>
          </a:xfrm>
        </p:spPr>
        <p:txBody>
          <a:bodyPr>
            <a:normAutofit/>
          </a:bodyPr>
          <a:lstStyle/>
          <a:p>
            <a:pPr marL="0" indent="0">
              <a:buNone/>
              <a:defRPr/>
            </a:pPr>
            <a:r>
              <a:rPr lang="en-US" sz="4400" dirty="0">
                <a:solidFill>
                  <a:srgbClr val="FF0000"/>
                </a:solidFill>
                <a:latin typeface="Tahoma" pitchFamily="34" charset="0"/>
                <a:ea typeface="Tahoma" pitchFamily="34" charset="0"/>
                <a:cs typeface="Tahoma" pitchFamily="34" charset="0"/>
              </a:rPr>
              <a:t>waves in which the particles vibrate back and forth in compressional pulses</a:t>
            </a:r>
          </a:p>
          <a:p>
            <a:pPr marL="0" indent="0">
              <a:buNone/>
              <a:defRPr/>
            </a:pPr>
            <a:r>
              <a:rPr lang="en-US" sz="3600" dirty="0">
                <a:solidFill>
                  <a:srgbClr val="FF0000"/>
                </a:solidFill>
                <a:latin typeface="Tahoma" pitchFamily="34" charset="0"/>
                <a:ea typeface="Tahoma" pitchFamily="34" charset="0"/>
                <a:cs typeface="Tahoma" pitchFamily="34" charset="0"/>
              </a:rPr>
              <a:t>ex: sound waves</a:t>
            </a:r>
          </a:p>
        </p:txBody>
      </p:sp>
      <p:sp>
        <p:nvSpPr>
          <p:cNvPr id="13316" name="Rectangle 4"/>
          <p:cNvSpPr>
            <a:spLocks noChangeArrowheads="1"/>
          </p:cNvSpPr>
          <p:nvPr/>
        </p:nvSpPr>
        <p:spPr bwMode="auto">
          <a:xfrm>
            <a:off x="1676400" y="5732530"/>
            <a:ext cx="8839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prstClr val="black"/>
                </a:solidFill>
                <a:hlinkClick r:id="rId4"/>
              </a:rPr>
              <a:t>http://www.youtube.com/watch?v=aguCWnbRETU&amp;feature=player_embedded</a:t>
            </a:r>
            <a:endParaRPr lang="en-US" altLang="en-US" dirty="0">
              <a:solidFill>
                <a:prstClr val="black"/>
              </a:solidFill>
            </a:endParaRPr>
          </a:p>
          <a:p>
            <a:pPr eaLnBrk="1" hangingPunct="1"/>
            <a:endParaRPr lang="en-US" altLang="en-US" dirty="0">
              <a:solidFill>
                <a:prstClr val="black"/>
              </a:solidFill>
            </a:endParaRPr>
          </a:p>
        </p:txBody>
      </p:sp>
      <p:sp>
        <p:nvSpPr>
          <p:cNvPr id="6" name="Content Placeholder 2"/>
          <p:cNvSpPr txBox="1">
            <a:spLocks/>
          </p:cNvSpPr>
          <p:nvPr/>
        </p:nvSpPr>
        <p:spPr>
          <a:xfrm rot="1002402">
            <a:off x="3948620" y="4509868"/>
            <a:ext cx="8229600" cy="11125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defRPr/>
            </a:pPr>
            <a:endParaRPr lang="en-US" dirty="0"/>
          </a:p>
          <a:p>
            <a:pPr marL="0" indent="0" algn="ctr">
              <a:buNone/>
              <a:defRPr/>
            </a:pPr>
            <a:r>
              <a:rPr lang="en-US" sz="2000" dirty="0">
                <a:solidFill>
                  <a:srgbClr val="333333"/>
                </a:solidFill>
                <a:latin typeface="Tahoma" pitchFamily="34" charset="0"/>
                <a:ea typeface="Tahoma" pitchFamily="34" charset="0"/>
                <a:cs typeface="Tahoma" pitchFamily="34" charset="0"/>
              </a:rPr>
              <a:t>Carry energy along the wave</a:t>
            </a:r>
          </a:p>
          <a:p>
            <a:pPr>
              <a:defRPr/>
            </a:pPr>
            <a:endParaRPr lang="en-US" sz="3200" dirty="0"/>
          </a:p>
        </p:txBody>
      </p:sp>
    </p:spTree>
    <p:extLst>
      <p:ext uri="{BB962C8B-B14F-4D97-AF65-F5344CB8AC3E}">
        <p14:creationId xmlns:p14="http://schemas.microsoft.com/office/powerpoint/2010/main" val="287317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8458200" cy="533400"/>
          </a:xfrm>
        </p:spPr>
        <p:txBody>
          <a:bodyPr>
            <a:normAutofit fontScale="90000"/>
          </a:bodyPr>
          <a:lstStyle/>
          <a:p>
            <a:pPr>
              <a:defRPr/>
            </a:pPr>
            <a:r>
              <a:rPr lang="en-US" sz="6000" b="1" u="sng" dirty="0">
                <a:solidFill>
                  <a:srgbClr val="FF0000"/>
                </a:solidFill>
                <a:latin typeface="Tahoma" pitchFamily="34" charset="0"/>
                <a:ea typeface="Tahoma" pitchFamily="34" charset="0"/>
                <a:cs typeface="Tahoma" pitchFamily="34" charset="0"/>
              </a:rPr>
              <a:t>Longitudinal Wave</a:t>
            </a:r>
          </a:p>
        </p:txBody>
      </p:sp>
      <p:sp>
        <p:nvSpPr>
          <p:cNvPr id="6" name="7-Point Star 5"/>
          <p:cNvSpPr/>
          <p:nvPr/>
        </p:nvSpPr>
        <p:spPr>
          <a:xfrm>
            <a:off x="1524000" y="4053064"/>
            <a:ext cx="2667000" cy="242393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73"/>
            <a:ext cx="2286000" cy="1015663"/>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copy this longitudinal wave into your notes!</a:t>
            </a:r>
          </a:p>
        </p:txBody>
      </p:sp>
      <p:pic>
        <p:nvPicPr>
          <p:cNvPr id="13314" name="Picture 2" descr="http://images.tutorvista.com/cms/images/39/longitudinal-wa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274830"/>
            <a:ext cx="7848600" cy="27782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22966" y="1443402"/>
            <a:ext cx="2286000" cy="461665"/>
          </a:xfrm>
          <a:prstGeom prst="rect">
            <a:avLst/>
          </a:prstGeom>
          <a:solidFill>
            <a:schemeClr val="bg1"/>
          </a:solidFill>
        </p:spPr>
        <p:txBody>
          <a:bodyPr wrap="square" rtlCol="0">
            <a:spAutoFit/>
          </a:bodyPr>
          <a:lstStyle/>
          <a:p>
            <a:r>
              <a:rPr lang="en-US" sz="2400" b="1" dirty="0">
                <a:solidFill>
                  <a:schemeClr val="accent5">
                    <a:lumMod val="75000"/>
                  </a:schemeClr>
                </a:solidFill>
              </a:rPr>
              <a:t>rarefaction</a:t>
            </a:r>
          </a:p>
        </p:txBody>
      </p:sp>
    </p:spTree>
    <p:extLst>
      <p:ext uri="{BB962C8B-B14F-4D97-AF65-F5344CB8AC3E}">
        <p14:creationId xmlns:p14="http://schemas.microsoft.com/office/powerpoint/2010/main" val="101042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38600" y="76200"/>
            <a:ext cx="4724400" cy="1066800"/>
          </a:xfrm>
        </p:spPr>
        <p:txBody>
          <a:bodyPr/>
          <a:lstStyle/>
          <a:p>
            <a:pPr algn="ctr" eaLnBrk="1" hangingPunct="1"/>
            <a:r>
              <a:rPr lang="en-US" altLang="en-US" sz="4500"/>
              <a:t>Mechanical Waves</a:t>
            </a:r>
          </a:p>
        </p:txBody>
      </p:sp>
      <p:sp>
        <p:nvSpPr>
          <p:cNvPr id="8195" name="Rectangle 3"/>
          <p:cNvSpPr>
            <a:spLocks noGrp="1" noChangeArrowheads="1"/>
          </p:cNvSpPr>
          <p:nvPr>
            <p:ph type="body" sz="half" idx="1"/>
          </p:nvPr>
        </p:nvSpPr>
        <p:spPr>
          <a:xfrm>
            <a:off x="5562600" y="2286000"/>
            <a:ext cx="5562600" cy="3810000"/>
          </a:xfrm>
        </p:spPr>
        <p:txBody>
          <a:bodyPr/>
          <a:lstStyle/>
          <a:p>
            <a:pPr marL="0" indent="0">
              <a:buNone/>
              <a:defRPr/>
            </a:pPr>
            <a:r>
              <a:rPr lang="en-US" altLang="en-US" dirty="0">
                <a:solidFill>
                  <a:schemeClr val="tx1"/>
                </a:solidFill>
              </a:rPr>
              <a:t>Examples of Mechanical Waves:</a:t>
            </a:r>
          </a:p>
          <a:p>
            <a:pPr eaLnBrk="1" hangingPunct="1">
              <a:defRPr/>
            </a:pPr>
            <a:r>
              <a:rPr lang="en-US" altLang="en-US" dirty="0">
                <a:solidFill>
                  <a:schemeClr val="tx1"/>
                </a:solidFill>
              </a:rPr>
              <a:t>sound</a:t>
            </a:r>
          </a:p>
          <a:p>
            <a:pPr eaLnBrk="1" hangingPunct="1">
              <a:defRPr/>
            </a:pPr>
            <a:r>
              <a:rPr lang="en-US" altLang="en-US" dirty="0">
                <a:solidFill>
                  <a:schemeClr val="tx1"/>
                </a:solidFill>
              </a:rPr>
              <a:t>water</a:t>
            </a:r>
          </a:p>
          <a:p>
            <a:pPr eaLnBrk="1" hangingPunct="1">
              <a:defRPr/>
            </a:pPr>
            <a:r>
              <a:rPr lang="en-US" altLang="en-US" dirty="0">
                <a:solidFill>
                  <a:schemeClr val="tx1"/>
                </a:solidFill>
              </a:rPr>
              <a:t>ropes</a:t>
            </a:r>
          </a:p>
          <a:p>
            <a:pPr eaLnBrk="1" hangingPunct="1">
              <a:defRPr/>
            </a:pPr>
            <a:r>
              <a:rPr lang="en-US" altLang="en-US" dirty="0">
                <a:solidFill>
                  <a:schemeClr val="tx1"/>
                </a:solidFill>
              </a:rPr>
              <a:t>earthquakes</a:t>
            </a:r>
          </a:p>
          <a:p>
            <a:pPr eaLnBrk="1" hangingPunct="1">
              <a:defRPr/>
            </a:pPr>
            <a:r>
              <a:rPr lang="en-US" altLang="en-US" dirty="0">
                <a:solidFill>
                  <a:schemeClr val="tx1"/>
                </a:solidFill>
              </a:rPr>
              <a:t>tsunami waves</a:t>
            </a:r>
          </a:p>
          <a:p>
            <a:pPr marL="0" indent="0">
              <a:buNone/>
              <a:defRPr/>
            </a:pPr>
            <a:endParaRPr lang="en-US" sz="3600" dirty="0"/>
          </a:p>
        </p:txBody>
      </p:sp>
      <p:sp>
        <p:nvSpPr>
          <p:cNvPr id="8196" name="Rectangle 4"/>
          <p:cNvSpPr>
            <a:spLocks noChangeArrowheads="1"/>
          </p:cNvSpPr>
          <p:nvPr/>
        </p:nvSpPr>
        <p:spPr bwMode="auto">
          <a:xfrm>
            <a:off x="1828800" y="1066802"/>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b="1" u="sng" dirty="0">
                <a:solidFill>
                  <a:srgbClr val="FF0000"/>
                </a:solidFill>
              </a:rPr>
              <a:t>Mechanical Waves</a:t>
            </a:r>
            <a:r>
              <a:rPr lang="en-US" altLang="en-US" sz="4000" b="1" dirty="0">
                <a:solidFill>
                  <a:srgbClr val="FF0000"/>
                </a:solidFill>
              </a:rPr>
              <a:t> </a:t>
            </a:r>
            <a:r>
              <a:rPr lang="en-US" altLang="en-US" sz="4000" dirty="0">
                <a:solidFill>
                  <a:srgbClr val="FF0000"/>
                </a:solidFill>
              </a:rPr>
              <a:t>need a medium to travel through.</a:t>
            </a:r>
          </a:p>
        </p:txBody>
      </p:sp>
      <p:pic>
        <p:nvPicPr>
          <p:cNvPr id="8197" name="Picture 5" descr="http://ts1.mm.bing.net/th?id=H.4974135870491600&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9718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http://ts3.mm.bing.net/th?id=H.4755126969042634&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976" y="2552700"/>
            <a:ext cx="30194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http://ts4.mm.bing.net/th?id=H.4668901226186403&amp;pid=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0600" y="4503738"/>
            <a:ext cx="1905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http://www.scienceaid.co.uk/physics/waves/images/transverserop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1640" y="4462556"/>
            <a:ext cx="37465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5"/>
          <p:cNvSpPr txBox="1">
            <a:spLocks noChangeArrowheads="1"/>
          </p:cNvSpPr>
          <p:nvPr/>
        </p:nvSpPr>
        <p:spPr bwMode="auto">
          <a:xfrm>
            <a:off x="1557338" y="5939549"/>
            <a:ext cx="1066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rgbClr val="FF0000"/>
                </a:solidFill>
                <a:latin typeface="Bodoni MT Black" pitchFamily="18" charset="0"/>
              </a:rPr>
              <a:t>Mechanical Waves can be either Transverse or Longitudinal</a:t>
            </a:r>
          </a:p>
        </p:txBody>
      </p:sp>
    </p:spTree>
    <p:extLst>
      <p:ext uri="{BB962C8B-B14F-4D97-AF65-F5344CB8AC3E}">
        <p14:creationId xmlns:p14="http://schemas.microsoft.com/office/powerpoint/2010/main" val="229098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76200"/>
            <a:ext cx="7239000" cy="1066800"/>
          </a:xfrm>
        </p:spPr>
        <p:txBody>
          <a:bodyPr/>
          <a:lstStyle/>
          <a:p>
            <a:pPr eaLnBrk="1" hangingPunct="1"/>
            <a:r>
              <a:rPr lang="en-US" altLang="en-US" sz="4500"/>
              <a:t>Electromagnetic Waves</a:t>
            </a:r>
          </a:p>
        </p:txBody>
      </p:sp>
      <p:sp>
        <p:nvSpPr>
          <p:cNvPr id="8195" name="Rectangle 3"/>
          <p:cNvSpPr>
            <a:spLocks noGrp="1" noChangeArrowheads="1"/>
          </p:cNvSpPr>
          <p:nvPr>
            <p:ph type="body" sz="half" idx="1"/>
          </p:nvPr>
        </p:nvSpPr>
        <p:spPr>
          <a:xfrm>
            <a:off x="1527175" y="3124200"/>
            <a:ext cx="5791200" cy="3810000"/>
          </a:xfrm>
        </p:spPr>
        <p:txBody>
          <a:bodyPr/>
          <a:lstStyle/>
          <a:p>
            <a:pPr marL="0" indent="0">
              <a:buNone/>
              <a:defRPr/>
            </a:pPr>
            <a:r>
              <a:rPr lang="en-US" altLang="en-US" dirty="0">
                <a:solidFill>
                  <a:schemeClr val="tx1"/>
                </a:solidFill>
              </a:rPr>
              <a:t>Examples of Electromagnetic Waves:</a:t>
            </a:r>
          </a:p>
          <a:p>
            <a:pPr eaLnBrk="1" hangingPunct="1">
              <a:defRPr/>
            </a:pPr>
            <a:r>
              <a:rPr lang="en-US" altLang="en-US" dirty="0">
                <a:solidFill>
                  <a:schemeClr val="tx1"/>
                </a:solidFill>
              </a:rPr>
              <a:t>x-rays</a:t>
            </a:r>
          </a:p>
          <a:p>
            <a:pPr eaLnBrk="1" hangingPunct="1">
              <a:defRPr/>
            </a:pPr>
            <a:r>
              <a:rPr lang="en-US" altLang="en-US" dirty="0">
                <a:solidFill>
                  <a:schemeClr val="tx1"/>
                </a:solidFill>
              </a:rPr>
              <a:t>radio waves</a:t>
            </a:r>
          </a:p>
          <a:p>
            <a:pPr eaLnBrk="1" hangingPunct="1">
              <a:defRPr/>
            </a:pPr>
            <a:r>
              <a:rPr lang="en-US" altLang="en-US" dirty="0">
                <a:solidFill>
                  <a:schemeClr val="tx1"/>
                </a:solidFill>
              </a:rPr>
              <a:t>infrared radiation</a:t>
            </a:r>
          </a:p>
          <a:p>
            <a:pPr eaLnBrk="1" hangingPunct="1">
              <a:defRPr/>
            </a:pPr>
            <a:r>
              <a:rPr lang="en-US" altLang="en-US" dirty="0">
                <a:solidFill>
                  <a:schemeClr val="tx1"/>
                </a:solidFill>
              </a:rPr>
              <a:t>microwaves</a:t>
            </a:r>
          </a:p>
          <a:p>
            <a:pPr eaLnBrk="1" hangingPunct="1">
              <a:defRPr/>
            </a:pPr>
            <a:r>
              <a:rPr lang="en-US" altLang="en-US" dirty="0">
                <a:solidFill>
                  <a:schemeClr val="tx1"/>
                </a:solidFill>
              </a:rPr>
              <a:t>visible light</a:t>
            </a:r>
          </a:p>
          <a:p>
            <a:pPr marL="0" indent="0">
              <a:buNone/>
              <a:defRPr/>
            </a:pPr>
            <a:endParaRPr lang="en-US" sz="3600" dirty="0"/>
          </a:p>
        </p:txBody>
      </p:sp>
      <p:sp>
        <p:nvSpPr>
          <p:cNvPr id="9220" name="Rectangle 4"/>
          <p:cNvSpPr>
            <a:spLocks noChangeArrowheads="1"/>
          </p:cNvSpPr>
          <p:nvPr/>
        </p:nvSpPr>
        <p:spPr bwMode="auto">
          <a:xfrm>
            <a:off x="1828800" y="10668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b="1" u="sng" dirty="0">
                <a:solidFill>
                  <a:srgbClr val="FF0000"/>
                </a:solidFill>
              </a:rPr>
              <a:t>Electromagnetic Waves</a:t>
            </a:r>
            <a:r>
              <a:rPr lang="en-US" altLang="en-US" sz="4000" b="1" dirty="0">
                <a:solidFill>
                  <a:srgbClr val="FF0000"/>
                </a:solidFill>
              </a:rPr>
              <a:t> </a:t>
            </a:r>
            <a:r>
              <a:rPr lang="en-US" altLang="en-US" sz="4000" dirty="0">
                <a:solidFill>
                  <a:srgbClr val="FF0000"/>
                </a:solidFill>
              </a:rPr>
              <a:t>do </a:t>
            </a:r>
          </a:p>
          <a:p>
            <a:pPr eaLnBrk="1" hangingPunct="1"/>
            <a:r>
              <a:rPr lang="en-US" altLang="en-US" sz="4000" dirty="0">
                <a:solidFill>
                  <a:srgbClr val="FF0000"/>
                </a:solidFill>
              </a:rPr>
              <a:t>NOT need a medium to travel </a:t>
            </a:r>
          </a:p>
          <a:p>
            <a:pPr eaLnBrk="1" hangingPunct="1"/>
            <a:r>
              <a:rPr lang="en-US" altLang="en-US" sz="4000" dirty="0">
                <a:solidFill>
                  <a:srgbClr val="FF0000"/>
                </a:solidFill>
              </a:rPr>
              <a:t>through.</a:t>
            </a:r>
          </a:p>
        </p:txBody>
      </p:sp>
      <p:pic>
        <p:nvPicPr>
          <p:cNvPr id="9221" name="Picture 2" descr="http://ts3.mm.bing.net/th?id=H.4538579050432890&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9372" y="5486493"/>
            <a:ext cx="17573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http://ts1.mm.bing.net/th?id=H.4586261759986112&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819400"/>
            <a:ext cx="2857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http://ts4.mm.bing.net/th?id=H.4847052149948619&amp;pid=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5" y="4935631"/>
            <a:ext cx="2686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http://ts1.mm.bing.net/th?id=H.4784899674605244&amp;pid=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9325" y="266793"/>
            <a:ext cx="1930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56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63" y="152400"/>
            <a:ext cx="8458200" cy="533400"/>
          </a:xfrm>
        </p:spPr>
        <p:txBody>
          <a:bodyPr>
            <a:normAutofit fontScale="90000"/>
          </a:bodyPr>
          <a:lstStyle/>
          <a:p>
            <a:pPr>
              <a:defRPr/>
            </a:pPr>
            <a:r>
              <a:rPr lang="en-US" sz="4800" dirty="0">
                <a:latin typeface="Tahoma" pitchFamily="34" charset="0"/>
                <a:ea typeface="Tahoma" pitchFamily="34" charset="0"/>
                <a:cs typeface="Tahoma" pitchFamily="34" charset="0"/>
              </a:rPr>
              <a:t>Electromagnetic Waves</a:t>
            </a:r>
          </a:p>
        </p:txBody>
      </p:sp>
      <p:sp>
        <p:nvSpPr>
          <p:cNvPr id="3" name="Content Placeholder 2"/>
          <p:cNvSpPr>
            <a:spLocks noGrp="1"/>
          </p:cNvSpPr>
          <p:nvPr>
            <p:ph idx="1"/>
          </p:nvPr>
        </p:nvSpPr>
        <p:spPr>
          <a:xfrm>
            <a:off x="1677487" y="5486400"/>
            <a:ext cx="8915400" cy="3733800"/>
          </a:xfrm>
        </p:spPr>
        <p:txBody>
          <a:bodyPr>
            <a:normAutofit/>
          </a:bodyPr>
          <a:lstStyle/>
          <a:p>
            <a:pPr marL="0" indent="0">
              <a:buNone/>
              <a:defRPr/>
            </a:pPr>
            <a:r>
              <a:rPr lang="en-US" sz="4400" b="1" dirty="0">
                <a:solidFill>
                  <a:srgbClr val="FF0000"/>
                </a:solidFill>
                <a:latin typeface="Tahoma" pitchFamily="34" charset="0"/>
                <a:ea typeface="Tahoma" pitchFamily="34" charset="0"/>
                <a:cs typeface="Tahoma" pitchFamily="34" charset="0"/>
              </a:rPr>
              <a:t>Electromagnetic Waves are ALWAYS transverse waves.</a:t>
            </a:r>
          </a:p>
        </p:txBody>
      </p:sp>
      <p:pic>
        <p:nvPicPr>
          <p:cNvPr id="8196" name="Picture 4" descr="Electromagnetic Spectr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14600"/>
            <a:ext cx="5715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sp.yimg.com/ib/th?id=HN.607994037465844246&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37" y="990600"/>
            <a:ext cx="385808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83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8534702" cy="1143000"/>
          </a:xfrm>
        </p:spPr>
        <p:txBody>
          <a:bodyPr>
            <a:normAutofit fontScale="90000"/>
          </a:bodyPr>
          <a:lstStyle/>
          <a:p>
            <a:pPr>
              <a:defRPr/>
            </a:pPr>
            <a:br>
              <a:rPr lang="en-US" dirty="0"/>
            </a:br>
            <a:br>
              <a:rPr lang="en-US" dirty="0"/>
            </a:br>
            <a:endParaRPr lang="en-US" dirty="0"/>
          </a:p>
        </p:txBody>
      </p:sp>
      <p:sp>
        <p:nvSpPr>
          <p:cNvPr id="3" name="TextBox 2"/>
          <p:cNvSpPr txBox="1"/>
          <p:nvPr/>
        </p:nvSpPr>
        <p:spPr>
          <a:xfrm rot="10800000" flipH="1" flipV="1">
            <a:off x="1524007" y="92336"/>
            <a:ext cx="5606469" cy="830997"/>
          </a:xfrm>
          <a:prstGeom prst="rect">
            <a:avLst/>
          </a:prstGeom>
          <a:noFill/>
        </p:spPr>
        <p:txBody>
          <a:bodyPr wrap="square" rtlCol="0">
            <a:spAutoFit/>
          </a:bodyPr>
          <a:lstStyle/>
          <a:p>
            <a:r>
              <a:rPr lang="en-US" sz="4800" dirty="0">
                <a:latin typeface="MV Boli" panose="02000500030200090000" pitchFamily="2" charset="0"/>
                <a:cs typeface="MV Boli" panose="02000500030200090000" pitchFamily="2" charset="0"/>
              </a:rPr>
              <a:t>January 9, 2017</a:t>
            </a:r>
          </a:p>
        </p:txBody>
      </p:sp>
      <p:sp>
        <p:nvSpPr>
          <p:cNvPr id="4" name="TextBox 3"/>
          <p:cNvSpPr txBox="1"/>
          <p:nvPr/>
        </p:nvSpPr>
        <p:spPr>
          <a:xfrm>
            <a:off x="1981200" y="1447801"/>
            <a:ext cx="8001000" cy="4247317"/>
          </a:xfrm>
          <a:prstGeom prst="rect">
            <a:avLst/>
          </a:prstGeom>
          <a:noFill/>
        </p:spPr>
        <p:txBody>
          <a:bodyPr wrap="square" rtlCol="0">
            <a:spAutoFit/>
          </a:bodyPr>
          <a:lstStyle/>
          <a:p>
            <a:r>
              <a:rPr lang="en-US" sz="5400" b="1" dirty="0">
                <a:solidFill>
                  <a:schemeClr val="accent1"/>
                </a:solidFill>
              </a:rPr>
              <a:t>Explain the differences between longitudinal and transverse waves.  Remember to write in complete sentences.</a:t>
            </a:r>
          </a:p>
        </p:txBody>
      </p:sp>
    </p:spTree>
    <p:extLst>
      <p:ext uri="{BB962C8B-B14F-4D97-AF65-F5344CB8AC3E}">
        <p14:creationId xmlns:p14="http://schemas.microsoft.com/office/powerpoint/2010/main" val="324031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7543800" y="1981200"/>
            <a:ext cx="2514600" cy="2209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828810" y="381000"/>
            <a:ext cx="8043863" cy="5943600"/>
          </a:xfrm>
          <a:prstGeom prst="rect">
            <a:avLst/>
          </a:prstGeom>
        </p:spPr>
        <p:txBody>
          <a:bodyPr>
            <a:normAutofit lnSpcReduction="10000"/>
          </a:bodyPr>
          <a:lstStyle/>
          <a:p>
            <a:pPr>
              <a:spcBef>
                <a:spcPts val="580"/>
              </a:spcBef>
              <a:buClr>
                <a:srgbClr val="0F6FC6"/>
              </a:buClr>
              <a:buSzPct val="85000"/>
              <a:defRPr/>
            </a:pPr>
            <a:r>
              <a:rPr lang="en-US" sz="6600" dirty="0">
                <a:solidFill>
                  <a:srgbClr val="333333"/>
                </a:solidFill>
                <a:latin typeface="Constantia"/>
              </a:rPr>
              <a:t>Properties of Waves </a:t>
            </a:r>
            <a:r>
              <a:rPr lang="en-US" sz="6600" dirty="0" err="1">
                <a:solidFill>
                  <a:srgbClr val="333333"/>
                </a:solidFill>
                <a:latin typeface="Constantia"/>
              </a:rPr>
              <a:t>Foldabe</a:t>
            </a:r>
            <a:r>
              <a:rPr lang="en-US" sz="6600" dirty="0">
                <a:solidFill>
                  <a:srgbClr val="333333"/>
                </a:solidFill>
                <a:latin typeface="Constantia"/>
              </a:rPr>
              <a:t>:</a:t>
            </a:r>
            <a:endParaRPr lang="en-US" sz="2600" dirty="0">
              <a:solidFill>
                <a:prstClr val="black"/>
              </a:solidFill>
              <a:latin typeface="Constantia"/>
            </a:endParaRPr>
          </a:p>
          <a:p>
            <a:pPr algn="ctr">
              <a:spcBef>
                <a:spcPts val="580"/>
              </a:spcBef>
              <a:buClr>
                <a:srgbClr val="0F6FC6"/>
              </a:buClr>
              <a:buSzPct val="85000"/>
              <a:defRPr/>
            </a:pPr>
            <a:endParaRPr lang="en-US" sz="2600" dirty="0">
              <a:solidFill>
                <a:prstClr val="black"/>
              </a:solidFill>
              <a:latin typeface="Constantia"/>
            </a:endParaRPr>
          </a:p>
          <a:p>
            <a:pPr algn="ctr">
              <a:spcBef>
                <a:spcPts val="580"/>
              </a:spcBef>
              <a:buClr>
                <a:srgbClr val="0F6FC6"/>
              </a:buClr>
              <a:buSzPct val="85000"/>
              <a:defRPr/>
            </a:pPr>
            <a:endParaRPr lang="en-US" sz="2600" dirty="0">
              <a:solidFill>
                <a:prstClr val="black"/>
              </a:solidFill>
            </a:endParaRPr>
          </a:p>
          <a:p>
            <a:pPr marL="731520" lvl="1" indent="-274320">
              <a:spcBef>
                <a:spcPts val="580"/>
              </a:spcBef>
              <a:buClr>
                <a:srgbClr val="0F6FC6"/>
              </a:buClr>
              <a:buSzPct val="85000"/>
              <a:buFont typeface="Wingdings 2"/>
              <a:buChar char=""/>
              <a:defRPr/>
            </a:pPr>
            <a:r>
              <a:rPr lang="en-US" sz="4800" b="1" dirty="0">
                <a:solidFill>
                  <a:srgbClr val="333333"/>
                </a:solidFill>
                <a:latin typeface="Constantia"/>
              </a:rPr>
              <a:t>Amplitude</a:t>
            </a:r>
          </a:p>
          <a:p>
            <a:pPr marL="731520" lvl="1" indent="-274320">
              <a:spcBef>
                <a:spcPts val="580"/>
              </a:spcBef>
              <a:buClr>
                <a:srgbClr val="0F6FC6"/>
              </a:buClr>
              <a:buSzPct val="85000"/>
              <a:buFont typeface="Wingdings 2"/>
              <a:buChar char=""/>
              <a:defRPr/>
            </a:pPr>
            <a:r>
              <a:rPr lang="en-US" sz="4800" b="1" dirty="0">
                <a:solidFill>
                  <a:srgbClr val="333333"/>
                </a:solidFill>
              </a:rPr>
              <a:t>Wave Length</a:t>
            </a:r>
            <a:endParaRPr lang="en-US" sz="4800" b="1" dirty="0">
              <a:solidFill>
                <a:srgbClr val="333333"/>
              </a:solidFill>
              <a:latin typeface="Constantia"/>
            </a:endParaRPr>
          </a:p>
          <a:p>
            <a:pPr marL="731520" lvl="1" indent="-274320">
              <a:spcBef>
                <a:spcPts val="580"/>
              </a:spcBef>
              <a:buClr>
                <a:srgbClr val="0F6FC6"/>
              </a:buClr>
              <a:buSzPct val="85000"/>
              <a:buFont typeface="Wingdings 2"/>
              <a:buChar char=""/>
              <a:defRPr/>
            </a:pPr>
            <a:r>
              <a:rPr lang="en-US" sz="4800" b="1" dirty="0">
                <a:solidFill>
                  <a:srgbClr val="333333"/>
                </a:solidFill>
                <a:latin typeface="Constantia"/>
              </a:rPr>
              <a:t>Frequency</a:t>
            </a:r>
          </a:p>
          <a:p>
            <a:pPr marL="731520" lvl="1" indent="-274320">
              <a:spcBef>
                <a:spcPts val="580"/>
              </a:spcBef>
              <a:buClr>
                <a:srgbClr val="0F6FC6"/>
              </a:buClr>
              <a:buSzPct val="85000"/>
              <a:buFont typeface="Wingdings 2"/>
              <a:buChar char=""/>
              <a:defRPr/>
            </a:pPr>
            <a:r>
              <a:rPr lang="en-US" sz="4800" b="1" dirty="0">
                <a:solidFill>
                  <a:srgbClr val="333333"/>
                </a:solidFill>
              </a:rPr>
              <a:t>Wave Speed</a:t>
            </a:r>
            <a:endParaRPr lang="en-US" sz="4800" b="1" dirty="0">
              <a:solidFill>
                <a:srgbClr val="333333"/>
              </a:solidFill>
              <a:latin typeface="Constantia"/>
            </a:endParaRPr>
          </a:p>
        </p:txBody>
      </p:sp>
      <p:sp>
        <p:nvSpPr>
          <p:cNvPr id="2" name="TextBox 1"/>
          <p:cNvSpPr txBox="1"/>
          <p:nvPr/>
        </p:nvSpPr>
        <p:spPr>
          <a:xfrm>
            <a:off x="7848600" y="2734271"/>
            <a:ext cx="1600200" cy="646331"/>
          </a:xfrm>
          <a:prstGeom prst="rect">
            <a:avLst/>
          </a:prstGeom>
          <a:noFill/>
        </p:spPr>
        <p:txBody>
          <a:bodyPr wrap="square" rtlCol="0">
            <a:spAutoFit/>
          </a:bodyPr>
          <a:lstStyle/>
          <a:p>
            <a:pPr algn="ctr"/>
            <a:r>
              <a:rPr lang="en-US" b="1" dirty="0">
                <a:solidFill>
                  <a:schemeClr val="bg1"/>
                </a:solidFill>
              </a:rPr>
              <a:t>take notes inside foldable</a:t>
            </a:r>
          </a:p>
        </p:txBody>
      </p:sp>
    </p:spTree>
    <p:extLst>
      <p:ext uri="{BB962C8B-B14F-4D97-AF65-F5344CB8AC3E}">
        <p14:creationId xmlns:p14="http://schemas.microsoft.com/office/powerpoint/2010/main" val="1290699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ox(in)">
                                      <p:cBhvr>
                                        <p:cTn id="10" dur="500"/>
                                        <p:tgtEl>
                                          <p:spTgt spid="4">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ox(in)">
                                      <p:cBhvr>
                                        <p:cTn id="13" dur="500"/>
                                        <p:tgtEl>
                                          <p:spTgt spid="4">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ox(in)">
                                      <p:cBhvr>
                                        <p:cTn id="16" dur="500"/>
                                        <p:tgtEl>
                                          <p:spTgt spid="4">
                                            <p:txEl>
                                              <p:pRg st="5" end="5"/>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ox(in)">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01B0-E3F8-4C13-98ED-68A84275E414}"/>
              </a:ext>
            </a:extLst>
          </p:cNvPr>
          <p:cNvSpPr>
            <a:spLocks noGrp="1"/>
          </p:cNvSpPr>
          <p:nvPr>
            <p:ph type="title"/>
          </p:nvPr>
        </p:nvSpPr>
        <p:spPr/>
        <p:txBody>
          <a:bodyPr/>
          <a:lstStyle/>
          <a:p>
            <a:r>
              <a:rPr lang="en-US" dirty="0"/>
              <a:t>January 4, 2018</a:t>
            </a:r>
          </a:p>
        </p:txBody>
      </p:sp>
      <p:sp>
        <p:nvSpPr>
          <p:cNvPr id="3" name="Content Placeholder 2">
            <a:extLst>
              <a:ext uri="{FF2B5EF4-FFF2-40B4-BE49-F238E27FC236}">
                <a16:creationId xmlns:a16="http://schemas.microsoft.com/office/drawing/2014/main" id="{31818403-3266-477A-8415-6363C84B2DBD}"/>
              </a:ext>
            </a:extLst>
          </p:cNvPr>
          <p:cNvSpPr>
            <a:spLocks noGrp="1"/>
          </p:cNvSpPr>
          <p:nvPr>
            <p:ph idx="1"/>
          </p:nvPr>
        </p:nvSpPr>
        <p:spPr/>
        <p:txBody>
          <a:bodyPr/>
          <a:lstStyle/>
          <a:p>
            <a:r>
              <a:rPr lang="en-US" dirty="0"/>
              <a:t>Read the event described below, identify on your paper how many different waves were present.</a:t>
            </a:r>
          </a:p>
          <a:p>
            <a:pPr marL="0" indent="0">
              <a:buNone/>
            </a:pPr>
            <a:r>
              <a:rPr lang="en-US" dirty="0"/>
              <a:t> </a:t>
            </a:r>
          </a:p>
          <a:p>
            <a:r>
              <a:rPr lang="en-US" dirty="0"/>
              <a:t>Imagine that your family has just returned home from a day at the beach. You had fun playing in the ocean under a hot sun. You put some cold pizza in the microwave for dinner, and you turn on the radio. Just then, the phone rings. It’s your friend calling to ask about homework.</a:t>
            </a:r>
          </a:p>
          <a:p>
            <a:pPr marL="0" indent="0">
              <a:buNone/>
            </a:pPr>
            <a:endParaRPr lang="en-US" dirty="0"/>
          </a:p>
        </p:txBody>
      </p:sp>
    </p:spTree>
    <p:extLst>
      <p:ext uri="{BB962C8B-B14F-4D97-AF65-F5344CB8AC3E}">
        <p14:creationId xmlns:p14="http://schemas.microsoft.com/office/powerpoint/2010/main" val="116294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9" y="3411538"/>
            <a:ext cx="2273905" cy="174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97905"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3512"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3512" y="3446463"/>
            <a:ext cx="22844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9030" name="TextBox 22"/>
          <p:cNvSpPr txBox="1">
            <a:spLocks noChangeArrowheads="1"/>
          </p:cNvSpPr>
          <p:nvPr/>
        </p:nvSpPr>
        <p:spPr bwMode="auto">
          <a:xfrm rot="-5400000">
            <a:off x="955183" y="1413418"/>
            <a:ext cx="3411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None/>
            </a:pPr>
            <a:r>
              <a:rPr lang="en-US" altLang="en-US" dirty="0">
                <a:solidFill>
                  <a:prstClr val="black"/>
                </a:solidFill>
                <a:latin typeface="Aharoni" pitchFamily="2" charset="-79"/>
                <a:ea typeface="MS PGothic" pitchFamily="34" charset="-128"/>
                <a:cs typeface="Aharoni" pitchFamily="2" charset="-79"/>
              </a:rPr>
              <a:t>Wave Length</a:t>
            </a:r>
            <a:endParaRPr lang="en-US" altLang="en-US" sz="3600" dirty="0">
              <a:solidFill>
                <a:prstClr val="black"/>
              </a:solidFill>
              <a:latin typeface="Aharoni" pitchFamily="2" charset="-79"/>
              <a:ea typeface="MS PGothic" pitchFamily="34" charset="-128"/>
              <a:cs typeface="Aharoni" pitchFamily="2" charset="-79"/>
            </a:endParaRPr>
          </a:p>
        </p:txBody>
      </p:sp>
      <p:sp>
        <p:nvSpPr>
          <p:cNvPr id="129031" name="TextBox 23"/>
          <p:cNvSpPr txBox="1">
            <a:spLocks noChangeArrowheads="1"/>
          </p:cNvSpPr>
          <p:nvPr/>
        </p:nvSpPr>
        <p:spPr bwMode="auto">
          <a:xfrm rot="-5400000">
            <a:off x="1179644" y="4759251"/>
            <a:ext cx="2906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None/>
            </a:pPr>
            <a:r>
              <a:rPr lang="en-US" altLang="en-US" sz="3600" dirty="0">
                <a:solidFill>
                  <a:prstClr val="black"/>
                </a:solidFill>
                <a:latin typeface="Aharoni" pitchFamily="2" charset="-79"/>
                <a:ea typeface="MS PGothic" pitchFamily="34" charset="-128"/>
                <a:cs typeface="Aharoni" pitchFamily="2" charset="-79"/>
              </a:rPr>
              <a:t>Amplitude</a:t>
            </a:r>
          </a:p>
        </p:txBody>
      </p:sp>
      <p:sp>
        <p:nvSpPr>
          <p:cNvPr id="129032" name="TextBox 24"/>
          <p:cNvSpPr txBox="1">
            <a:spLocks noChangeArrowheads="1"/>
          </p:cNvSpPr>
          <p:nvPr/>
        </p:nvSpPr>
        <p:spPr bwMode="auto">
          <a:xfrm rot="-5400000">
            <a:off x="8072435" y="4759252"/>
            <a:ext cx="2906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None/>
            </a:pPr>
            <a:r>
              <a:rPr lang="en-US" altLang="en-US" sz="3600" dirty="0">
                <a:solidFill>
                  <a:prstClr val="black"/>
                </a:solidFill>
                <a:latin typeface="Aharoni" pitchFamily="2" charset="-79"/>
                <a:ea typeface="MS PGothic" pitchFamily="34" charset="-128"/>
                <a:cs typeface="Aharoni" pitchFamily="2" charset="-79"/>
              </a:rPr>
              <a:t>Frequency</a:t>
            </a:r>
          </a:p>
        </p:txBody>
      </p:sp>
      <p:sp>
        <p:nvSpPr>
          <p:cNvPr id="129033" name="TextBox 25"/>
          <p:cNvSpPr txBox="1">
            <a:spLocks noChangeArrowheads="1"/>
          </p:cNvSpPr>
          <p:nvPr/>
        </p:nvSpPr>
        <p:spPr bwMode="auto">
          <a:xfrm rot="-5400000">
            <a:off x="8072400" y="1382672"/>
            <a:ext cx="2906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5613" eaLnBrk="1" hangingPunct="1">
              <a:spcBef>
                <a:spcPct val="0"/>
              </a:spcBef>
              <a:buNone/>
            </a:pPr>
            <a:r>
              <a:rPr lang="en-US" altLang="en-US" sz="3600" dirty="0">
                <a:solidFill>
                  <a:prstClr val="black"/>
                </a:solidFill>
                <a:latin typeface="Aharoni" pitchFamily="2" charset="-79"/>
                <a:ea typeface="MS PGothic" pitchFamily="34" charset="-128"/>
                <a:cs typeface="Aharoni" pitchFamily="2" charset="-79"/>
              </a:rPr>
              <a:t>Wave Speed</a:t>
            </a:r>
          </a:p>
        </p:txBody>
      </p:sp>
    </p:spTree>
    <p:extLst>
      <p:ext uri="{BB962C8B-B14F-4D97-AF65-F5344CB8AC3E}">
        <p14:creationId xmlns:p14="http://schemas.microsoft.com/office/powerpoint/2010/main" val="380482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304800"/>
            <a:ext cx="8458200" cy="533400"/>
          </a:xfrm>
        </p:spPr>
        <p:txBody>
          <a:bodyPr>
            <a:normAutofit fontScale="90000"/>
          </a:bodyPr>
          <a:lstStyle/>
          <a:p>
            <a:r>
              <a:rPr lang="en-US" altLang="en-US" sz="7200" b="1" dirty="0">
                <a:solidFill>
                  <a:srgbClr val="333333"/>
                </a:solidFill>
                <a:latin typeface="Aharoni" pitchFamily="2" charset="-79"/>
                <a:cs typeface="Aharoni" pitchFamily="2" charset="-79"/>
              </a:rPr>
              <a:t>Amplitude</a:t>
            </a:r>
          </a:p>
        </p:txBody>
      </p:sp>
      <p:sp>
        <p:nvSpPr>
          <p:cNvPr id="17411" name="Content Placeholder 2"/>
          <p:cNvSpPr>
            <a:spLocks noGrp="1"/>
          </p:cNvSpPr>
          <p:nvPr>
            <p:ph idx="1"/>
          </p:nvPr>
        </p:nvSpPr>
        <p:spPr>
          <a:xfrm>
            <a:off x="1520825" y="1547813"/>
            <a:ext cx="8915400" cy="3733800"/>
          </a:xfrm>
        </p:spPr>
        <p:txBody>
          <a:bodyPr>
            <a:normAutofit/>
          </a:bodyPr>
          <a:lstStyle/>
          <a:p>
            <a:r>
              <a:rPr lang="en-US" altLang="en-US" sz="4800" b="1" u="sng" dirty="0">
                <a:solidFill>
                  <a:srgbClr val="FF0000"/>
                </a:solidFill>
                <a:effectLst>
                  <a:outerShdw blurRad="38100" dist="38100" dir="2700000" algn="tl">
                    <a:srgbClr val="000000">
                      <a:alpha val="43137"/>
                    </a:srgbClr>
                  </a:outerShdw>
                </a:effectLst>
              </a:rPr>
              <a:t>Amplitude </a:t>
            </a:r>
            <a:r>
              <a:rPr lang="en-US" altLang="en-US" sz="4800" b="1" dirty="0">
                <a:solidFill>
                  <a:srgbClr val="FF0000"/>
                </a:solidFill>
              </a:rPr>
              <a:t>= wave height</a:t>
            </a:r>
          </a:p>
        </p:txBody>
      </p:sp>
      <p:pic>
        <p:nvPicPr>
          <p:cNvPr id="17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5052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http://ts4.mm.bing.net/th?id=H.4546159655519267&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1" y="3505201"/>
            <a:ext cx="43672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34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304800"/>
            <a:ext cx="8458200" cy="533400"/>
          </a:xfrm>
        </p:spPr>
        <p:txBody>
          <a:bodyPr>
            <a:normAutofit fontScale="90000"/>
          </a:bodyPr>
          <a:lstStyle/>
          <a:p>
            <a:r>
              <a:rPr lang="en-US" altLang="en-US" sz="7200" b="1" dirty="0">
                <a:solidFill>
                  <a:srgbClr val="333333"/>
                </a:solidFill>
                <a:latin typeface="Aharoni" pitchFamily="2" charset="-79"/>
                <a:cs typeface="Aharoni" pitchFamily="2" charset="-79"/>
              </a:rPr>
              <a:t>Amplitude</a:t>
            </a:r>
          </a:p>
        </p:txBody>
      </p:sp>
      <p:sp>
        <p:nvSpPr>
          <p:cNvPr id="17411" name="Content Placeholder 2"/>
          <p:cNvSpPr>
            <a:spLocks noGrp="1"/>
          </p:cNvSpPr>
          <p:nvPr>
            <p:ph idx="1"/>
          </p:nvPr>
        </p:nvSpPr>
        <p:spPr>
          <a:xfrm>
            <a:off x="1520825" y="1547813"/>
            <a:ext cx="8915400" cy="3733800"/>
          </a:xfrm>
        </p:spPr>
        <p:txBody>
          <a:bodyPr>
            <a:normAutofit/>
          </a:bodyPr>
          <a:lstStyle/>
          <a:p>
            <a:r>
              <a:rPr lang="en-US" altLang="en-US" sz="4400" b="1" dirty="0">
                <a:solidFill>
                  <a:srgbClr val="FF0000"/>
                </a:solidFill>
              </a:rPr>
              <a:t>larger amplitude = more energy</a:t>
            </a:r>
          </a:p>
        </p:txBody>
      </p:sp>
      <p:pic>
        <p:nvPicPr>
          <p:cNvPr id="1026" name="Picture 2" descr="http://images.tutorcircle.com/cms/images/39/amplitude-wav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667067"/>
            <a:ext cx="5410200" cy="35469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itesizephysics.com/Resources/item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536902"/>
            <a:ext cx="2952750" cy="432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1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8458200" cy="533400"/>
          </a:xfrm>
        </p:spPr>
        <p:txBody>
          <a:bodyPr>
            <a:normAutofit fontScale="90000"/>
          </a:bodyPr>
          <a:lstStyle/>
          <a:p>
            <a:r>
              <a:rPr lang="en-US" altLang="en-US" sz="7200">
                <a:solidFill>
                  <a:srgbClr val="333333"/>
                </a:solidFill>
                <a:latin typeface="Aharoni" pitchFamily="2" charset="-79"/>
                <a:cs typeface="Aharoni" pitchFamily="2" charset="-79"/>
              </a:rPr>
              <a:t>Wavelength</a:t>
            </a:r>
          </a:p>
        </p:txBody>
      </p:sp>
      <p:sp>
        <p:nvSpPr>
          <p:cNvPr id="18435" name="Content Placeholder 2"/>
          <p:cNvSpPr>
            <a:spLocks noGrp="1"/>
          </p:cNvSpPr>
          <p:nvPr>
            <p:ph idx="1"/>
          </p:nvPr>
        </p:nvSpPr>
        <p:spPr>
          <a:xfrm>
            <a:off x="1585913" y="990600"/>
            <a:ext cx="8915400" cy="3733800"/>
          </a:xfrm>
        </p:spPr>
        <p:txBody>
          <a:bodyPr>
            <a:normAutofit/>
          </a:bodyPr>
          <a:lstStyle/>
          <a:p>
            <a:r>
              <a:rPr lang="en-US" altLang="en-US" sz="4000" b="1" u="sng" dirty="0">
                <a:solidFill>
                  <a:srgbClr val="FF0000"/>
                </a:solidFill>
                <a:effectLst>
                  <a:outerShdw blurRad="38100" dist="38100" dir="2700000" algn="tl">
                    <a:srgbClr val="000000">
                      <a:alpha val="43137"/>
                    </a:srgbClr>
                  </a:outerShdw>
                </a:effectLst>
              </a:rPr>
              <a:t>Wavelength</a:t>
            </a:r>
            <a:r>
              <a:rPr lang="en-US" altLang="en-US" sz="4000" b="1" dirty="0">
                <a:solidFill>
                  <a:srgbClr val="FF0000"/>
                </a:solidFill>
              </a:rPr>
              <a:t> = distance between 2 crests or troughs</a:t>
            </a:r>
          </a:p>
          <a:p>
            <a:pPr marL="0" indent="0">
              <a:buNone/>
            </a:pPr>
            <a:endParaRPr lang="en-US" altLang="en-US" sz="4000" b="1" dirty="0">
              <a:solidFill>
                <a:srgbClr val="FF0000"/>
              </a:solidFill>
            </a:endParaRPr>
          </a:p>
        </p:txBody>
      </p:sp>
      <p:pic>
        <p:nvPicPr>
          <p:cNvPr id="18437" name="Picture 12" descr="http://ts4.mm.bing.net/th?id=H.4951209383429403&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257872"/>
            <a:ext cx="8305800" cy="16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images.tutorvista.com/cms/images/83/wavelen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590800"/>
            <a:ext cx="8305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8458200" cy="533400"/>
          </a:xfrm>
        </p:spPr>
        <p:txBody>
          <a:bodyPr>
            <a:normAutofit fontScale="90000"/>
          </a:bodyPr>
          <a:lstStyle/>
          <a:p>
            <a:r>
              <a:rPr lang="en-US" altLang="en-US" sz="7200">
                <a:solidFill>
                  <a:srgbClr val="333333"/>
                </a:solidFill>
                <a:latin typeface="Aharoni" pitchFamily="2" charset="-79"/>
                <a:cs typeface="Aharoni" pitchFamily="2" charset="-79"/>
              </a:rPr>
              <a:t>Wavelength</a:t>
            </a:r>
          </a:p>
        </p:txBody>
      </p:sp>
      <p:sp>
        <p:nvSpPr>
          <p:cNvPr id="18435" name="Content Placeholder 2"/>
          <p:cNvSpPr>
            <a:spLocks noGrp="1"/>
          </p:cNvSpPr>
          <p:nvPr>
            <p:ph idx="1"/>
          </p:nvPr>
        </p:nvSpPr>
        <p:spPr>
          <a:xfrm>
            <a:off x="1585913" y="990600"/>
            <a:ext cx="9082088" cy="3733800"/>
          </a:xfrm>
        </p:spPr>
        <p:txBody>
          <a:bodyPr>
            <a:normAutofit/>
          </a:bodyPr>
          <a:lstStyle/>
          <a:p>
            <a:pPr marL="0" indent="0">
              <a:buNone/>
            </a:pPr>
            <a:r>
              <a:rPr lang="en-US" altLang="en-US" sz="3200" dirty="0"/>
              <a:t>human eyes can detect electromagnetic waves with a wavelength between 400 and 700 nanometers</a:t>
            </a:r>
          </a:p>
        </p:txBody>
      </p:sp>
      <p:pic>
        <p:nvPicPr>
          <p:cNvPr id="4098" name="Picture 2" descr="http://icanhasscience.com/wp-content/uploads/2011/03/Wavelengths-of-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4334894"/>
            <a:ext cx="9144000" cy="252317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sp.yimg.com/ib/th?id=HN.608006033306879258&amp;pid=15.1&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191769"/>
            <a:ext cx="119634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2877234"/>
            <a:ext cx="5410200" cy="707886"/>
          </a:xfrm>
          <a:prstGeom prst="rect">
            <a:avLst/>
          </a:prstGeom>
          <a:noFill/>
        </p:spPr>
        <p:txBody>
          <a:bodyPr wrap="square" rtlCol="0">
            <a:spAutoFit/>
          </a:bodyPr>
          <a:lstStyle/>
          <a:p>
            <a:r>
              <a:rPr lang="en-US" sz="2000" b="1" dirty="0">
                <a:solidFill>
                  <a:srgbClr val="7030A0"/>
                </a:solidFill>
              </a:rPr>
              <a:t>1 nanometer =         1                 of a meter!!!</a:t>
            </a:r>
          </a:p>
          <a:p>
            <a:r>
              <a:rPr lang="en-US" sz="2000" b="1" dirty="0">
                <a:solidFill>
                  <a:srgbClr val="7030A0"/>
                </a:solidFill>
              </a:rPr>
              <a:t>                          1,000,000,000</a:t>
            </a:r>
          </a:p>
        </p:txBody>
      </p:sp>
      <p:cxnSp>
        <p:nvCxnSpPr>
          <p:cNvPr id="5" name="Straight Connector 4"/>
          <p:cNvCxnSpPr/>
          <p:nvPr/>
        </p:nvCxnSpPr>
        <p:spPr>
          <a:xfrm>
            <a:off x="3505200" y="3200400"/>
            <a:ext cx="1524000" cy="0"/>
          </a:xfrm>
          <a:prstGeom prst="line">
            <a:avLst/>
          </a:prstGeom>
          <a:ln w="15875">
            <a:solidFill>
              <a:srgbClr val="8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70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ces.fau.edu/ces/nasa/images/Energy/VisibleLightSpect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981200"/>
            <a:ext cx="9067800" cy="4848140"/>
          </a:xfrm>
          <a:prstGeom prst="rect">
            <a:avLst/>
          </a:prstGeom>
          <a:noFill/>
          <a:extLst>
            <a:ext uri="{909E8E84-426E-40DD-AFC4-6F175D3DCCD1}">
              <a14:hiddenFill xmlns:a14="http://schemas.microsoft.com/office/drawing/2010/main">
                <a:solidFill>
                  <a:srgbClr val="FFFFFF"/>
                </a:solidFill>
              </a14:hiddenFill>
            </a:ext>
          </a:extLst>
        </p:spPr>
      </p:pic>
      <p:sp>
        <p:nvSpPr>
          <p:cNvPr id="18434" name="Title 1"/>
          <p:cNvSpPr>
            <a:spLocks noGrp="1"/>
          </p:cNvSpPr>
          <p:nvPr>
            <p:ph type="title"/>
          </p:nvPr>
        </p:nvSpPr>
        <p:spPr>
          <a:xfrm>
            <a:off x="1524000" y="228600"/>
            <a:ext cx="8458200" cy="533400"/>
          </a:xfrm>
        </p:spPr>
        <p:txBody>
          <a:bodyPr>
            <a:normAutofit fontScale="90000"/>
          </a:bodyPr>
          <a:lstStyle/>
          <a:p>
            <a:r>
              <a:rPr lang="en-US" altLang="en-US" sz="7200">
                <a:solidFill>
                  <a:srgbClr val="333333"/>
                </a:solidFill>
                <a:latin typeface="Aharoni" pitchFamily="2" charset="-79"/>
                <a:cs typeface="Aharoni" pitchFamily="2" charset="-79"/>
              </a:rPr>
              <a:t>Wavelength</a:t>
            </a:r>
          </a:p>
        </p:txBody>
      </p:sp>
      <p:sp>
        <p:nvSpPr>
          <p:cNvPr id="18435" name="Content Placeholder 2"/>
          <p:cNvSpPr>
            <a:spLocks noGrp="1"/>
          </p:cNvSpPr>
          <p:nvPr>
            <p:ph idx="1"/>
          </p:nvPr>
        </p:nvSpPr>
        <p:spPr>
          <a:xfrm>
            <a:off x="1585913" y="990600"/>
            <a:ext cx="8915400" cy="3733800"/>
          </a:xfrm>
        </p:spPr>
        <p:txBody>
          <a:bodyPr>
            <a:normAutofit/>
          </a:bodyPr>
          <a:lstStyle/>
          <a:p>
            <a:pPr marL="0" indent="0">
              <a:buNone/>
            </a:pPr>
            <a:r>
              <a:rPr lang="en-US" altLang="en-US" sz="3200" dirty="0"/>
              <a:t>human eyes can detect electromagnetic waves with a wavelength between 400 and 700 nanometers</a:t>
            </a:r>
          </a:p>
        </p:txBody>
      </p:sp>
    </p:spTree>
    <p:extLst>
      <p:ext uri="{BB962C8B-B14F-4D97-AF65-F5344CB8AC3E}">
        <p14:creationId xmlns:p14="http://schemas.microsoft.com/office/powerpoint/2010/main" val="201887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8458200" cy="533400"/>
          </a:xfrm>
        </p:spPr>
        <p:txBody>
          <a:bodyPr>
            <a:normAutofit fontScale="90000"/>
          </a:bodyPr>
          <a:lstStyle/>
          <a:p>
            <a:r>
              <a:rPr lang="en-US" altLang="en-US" sz="7200">
                <a:solidFill>
                  <a:srgbClr val="333333"/>
                </a:solidFill>
                <a:latin typeface="Aharoni" pitchFamily="2" charset="-79"/>
                <a:cs typeface="Aharoni" pitchFamily="2" charset="-79"/>
              </a:rPr>
              <a:t>Wavelength</a:t>
            </a:r>
          </a:p>
        </p:txBody>
      </p:sp>
      <p:sp>
        <p:nvSpPr>
          <p:cNvPr id="18435" name="Content Placeholder 2"/>
          <p:cNvSpPr>
            <a:spLocks noGrp="1"/>
          </p:cNvSpPr>
          <p:nvPr>
            <p:ph idx="1"/>
          </p:nvPr>
        </p:nvSpPr>
        <p:spPr>
          <a:xfrm>
            <a:off x="1585913" y="990600"/>
            <a:ext cx="8915400" cy="3733800"/>
          </a:xfrm>
        </p:spPr>
        <p:txBody>
          <a:bodyPr>
            <a:normAutofit/>
          </a:bodyPr>
          <a:lstStyle/>
          <a:p>
            <a:pPr marL="0" indent="0">
              <a:buNone/>
            </a:pPr>
            <a:r>
              <a:rPr lang="en-US" altLang="en-US" sz="3200" dirty="0"/>
              <a:t>human eyes can detect electromagnetic waves with a wavelength between 400 and 700 nanometers</a:t>
            </a:r>
          </a:p>
        </p:txBody>
      </p:sp>
      <p:pic>
        <p:nvPicPr>
          <p:cNvPr id="4100" name="Picture 4" descr="http://www.windows2universe.org/physical_science/magnetism/images/visible_spectrum_waves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667072"/>
            <a:ext cx="6819560" cy="378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9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8458200" cy="533400"/>
          </a:xfrm>
        </p:spPr>
        <p:txBody>
          <a:bodyPr>
            <a:normAutofit fontScale="90000"/>
          </a:bodyPr>
          <a:lstStyle/>
          <a:p>
            <a:r>
              <a:rPr lang="en-US" altLang="en-US" sz="7200">
                <a:solidFill>
                  <a:srgbClr val="333333"/>
                </a:solidFill>
                <a:latin typeface="Aharoni" pitchFamily="2" charset="-79"/>
                <a:cs typeface="Aharoni" pitchFamily="2" charset="-79"/>
              </a:rPr>
              <a:t>Wavelength</a:t>
            </a:r>
          </a:p>
        </p:txBody>
      </p:sp>
      <p:sp>
        <p:nvSpPr>
          <p:cNvPr id="18435" name="Content Placeholder 2"/>
          <p:cNvSpPr>
            <a:spLocks noGrp="1"/>
          </p:cNvSpPr>
          <p:nvPr>
            <p:ph idx="1"/>
          </p:nvPr>
        </p:nvSpPr>
        <p:spPr>
          <a:xfrm>
            <a:off x="1585913" y="990600"/>
            <a:ext cx="8915400" cy="3733800"/>
          </a:xfrm>
        </p:spPr>
        <p:txBody>
          <a:bodyPr>
            <a:normAutofit/>
          </a:bodyPr>
          <a:lstStyle/>
          <a:p>
            <a:r>
              <a:rPr lang="en-US" altLang="en-US" sz="4000" b="1" dirty="0">
                <a:solidFill>
                  <a:srgbClr val="FF0000"/>
                </a:solidFill>
              </a:rPr>
              <a:t>shorter wave length = more energy</a:t>
            </a:r>
          </a:p>
        </p:txBody>
      </p:sp>
      <p:pic>
        <p:nvPicPr>
          <p:cNvPr id="4102" name="Picture 6" descr="http://www.qrg.northwestern.edu/projects/vss/docs/media/Communications/wavelengt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19" y="1905000"/>
            <a:ext cx="808648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49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304800"/>
            <a:ext cx="8458200" cy="533400"/>
          </a:xfrm>
        </p:spPr>
        <p:txBody>
          <a:bodyPr>
            <a:normAutofit fontScale="90000"/>
          </a:bodyPr>
          <a:lstStyle/>
          <a:p>
            <a:r>
              <a:rPr lang="en-US" altLang="en-US" sz="7200" b="1">
                <a:solidFill>
                  <a:srgbClr val="333333"/>
                </a:solidFill>
              </a:rPr>
              <a:t>Frequency  </a:t>
            </a:r>
            <a:r>
              <a:rPr lang="en-US" altLang="en-US"/>
              <a:t>  </a:t>
            </a:r>
            <a:r>
              <a:rPr lang="en-US" altLang="en-US">
                <a:solidFill>
                  <a:srgbClr val="333333"/>
                </a:solidFill>
                <a:latin typeface="Tahoma" pitchFamily="34" charset="0"/>
                <a:cs typeface="Tahoma" pitchFamily="34" charset="0"/>
              </a:rPr>
              <a:t>(Hertz / Hz)</a:t>
            </a:r>
            <a:endParaRPr lang="en-US" altLang="en-US">
              <a:solidFill>
                <a:srgbClr val="333333"/>
              </a:solidFill>
            </a:endParaRPr>
          </a:p>
        </p:txBody>
      </p:sp>
      <p:sp>
        <p:nvSpPr>
          <p:cNvPr id="19459" name="Content Placeholder 2"/>
          <p:cNvSpPr>
            <a:spLocks noGrp="1"/>
          </p:cNvSpPr>
          <p:nvPr>
            <p:ph idx="1"/>
          </p:nvPr>
        </p:nvSpPr>
        <p:spPr>
          <a:xfrm>
            <a:off x="1524000" y="1066800"/>
            <a:ext cx="8915400" cy="3733800"/>
          </a:xfrm>
        </p:spPr>
        <p:txBody>
          <a:bodyPr>
            <a:normAutofit/>
          </a:bodyPr>
          <a:lstStyle/>
          <a:p>
            <a:r>
              <a:rPr lang="en-US" altLang="en-US" sz="4400" b="1" u="sng" dirty="0">
                <a:solidFill>
                  <a:srgbClr val="FF0000"/>
                </a:solidFill>
                <a:effectLst>
                  <a:outerShdw blurRad="38100" dist="38100" dir="2700000" algn="tl">
                    <a:srgbClr val="000000">
                      <a:alpha val="43137"/>
                    </a:srgbClr>
                  </a:outerShdw>
                </a:effectLst>
              </a:rPr>
              <a:t>Frequency</a:t>
            </a:r>
            <a:r>
              <a:rPr lang="en-US" altLang="en-US" sz="4400" b="1" dirty="0">
                <a:solidFill>
                  <a:srgbClr val="FF0000"/>
                </a:solidFill>
              </a:rPr>
              <a:t> = the number of waves that pass by a point each second</a:t>
            </a:r>
          </a:p>
          <a:p>
            <a:endParaRPr lang="en-US" altLang="en-US" sz="4400" b="1" dirty="0">
              <a:solidFill>
                <a:srgbClr val="FF0000"/>
              </a:solidFill>
            </a:endParaRPr>
          </a:p>
        </p:txBody>
      </p:sp>
      <p:pic>
        <p:nvPicPr>
          <p:cNvPr id="19460" name="Picture 2" descr="http://ts2.mm.bing.net/th?id=H.4908500252166469&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47" y="3352873"/>
            <a:ext cx="4429125" cy="312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64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304800"/>
            <a:ext cx="8458200" cy="533400"/>
          </a:xfrm>
        </p:spPr>
        <p:txBody>
          <a:bodyPr>
            <a:normAutofit fontScale="90000"/>
          </a:bodyPr>
          <a:lstStyle/>
          <a:p>
            <a:r>
              <a:rPr lang="en-US" altLang="en-US" sz="7200" b="1">
                <a:solidFill>
                  <a:srgbClr val="333333"/>
                </a:solidFill>
              </a:rPr>
              <a:t>Frequency  </a:t>
            </a:r>
            <a:r>
              <a:rPr lang="en-US" altLang="en-US"/>
              <a:t>  </a:t>
            </a:r>
            <a:r>
              <a:rPr lang="en-US" altLang="en-US">
                <a:solidFill>
                  <a:srgbClr val="333333"/>
                </a:solidFill>
                <a:latin typeface="Tahoma" pitchFamily="34" charset="0"/>
                <a:cs typeface="Tahoma" pitchFamily="34" charset="0"/>
              </a:rPr>
              <a:t>(Hertz / Hz)</a:t>
            </a:r>
            <a:endParaRPr lang="en-US" altLang="en-US">
              <a:solidFill>
                <a:srgbClr val="333333"/>
              </a:solidFill>
            </a:endParaRPr>
          </a:p>
        </p:txBody>
      </p:sp>
      <p:sp>
        <p:nvSpPr>
          <p:cNvPr id="19459" name="Content Placeholder 2"/>
          <p:cNvSpPr>
            <a:spLocks noGrp="1"/>
          </p:cNvSpPr>
          <p:nvPr>
            <p:ph idx="1"/>
          </p:nvPr>
        </p:nvSpPr>
        <p:spPr>
          <a:xfrm>
            <a:off x="1524000" y="1143000"/>
            <a:ext cx="8915400" cy="3733800"/>
          </a:xfrm>
        </p:spPr>
        <p:txBody>
          <a:bodyPr>
            <a:normAutofit/>
          </a:bodyPr>
          <a:lstStyle/>
          <a:p>
            <a:r>
              <a:rPr lang="en-US" altLang="en-US" sz="4400" b="1" dirty="0">
                <a:solidFill>
                  <a:srgbClr val="FF0000"/>
                </a:solidFill>
              </a:rPr>
              <a:t>higher frequency = more energy</a:t>
            </a:r>
          </a:p>
        </p:txBody>
      </p:sp>
      <p:pic>
        <p:nvPicPr>
          <p:cNvPr id="6146" name="Picture 2" descr="http://2.bp.blogspot.com/-8xHBtmQ-ch4/TcquHFh10gI/AAAAAAAAAf0/rR5pL1HMCbw/s400/sine_wa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981200"/>
            <a:ext cx="6248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karbosguide.com/books/videosound/images/9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824" y="4981976"/>
            <a:ext cx="3898900" cy="182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2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E683-3326-4D22-9B68-ACBE9B714E9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F7CE77-CEFC-483B-BD1F-E8827633760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6A41A3A-9AB9-4086-9FC6-8B955B25BDCB}"/>
              </a:ext>
            </a:extLst>
          </p:cNvPr>
          <p:cNvPicPr>
            <a:picLocks noChangeAspect="1"/>
          </p:cNvPicPr>
          <p:nvPr/>
        </p:nvPicPr>
        <p:blipFill>
          <a:blip r:embed="rId2"/>
          <a:stretch>
            <a:fillRect/>
          </a:stretch>
        </p:blipFill>
        <p:spPr>
          <a:xfrm>
            <a:off x="3809802" y="1714351"/>
            <a:ext cx="4572396" cy="3429297"/>
          </a:xfrm>
          <a:prstGeom prst="rect">
            <a:avLst/>
          </a:prstGeom>
        </p:spPr>
      </p:pic>
    </p:spTree>
    <p:extLst>
      <p:ext uri="{BB962C8B-B14F-4D97-AF65-F5344CB8AC3E}">
        <p14:creationId xmlns:p14="http://schemas.microsoft.com/office/powerpoint/2010/main" val="2326958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00200" y="228600"/>
            <a:ext cx="8458200" cy="533400"/>
          </a:xfrm>
        </p:spPr>
        <p:txBody>
          <a:bodyPr>
            <a:normAutofit fontScale="90000"/>
          </a:bodyPr>
          <a:lstStyle/>
          <a:p>
            <a:r>
              <a:rPr lang="en-US" altLang="en-US" sz="7200">
                <a:solidFill>
                  <a:srgbClr val="333333"/>
                </a:solidFill>
              </a:rPr>
              <a:t>Wave Speed</a:t>
            </a:r>
          </a:p>
        </p:txBody>
      </p:sp>
      <p:sp>
        <p:nvSpPr>
          <p:cNvPr id="20483" name="Content Placeholder 2"/>
          <p:cNvSpPr>
            <a:spLocks noGrp="1"/>
          </p:cNvSpPr>
          <p:nvPr>
            <p:ph idx="1"/>
          </p:nvPr>
        </p:nvSpPr>
        <p:spPr>
          <a:xfrm>
            <a:off x="1524000" y="1295400"/>
            <a:ext cx="8915400" cy="3733800"/>
          </a:xfrm>
        </p:spPr>
        <p:txBody>
          <a:bodyPr>
            <a:normAutofit/>
          </a:bodyPr>
          <a:lstStyle/>
          <a:p>
            <a:r>
              <a:rPr lang="en-US" altLang="en-US" sz="3600" b="1" u="sng" dirty="0">
                <a:solidFill>
                  <a:srgbClr val="FF0000"/>
                </a:solidFill>
                <a:effectLst>
                  <a:outerShdw blurRad="38100" dist="38100" dir="2700000" algn="tl">
                    <a:srgbClr val="000000">
                      <a:alpha val="43137"/>
                    </a:srgbClr>
                  </a:outerShdw>
                </a:effectLst>
              </a:rPr>
              <a:t>Wave Speed</a:t>
            </a:r>
            <a:r>
              <a:rPr lang="en-US" altLang="en-US" sz="3600" b="1" dirty="0">
                <a:solidFill>
                  <a:srgbClr val="FF0000"/>
                </a:solidFill>
                <a:effectLst>
                  <a:outerShdw blurRad="38100" dist="38100" dir="2700000" algn="tl">
                    <a:srgbClr val="000000">
                      <a:alpha val="43137"/>
                    </a:srgbClr>
                  </a:outerShdw>
                </a:effectLst>
              </a:rPr>
              <a:t> </a:t>
            </a:r>
            <a:r>
              <a:rPr lang="en-US" altLang="en-US" sz="3600" b="1" dirty="0">
                <a:solidFill>
                  <a:srgbClr val="FF0000"/>
                </a:solidFill>
              </a:rPr>
              <a:t>= speed at which waves travel through a medium</a:t>
            </a:r>
          </a:p>
        </p:txBody>
      </p:sp>
      <p:pic>
        <p:nvPicPr>
          <p:cNvPr id="20484" name="Picture 2" descr="http://ts4.mm.bing.net/th?id=H.4510489959269575&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56761"/>
            <a:ext cx="5045364" cy="317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Wave speed is an important concept in understanding how musical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1" y="2856761"/>
            <a:ext cx="3321931" cy="264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0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p:txBody>
          <a:bodyPr>
            <a:normAutofit/>
          </a:bodyPr>
          <a:lstStyle/>
          <a:p>
            <a:r>
              <a:rPr lang="en-US" altLang="en-US" dirty="0">
                <a:solidFill>
                  <a:srgbClr val="FF0000"/>
                </a:solidFill>
              </a:rPr>
              <a:t>VOCAB WORDS for Quiz </a:t>
            </a:r>
          </a:p>
        </p:txBody>
      </p:sp>
      <p:sp>
        <p:nvSpPr>
          <p:cNvPr id="300035" name="Content Placeholder 2"/>
          <p:cNvSpPr>
            <a:spLocks noGrp="1"/>
          </p:cNvSpPr>
          <p:nvPr>
            <p:ph idx="1"/>
          </p:nvPr>
        </p:nvSpPr>
        <p:spPr>
          <a:xfrm>
            <a:off x="1524010" y="2057473"/>
            <a:ext cx="5105703" cy="4525963"/>
          </a:xfrm>
        </p:spPr>
        <p:txBody>
          <a:bodyPr/>
          <a:lstStyle/>
          <a:p>
            <a:r>
              <a:rPr lang="en-US" altLang="en-US" dirty="0">
                <a:latin typeface="+mj-lt"/>
              </a:rPr>
              <a:t>WAVE</a:t>
            </a:r>
          </a:p>
          <a:p>
            <a:r>
              <a:rPr lang="en-US" altLang="en-US" dirty="0">
                <a:latin typeface="+mj-lt"/>
              </a:rPr>
              <a:t>MEDIUM</a:t>
            </a:r>
          </a:p>
          <a:p>
            <a:r>
              <a:rPr lang="en-US" altLang="en-US" dirty="0">
                <a:latin typeface="+mj-lt"/>
              </a:rPr>
              <a:t>MECHANICAL WAVE</a:t>
            </a:r>
          </a:p>
          <a:p>
            <a:r>
              <a:rPr lang="en-US" altLang="en-US" dirty="0">
                <a:latin typeface="+mj-lt"/>
              </a:rPr>
              <a:t>ELECTROMAGNETIC WAVE</a:t>
            </a:r>
          </a:p>
          <a:p>
            <a:r>
              <a:rPr lang="en-US" altLang="en-US" dirty="0">
                <a:latin typeface="+mj-lt"/>
              </a:rPr>
              <a:t>LONGITUDINAL WAVE</a:t>
            </a:r>
          </a:p>
          <a:p>
            <a:r>
              <a:rPr lang="en-US" altLang="en-US" dirty="0">
                <a:latin typeface="+mj-lt"/>
              </a:rPr>
              <a:t>TRANSVERSE WAVE</a:t>
            </a:r>
          </a:p>
          <a:p>
            <a:endParaRPr lang="en-US" altLang="en-US" dirty="0"/>
          </a:p>
        </p:txBody>
      </p:sp>
      <p:sp>
        <p:nvSpPr>
          <p:cNvPr id="4" name="Content Placeholder 2"/>
          <p:cNvSpPr txBox="1">
            <a:spLocks/>
          </p:cNvSpPr>
          <p:nvPr/>
        </p:nvSpPr>
        <p:spPr bwMode="auto">
          <a:xfrm>
            <a:off x="6400800" y="2057473"/>
            <a:ext cx="510419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600" dirty="0">
                <a:solidFill>
                  <a:prstClr val="black"/>
                </a:solidFill>
                <a:latin typeface="+mj-lt"/>
                <a:ea typeface="MS PGothic" pitchFamily="34" charset="-128"/>
              </a:rPr>
              <a:t>AMPLITUDE</a:t>
            </a:r>
          </a:p>
          <a:p>
            <a:pPr marL="342900" indent="-342900" eaLnBrk="0" hangingPunct="0">
              <a:spcBef>
                <a:spcPct val="20000"/>
              </a:spcBef>
              <a:buFont typeface="Arial" charset="0"/>
              <a:buChar char="•"/>
              <a:defRPr/>
            </a:pPr>
            <a:r>
              <a:rPr lang="en-US" sz="2600" dirty="0">
                <a:solidFill>
                  <a:prstClr val="black"/>
                </a:solidFill>
                <a:latin typeface="+mj-lt"/>
                <a:ea typeface="MS PGothic" pitchFamily="34" charset="-128"/>
              </a:rPr>
              <a:t>FREQUENCY</a:t>
            </a:r>
          </a:p>
          <a:p>
            <a:pPr marL="342900" indent="-342900" eaLnBrk="0" hangingPunct="0">
              <a:spcBef>
                <a:spcPct val="20000"/>
              </a:spcBef>
              <a:buFont typeface="Arial" charset="0"/>
              <a:buChar char="•"/>
              <a:defRPr/>
            </a:pPr>
            <a:r>
              <a:rPr lang="en-US" sz="2600" dirty="0">
                <a:solidFill>
                  <a:prstClr val="black"/>
                </a:solidFill>
                <a:latin typeface="+mj-lt"/>
                <a:ea typeface="MS PGothic" pitchFamily="34" charset="-128"/>
              </a:rPr>
              <a:t>WAVE SPEED</a:t>
            </a:r>
          </a:p>
          <a:p>
            <a:pPr marL="342900" indent="-342900" eaLnBrk="0" hangingPunct="0">
              <a:spcBef>
                <a:spcPct val="20000"/>
              </a:spcBef>
              <a:buFont typeface="Arial" charset="0"/>
              <a:buChar char="•"/>
              <a:defRPr/>
            </a:pPr>
            <a:r>
              <a:rPr lang="en-US" sz="2600" dirty="0">
                <a:solidFill>
                  <a:prstClr val="black"/>
                </a:solidFill>
                <a:latin typeface="+mj-lt"/>
                <a:ea typeface="MS PGothic" pitchFamily="34" charset="-128"/>
              </a:rPr>
              <a:t>WAVE LENGTH</a:t>
            </a:r>
          </a:p>
          <a:p>
            <a:pPr eaLnBrk="0" hangingPunct="0">
              <a:spcBef>
                <a:spcPct val="20000"/>
              </a:spcBef>
              <a:defRPr/>
            </a:pPr>
            <a:endParaRPr lang="en-US" sz="3200" dirty="0">
              <a:solidFill>
                <a:prstClr val="black"/>
              </a:solidFill>
              <a:ea typeface="MS PGothic" pitchFamily="34" charset="-128"/>
            </a:endParaRPr>
          </a:p>
        </p:txBody>
      </p:sp>
    </p:spTree>
    <p:extLst>
      <p:ext uri="{BB962C8B-B14F-4D97-AF65-F5344CB8AC3E}">
        <p14:creationId xmlns:p14="http://schemas.microsoft.com/office/powerpoint/2010/main" val="379622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152400"/>
            <a:ext cx="8458200" cy="533400"/>
          </a:xfrm>
        </p:spPr>
        <p:txBody>
          <a:bodyPr>
            <a:normAutofit fontScale="90000"/>
          </a:bodyPr>
          <a:lstStyle/>
          <a:p>
            <a:pPr algn="ctr" eaLnBrk="1" hangingPunct="1"/>
            <a:r>
              <a:rPr lang="en-US" altLang="en-US" sz="4000" dirty="0"/>
              <a:t>What is a </a:t>
            </a:r>
            <a:r>
              <a:rPr lang="en-US" altLang="en-US" sz="4000" b="1" dirty="0"/>
              <a:t>WAVE</a:t>
            </a:r>
            <a:r>
              <a:rPr lang="en-US" altLang="en-US" sz="4000" dirty="0"/>
              <a:t>?</a:t>
            </a:r>
          </a:p>
        </p:txBody>
      </p:sp>
      <p:sp>
        <p:nvSpPr>
          <p:cNvPr id="21507" name="Rectangle 3"/>
          <p:cNvSpPr>
            <a:spLocks noGrp="1" noChangeArrowheads="1"/>
          </p:cNvSpPr>
          <p:nvPr>
            <p:ph idx="1"/>
          </p:nvPr>
        </p:nvSpPr>
        <p:spPr>
          <a:xfrm>
            <a:off x="1538288" y="838200"/>
            <a:ext cx="6400800" cy="5867400"/>
          </a:xfrm>
        </p:spPr>
        <p:txBody>
          <a:bodyPr>
            <a:normAutofit fontScale="92500"/>
          </a:bodyPr>
          <a:lstStyle/>
          <a:p>
            <a:pPr eaLnBrk="1" hangingPunct="1">
              <a:defRPr/>
            </a:pPr>
            <a:r>
              <a:rPr lang="en-US" altLang="en-US" sz="4800" b="1" dirty="0">
                <a:solidFill>
                  <a:srgbClr val="FF0000"/>
                </a:solidFill>
              </a:rPr>
              <a:t>A </a:t>
            </a:r>
            <a:r>
              <a:rPr lang="en-US" altLang="en-US" sz="4800" b="1" u="sng" dirty="0">
                <a:solidFill>
                  <a:srgbClr val="FF0000"/>
                </a:solidFill>
              </a:rPr>
              <a:t>wave</a:t>
            </a:r>
            <a:r>
              <a:rPr lang="en-US" altLang="en-US" sz="4800" b="1" dirty="0">
                <a:solidFill>
                  <a:srgbClr val="FF0000"/>
                </a:solidFill>
              </a:rPr>
              <a:t> is any disturbance that transfers energy through matter or space.</a:t>
            </a:r>
          </a:p>
          <a:p>
            <a:pPr eaLnBrk="1" hangingPunct="1">
              <a:defRPr/>
            </a:pPr>
            <a:endParaRPr lang="en-US" altLang="en-US" sz="3200" dirty="0"/>
          </a:p>
          <a:p>
            <a:pPr eaLnBrk="1" hangingPunct="1">
              <a:defRPr/>
            </a:pPr>
            <a:endParaRPr lang="en-US" altLang="en-US" sz="3200" dirty="0"/>
          </a:p>
          <a:p>
            <a:pPr eaLnBrk="1" hangingPunct="1">
              <a:defRPr/>
            </a:pPr>
            <a:endParaRPr lang="en-US" altLang="en-US" sz="3200" dirty="0"/>
          </a:p>
          <a:p>
            <a:pPr eaLnBrk="1" hangingPunct="1">
              <a:defRPr/>
            </a:pPr>
            <a:endParaRPr lang="en-US" altLang="en-US" sz="3200" dirty="0"/>
          </a:p>
          <a:p>
            <a:pPr eaLnBrk="1" hangingPunct="1">
              <a:defRPr/>
            </a:pPr>
            <a:r>
              <a:rPr lang="en-US" altLang="en-US" sz="3200" dirty="0"/>
              <a:t>Once the wave has moved, the disturbance is gone.  </a:t>
            </a:r>
          </a:p>
        </p:txBody>
      </p:sp>
      <p:pic>
        <p:nvPicPr>
          <p:cNvPr id="6148" name="Picture 2" descr="http://ts3.mm.bing.net/th?id=H.4528807977549906&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9540" y="141381"/>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ts4.mm.bing.net/th?id=H.4838573864780459&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810073"/>
            <a:ext cx="4800600" cy="16017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37" y="3141663"/>
            <a:ext cx="2295525" cy="223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8"/>
          <p:cNvSpPr>
            <a:spLocks noChangeArrowheads="1"/>
          </p:cNvSpPr>
          <p:nvPr/>
        </p:nvSpPr>
        <p:spPr bwMode="auto">
          <a:xfrm>
            <a:off x="8534400" y="5410200"/>
            <a:ext cx="1738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solidFill>
                  <a:prstClr val="black"/>
                </a:solidFill>
              </a:rPr>
              <a:t>The energy carried by ocean waves</a:t>
            </a:r>
          </a:p>
          <a:p>
            <a:pPr eaLnBrk="1" hangingPunct="1"/>
            <a:r>
              <a:rPr lang="en-US" altLang="en-US" sz="1800" dirty="0">
                <a:solidFill>
                  <a:prstClr val="black"/>
                </a:solidFill>
              </a:rPr>
              <a:t>can break rocks.</a:t>
            </a:r>
          </a:p>
        </p:txBody>
      </p:sp>
      <p:cxnSp>
        <p:nvCxnSpPr>
          <p:cNvPr id="3" name="Straight Arrow Connector 2"/>
          <p:cNvCxnSpPr/>
          <p:nvPr/>
        </p:nvCxnSpPr>
        <p:spPr>
          <a:xfrm>
            <a:off x="1890712" y="4114800"/>
            <a:ext cx="527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73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152400"/>
            <a:ext cx="8458200" cy="533400"/>
          </a:xfrm>
        </p:spPr>
        <p:txBody>
          <a:bodyPr>
            <a:normAutofit fontScale="90000"/>
          </a:bodyPr>
          <a:lstStyle/>
          <a:p>
            <a:pPr algn="ctr" eaLnBrk="1" hangingPunct="1"/>
            <a:r>
              <a:rPr lang="en-US" altLang="en-US" sz="4000" dirty="0"/>
              <a:t>What is a </a:t>
            </a:r>
            <a:r>
              <a:rPr lang="en-US" altLang="en-US" sz="4000" b="1" dirty="0"/>
              <a:t>WAVE</a:t>
            </a:r>
            <a:r>
              <a:rPr lang="en-US" altLang="en-US" sz="4000" dirty="0"/>
              <a:t>?</a:t>
            </a:r>
          </a:p>
        </p:txBody>
      </p:sp>
      <p:sp>
        <p:nvSpPr>
          <p:cNvPr id="21507" name="Rectangle 3"/>
          <p:cNvSpPr>
            <a:spLocks noGrp="1" noChangeArrowheads="1"/>
          </p:cNvSpPr>
          <p:nvPr>
            <p:ph idx="1"/>
          </p:nvPr>
        </p:nvSpPr>
        <p:spPr>
          <a:xfrm>
            <a:off x="1538288" y="990600"/>
            <a:ext cx="6400800" cy="5715000"/>
          </a:xfrm>
        </p:spPr>
        <p:txBody>
          <a:bodyPr>
            <a:normAutofit/>
          </a:bodyPr>
          <a:lstStyle/>
          <a:p>
            <a:pPr eaLnBrk="1" hangingPunct="1">
              <a:defRPr/>
            </a:pPr>
            <a:r>
              <a:rPr lang="en-US" altLang="en-US" sz="4800" b="1" dirty="0">
                <a:solidFill>
                  <a:srgbClr val="FF0000"/>
                </a:solidFill>
              </a:rPr>
              <a:t>Waves are created when a source creates a vibration.</a:t>
            </a:r>
          </a:p>
          <a:p>
            <a:pPr eaLnBrk="1" hangingPunct="1">
              <a:defRPr/>
            </a:pPr>
            <a:endParaRPr lang="en-US" altLang="en-US" sz="3200" b="1" dirty="0">
              <a:solidFill>
                <a:srgbClr val="FF0000"/>
              </a:solidFill>
            </a:endParaRPr>
          </a:p>
          <a:p>
            <a:pPr eaLnBrk="1" hangingPunct="1">
              <a:buNone/>
              <a:defRPr/>
            </a:pPr>
            <a:endParaRPr lang="en-US" altLang="en-US" sz="3200" dirty="0"/>
          </a:p>
        </p:txBody>
      </p:sp>
      <p:pic>
        <p:nvPicPr>
          <p:cNvPr id="3074" name="Picture 2" descr="... wave, the wave propagates horizontally. The direction of motion of the"/>
          <p:cNvPicPr>
            <a:picLocks noChangeAspect="1" noChangeArrowheads="1"/>
          </p:cNvPicPr>
          <p:nvPr/>
        </p:nvPicPr>
        <p:blipFill>
          <a:blip r:embed="rId3" cstate="print"/>
          <a:srcRect/>
          <a:stretch>
            <a:fillRect/>
          </a:stretch>
        </p:blipFill>
        <p:spPr bwMode="auto">
          <a:xfrm>
            <a:off x="2133600" y="3276600"/>
            <a:ext cx="5410200" cy="1066800"/>
          </a:xfrm>
          <a:prstGeom prst="rect">
            <a:avLst/>
          </a:prstGeom>
          <a:noFill/>
        </p:spPr>
      </p:pic>
      <p:pic>
        <p:nvPicPr>
          <p:cNvPr id="3076" name="Picture 4" descr="ripples sinusoidal wave water water drop water drops wave waves"/>
          <p:cNvPicPr>
            <a:picLocks noChangeAspect="1" noChangeArrowheads="1"/>
          </p:cNvPicPr>
          <p:nvPr/>
        </p:nvPicPr>
        <p:blipFill>
          <a:blip r:embed="rId4" cstate="print"/>
          <a:srcRect/>
          <a:stretch>
            <a:fillRect/>
          </a:stretch>
        </p:blipFill>
        <p:spPr bwMode="auto">
          <a:xfrm>
            <a:off x="7620000" y="914403"/>
            <a:ext cx="2857500" cy="2000251"/>
          </a:xfrm>
          <a:prstGeom prst="rect">
            <a:avLst/>
          </a:prstGeom>
          <a:noFill/>
        </p:spPr>
      </p:pic>
      <p:pic>
        <p:nvPicPr>
          <p:cNvPr id="3078" name="Picture 6" descr="... periodic motion vibrations, some of the common vibrations are below"/>
          <p:cNvPicPr>
            <a:picLocks noChangeAspect="1" noChangeArrowheads="1"/>
          </p:cNvPicPr>
          <p:nvPr/>
        </p:nvPicPr>
        <p:blipFill>
          <a:blip r:embed="rId5" cstate="print"/>
          <a:srcRect/>
          <a:stretch>
            <a:fillRect/>
          </a:stretch>
        </p:blipFill>
        <p:spPr bwMode="auto">
          <a:xfrm>
            <a:off x="1981200" y="4953073"/>
            <a:ext cx="2857500" cy="1657351"/>
          </a:xfrm>
          <a:prstGeom prst="rect">
            <a:avLst/>
          </a:prstGeom>
          <a:noFill/>
        </p:spPr>
      </p:pic>
      <p:pic>
        <p:nvPicPr>
          <p:cNvPr id="3080" name="Picture 8" descr="https://sp.yimg.com/ib/th?id=HN.607996524248761206&amp;pid=15.1&amp;P=0"/>
          <p:cNvPicPr>
            <a:picLocks noChangeAspect="1" noChangeArrowheads="1"/>
          </p:cNvPicPr>
          <p:nvPr/>
        </p:nvPicPr>
        <p:blipFill>
          <a:blip r:embed="rId6" cstate="print"/>
          <a:srcRect/>
          <a:stretch>
            <a:fillRect/>
          </a:stretch>
        </p:blipFill>
        <p:spPr bwMode="auto">
          <a:xfrm>
            <a:off x="4876800" y="4953000"/>
            <a:ext cx="2857500" cy="1524000"/>
          </a:xfrm>
          <a:prstGeom prst="rect">
            <a:avLst/>
          </a:prstGeom>
          <a:noFill/>
        </p:spPr>
      </p:pic>
      <p:sp>
        <p:nvSpPr>
          <p:cNvPr id="13" name="Rectangle 12"/>
          <p:cNvSpPr/>
          <p:nvPr/>
        </p:nvSpPr>
        <p:spPr>
          <a:xfrm>
            <a:off x="1981200" y="4800600"/>
            <a:ext cx="59436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https://sp.yimg.com/ib/th?id=HN.608011681183239488&amp;pid=15.1&amp;P=0"/>
          <p:cNvPicPr>
            <a:picLocks noChangeAspect="1" noChangeArrowheads="1"/>
          </p:cNvPicPr>
          <p:nvPr/>
        </p:nvPicPr>
        <p:blipFill>
          <a:blip r:embed="rId7" cstate="print"/>
          <a:srcRect/>
          <a:stretch>
            <a:fillRect/>
          </a:stretch>
        </p:blipFill>
        <p:spPr bwMode="auto">
          <a:xfrm>
            <a:off x="8458200" y="4038600"/>
            <a:ext cx="2209800" cy="1752600"/>
          </a:xfrm>
          <a:prstGeom prst="rect">
            <a:avLst/>
          </a:prstGeom>
          <a:noFill/>
        </p:spPr>
      </p:pic>
    </p:spTree>
    <p:extLst>
      <p:ext uri="{BB962C8B-B14F-4D97-AF65-F5344CB8AC3E}">
        <p14:creationId xmlns:p14="http://schemas.microsoft.com/office/powerpoint/2010/main" val="2395375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152400"/>
            <a:ext cx="8458200" cy="533400"/>
          </a:xfrm>
        </p:spPr>
        <p:txBody>
          <a:bodyPr>
            <a:normAutofit fontScale="90000"/>
          </a:bodyPr>
          <a:lstStyle/>
          <a:p>
            <a:pPr algn="ctr" eaLnBrk="1" hangingPunct="1"/>
            <a:r>
              <a:rPr lang="en-US" altLang="en-US" sz="4000" dirty="0"/>
              <a:t>What is a </a:t>
            </a:r>
            <a:r>
              <a:rPr lang="en-US" altLang="en-US" sz="4000" b="1" dirty="0"/>
              <a:t>WAVE</a:t>
            </a:r>
            <a:r>
              <a:rPr lang="en-US" altLang="en-US" sz="4000" dirty="0"/>
              <a:t>?</a:t>
            </a:r>
          </a:p>
        </p:txBody>
      </p:sp>
      <p:sp>
        <p:nvSpPr>
          <p:cNvPr id="21507" name="Rectangle 3"/>
          <p:cNvSpPr>
            <a:spLocks noGrp="1" noChangeArrowheads="1"/>
          </p:cNvSpPr>
          <p:nvPr>
            <p:ph idx="1"/>
          </p:nvPr>
        </p:nvSpPr>
        <p:spPr>
          <a:xfrm>
            <a:off x="1524000" y="914400"/>
            <a:ext cx="8839200" cy="5715000"/>
          </a:xfrm>
        </p:spPr>
        <p:txBody>
          <a:bodyPr>
            <a:noAutofit/>
          </a:bodyPr>
          <a:lstStyle/>
          <a:p>
            <a:pPr eaLnBrk="1" hangingPunct="1">
              <a:defRPr/>
            </a:pPr>
            <a:r>
              <a:rPr lang="en-US" altLang="en-US" sz="4800" b="1" dirty="0">
                <a:solidFill>
                  <a:srgbClr val="FF0000"/>
                </a:solidFill>
              </a:rPr>
              <a:t>Waves are moving energy!</a:t>
            </a:r>
          </a:p>
          <a:p>
            <a:pPr eaLnBrk="1" hangingPunct="1">
              <a:defRPr/>
            </a:pPr>
            <a:endParaRPr lang="en-US" altLang="en-US" sz="4800" b="1" dirty="0">
              <a:solidFill>
                <a:srgbClr val="FF0000"/>
              </a:solidFill>
            </a:endParaRPr>
          </a:p>
          <a:p>
            <a:pPr eaLnBrk="1" hangingPunct="1">
              <a:buNone/>
              <a:defRPr/>
            </a:pPr>
            <a:endParaRPr lang="en-US" altLang="en-US" sz="4800" dirty="0"/>
          </a:p>
          <a:p>
            <a:pPr eaLnBrk="1" hangingPunct="1">
              <a:buNone/>
              <a:defRPr/>
            </a:pPr>
            <a:endParaRPr lang="en-US" altLang="en-US" sz="4800" dirty="0"/>
          </a:p>
          <a:p>
            <a:pPr eaLnBrk="1" hangingPunct="1">
              <a:buNone/>
              <a:defRPr/>
            </a:pPr>
            <a:endParaRPr lang="en-US" altLang="en-US" sz="4800" dirty="0"/>
          </a:p>
          <a:p>
            <a:pPr eaLnBrk="1" hangingPunct="1">
              <a:defRPr/>
            </a:pPr>
            <a:r>
              <a:rPr lang="en-US" altLang="en-US" sz="4800" b="1" dirty="0">
                <a:solidFill>
                  <a:srgbClr val="FF0000"/>
                </a:solidFill>
              </a:rPr>
              <a:t>The energy causes materials to vibrate.</a:t>
            </a:r>
          </a:p>
        </p:txBody>
      </p:sp>
      <p:pic>
        <p:nvPicPr>
          <p:cNvPr id="5122" name="Picture 2" descr="https://sp.yimg.com/ib/th?id=HN.608004469932687900&amp;pid=15.1&amp;P=0"/>
          <p:cNvPicPr>
            <a:picLocks noChangeAspect="1" noChangeArrowheads="1"/>
          </p:cNvPicPr>
          <p:nvPr/>
        </p:nvPicPr>
        <p:blipFill>
          <a:blip r:embed="rId3" cstate="print"/>
          <a:srcRect/>
          <a:stretch>
            <a:fillRect/>
          </a:stretch>
        </p:blipFill>
        <p:spPr bwMode="auto">
          <a:xfrm>
            <a:off x="1752600" y="1905000"/>
            <a:ext cx="8229600" cy="3124200"/>
          </a:xfrm>
          <a:prstGeom prst="rect">
            <a:avLst/>
          </a:prstGeom>
          <a:noFill/>
        </p:spPr>
      </p:pic>
    </p:spTree>
    <p:extLst>
      <p:ext uri="{BB962C8B-B14F-4D97-AF65-F5344CB8AC3E}">
        <p14:creationId xmlns:p14="http://schemas.microsoft.com/office/powerpoint/2010/main" val="12881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152400"/>
            <a:ext cx="8458200" cy="533400"/>
          </a:xfrm>
        </p:spPr>
        <p:txBody>
          <a:bodyPr>
            <a:normAutofit fontScale="90000"/>
          </a:bodyPr>
          <a:lstStyle/>
          <a:p>
            <a:pPr algn="ctr" eaLnBrk="1" hangingPunct="1"/>
            <a:r>
              <a:rPr lang="en-US" altLang="en-US" sz="4000" dirty="0"/>
              <a:t>What is a </a:t>
            </a:r>
            <a:r>
              <a:rPr lang="en-US" altLang="en-US" sz="4000" b="1" dirty="0"/>
              <a:t>WAVE</a:t>
            </a:r>
            <a:r>
              <a:rPr lang="en-US" altLang="en-US" sz="4000" dirty="0"/>
              <a:t>?</a:t>
            </a:r>
          </a:p>
        </p:txBody>
      </p:sp>
      <p:sp>
        <p:nvSpPr>
          <p:cNvPr id="9" name="Rectangle 8"/>
          <p:cNvSpPr/>
          <p:nvPr/>
        </p:nvSpPr>
        <p:spPr>
          <a:xfrm>
            <a:off x="2057400" y="990600"/>
            <a:ext cx="4191000" cy="2308324"/>
          </a:xfrm>
          <a:prstGeom prst="rect">
            <a:avLst/>
          </a:prstGeom>
        </p:spPr>
        <p:txBody>
          <a:bodyPr wrap="square">
            <a:spAutoFit/>
          </a:bodyPr>
          <a:lstStyle/>
          <a:p>
            <a:pPr marL="274320" indent="-274320">
              <a:spcBef>
                <a:spcPct val="20000"/>
              </a:spcBef>
              <a:buClr>
                <a:srgbClr val="0BD0D9"/>
              </a:buClr>
              <a:buSzPct val="95000"/>
              <a:buFont typeface="Wingdings 2"/>
              <a:buChar char=""/>
              <a:defRPr/>
            </a:pPr>
            <a:r>
              <a:rPr lang="en-US" altLang="en-US" sz="4800" b="1" dirty="0">
                <a:solidFill>
                  <a:srgbClr val="FF0000"/>
                </a:solidFill>
                <a:latin typeface="Constantia"/>
              </a:rPr>
              <a:t>Waves only carry </a:t>
            </a:r>
            <a:r>
              <a:rPr lang="en-US" altLang="en-US" sz="4800" b="1" u="sng" dirty="0">
                <a:solidFill>
                  <a:srgbClr val="FF0000"/>
                </a:solidFill>
                <a:latin typeface="Constantia"/>
              </a:rPr>
              <a:t>energy</a:t>
            </a:r>
            <a:r>
              <a:rPr lang="en-US" altLang="en-US" sz="4800" b="1" dirty="0">
                <a:solidFill>
                  <a:srgbClr val="FF0000"/>
                </a:solidFill>
                <a:latin typeface="Constantia"/>
              </a:rPr>
              <a:t>, not matter!</a:t>
            </a:r>
          </a:p>
        </p:txBody>
      </p:sp>
      <p:pic>
        <p:nvPicPr>
          <p:cNvPr id="268290" name="Picture 2" descr="https://s.yimg.com/vw/api/res/1.2/xbahR4ZImsve3P7PmE_eCw--/YXBwaWQ9eWlzcmNoZHNrO2ZpPWZpdDtnZT0wMDY2MDA7Z3M9MDBBMzAwO2g9Njg0O3c9NDI2/http:/www.mlms.loganschools.org/~mlowe/LoweHome/imagesPNG/Floating%20Duck.png.cf.jpg"/>
          <p:cNvPicPr>
            <a:picLocks noChangeAspect="1" noChangeArrowheads="1"/>
          </p:cNvPicPr>
          <p:nvPr/>
        </p:nvPicPr>
        <p:blipFill>
          <a:blip r:embed="rId3" cstate="print"/>
          <a:srcRect/>
          <a:stretch>
            <a:fillRect/>
          </a:stretch>
        </p:blipFill>
        <p:spPr bwMode="auto">
          <a:xfrm>
            <a:off x="6705605" y="1219205"/>
            <a:ext cx="3752850" cy="5291607"/>
          </a:xfrm>
          <a:prstGeom prst="rect">
            <a:avLst/>
          </a:prstGeom>
          <a:noFill/>
        </p:spPr>
      </p:pic>
      <p:pic>
        <p:nvPicPr>
          <p:cNvPr id="268292" name="Picture 4" descr="https://s.yimg.com/vw/api/res/1.2/vVdwHzbiJs2FVfPyAfAyoA--/YXBwaWQ9eWlzcmNoZHNrO2ZpPWZpdDtnZT0wMDY2MDA7Z3M9MDBBMzAwO2g9MTU4O3c9NjAw/http:/missionscience.nasa.gov/images/ems/emsAnatomy_mainContent_wave-movement.png.cf.jpg"/>
          <p:cNvPicPr>
            <a:picLocks noChangeAspect="1" noChangeArrowheads="1"/>
          </p:cNvPicPr>
          <p:nvPr/>
        </p:nvPicPr>
        <p:blipFill>
          <a:blip r:embed="rId4" cstate="print"/>
          <a:srcRect/>
          <a:stretch>
            <a:fillRect/>
          </a:stretch>
        </p:blipFill>
        <p:spPr bwMode="auto">
          <a:xfrm>
            <a:off x="1752604" y="3810073"/>
            <a:ext cx="4557532" cy="1809751"/>
          </a:xfrm>
          <a:prstGeom prst="rect">
            <a:avLst/>
          </a:prstGeom>
          <a:noFill/>
        </p:spPr>
      </p:pic>
    </p:spTree>
    <p:extLst>
      <p:ext uri="{BB962C8B-B14F-4D97-AF65-F5344CB8AC3E}">
        <p14:creationId xmlns:p14="http://schemas.microsoft.com/office/powerpoint/2010/main" val="12631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304800"/>
            <a:ext cx="8458200" cy="533400"/>
          </a:xfrm>
        </p:spPr>
        <p:txBody>
          <a:bodyPr>
            <a:normAutofit fontScale="90000"/>
          </a:bodyPr>
          <a:lstStyle/>
          <a:p>
            <a:pPr eaLnBrk="1" hangingPunct="1"/>
            <a:r>
              <a:rPr lang="en-US" altLang="en-US" sz="4500"/>
              <a:t>How do waves travel?</a:t>
            </a:r>
          </a:p>
        </p:txBody>
      </p:sp>
      <p:sp>
        <p:nvSpPr>
          <p:cNvPr id="22531" name="Rectangle 3"/>
          <p:cNvSpPr>
            <a:spLocks noGrp="1" noChangeArrowheads="1"/>
          </p:cNvSpPr>
          <p:nvPr>
            <p:ph type="body" sz="half" idx="1"/>
          </p:nvPr>
        </p:nvSpPr>
        <p:spPr>
          <a:xfrm>
            <a:off x="1524000" y="1371600"/>
            <a:ext cx="8458200" cy="3733800"/>
          </a:xfrm>
        </p:spPr>
        <p:txBody>
          <a:bodyPr/>
          <a:lstStyle/>
          <a:p>
            <a:pPr eaLnBrk="1" hangingPunct="1"/>
            <a:r>
              <a:rPr lang="en-US" altLang="en-US" sz="4800" b="1" dirty="0">
                <a:solidFill>
                  <a:srgbClr val="FF0000"/>
                </a:solidFill>
                <a:latin typeface="Tempus Sans ITC" pitchFamily="82" charset="0"/>
              </a:rPr>
              <a:t>The matter through which a wave travels is called a </a:t>
            </a:r>
            <a:r>
              <a:rPr lang="en-US" altLang="en-US" sz="4800" b="1" u="sng" dirty="0">
                <a:solidFill>
                  <a:srgbClr val="FF0000"/>
                </a:solidFill>
                <a:effectLst>
                  <a:outerShdw blurRad="38100" dist="38100" dir="2700000" algn="tl">
                    <a:srgbClr val="000000">
                      <a:alpha val="43137"/>
                    </a:srgbClr>
                  </a:outerShdw>
                </a:effectLst>
                <a:latin typeface="Tempus Sans ITC" pitchFamily="82" charset="0"/>
              </a:rPr>
              <a:t>MEDIUM.</a:t>
            </a:r>
            <a:endParaRPr lang="en-US" altLang="en-US" sz="4800" b="1" dirty="0">
              <a:solidFill>
                <a:srgbClr val="FF0000"/>
              </a:solidFill>
              <a:effectLst>
                <a:outerShdw blurRad="38100" dist="38100" dir="2700000" algn="tl">
                  <a:srgbClr val="000000">
                    <a:alpha val="43137"/>
                  </a:srgbClr>
                </a:outerShdw>
              </a:effectLst>
              <a:latin typeface="Tempus Sans ITC" pitchFamily="82" charset="0"/>
            </a:endParaRPr>
          </a:p>
          <a:p>
            <a:pPr eaLnBrk="1" hangingPunct="1">
              <a:buFontTx/>
              <a:buNone/>
            </a:pPr>
            <a:endParaRPr lang="en-US" altLang="en-US" sz="4000" dirty="0"/>
          </a:p>
        </p:txBody>
      </p:sp>
      <p:pic>
        <p:nvPicPr>
          <p:cNvPr id="7172" name="Picture 2" descr="http://ts4.mm.bing.net/th?id=H.4757622320204775&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048073"/>
            <a:ext cx="4267200" cy="353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ts4.mm.bing.net/th?id=H.4969797959353123&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878263"/>
            <a:ext cx="274320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38" name="Picture 2" descr="solid has definite volume and shape, a liquid has a definite volume ..."/>
          <p:cNvPicPr>
            <a:picLocks noChangeAspect="1" noChangeArrowheads="1"/>
          </p:cNvPicPr>
          <p:nvPr/>
        </p:nvPicPr>
        <p:blipFill>
          <a:blip r:embed="rId5" cstate="print"/>
          <a:srcRect/>
          <a:stretch>
            <a:fillRect/>
          </a:stretch>
        </p:blipFill>
        <p:spPr bwMode="auto">
          <a:xfrm>
            <a:off x="7534312" y="0"/>
            <a:ext cx="3133725" cy="1371600"/>
          </a:xfrm>
          <a:prstGeom prst="rect">
            <a:avLst/>
          </a:prstGeom>
          <a:noFill/>
        </p:spPr>
      </p:pic>
    </p:spTree>
    <p:extLst>
      <p:ext uri="{BB962C8B-B14F-4D97-AF65-F5344CB8AC3E}">
        <p14:creationId xmlns:p14="http://schemas.microsoft.com/office/powerpoint/2010/main" val="2263716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8458200" cy="533400"/>
          </a:xfrm>
        </p:spPr>
        <p:txBody>
          <a:bodyPr>
            <a:normAutofit fontScale="90000"/>
          </a:bodyPr>
          <a:lstStyle/>
          <a:p>
            <a:pPr>
              <a:defRPr/>
            </a:pPr>
            <a:r>
              <a:rPr lang="en-US" sz="6000" b="1" u="sng" dirty="0">
                <a:solidFill>
                  <a:srgbClr val="FF0000"/>
                </a:solidFill>
                <a:latin typeface="Tahoma" pitchFamily="34" charset="0"/>
                <a:ea typeface="Tahoma" pitchFamily="34" charset="0"/>
                <a:cs typeface="Tahoma" pitchFamily="34" charset="0"/>
              </a:rPr>
              <a:t>Transverse Waves:</a:t>
            </a:r>
          </a:p>
        </p:txBody>
      </p:sp>
      <p:sp>
        <p:nvSpPr>
          <p:cNvPr id="3" name="Content Placeholder 2"/>
          <p:cNvSpPr>
            <a:spLocks noGrp="1"/>
          </p:cNvSpPr>
          <p:nvPr>
            <p:ph idx="1"/>
          </p:nvPr>
        </p:nvSpPr>
        <p:spPr>
          <a:xfrm>
            <a:off x="1524000" y="1143000"/>
            <a:ext cx="8915400" cy="3733800"/>
          </a:xfrm>
        </p:spPr>
        <p:txBody>
          <a:bodyPr>
            <a:normAutofit/>
          </a:bodyPr>
          <a:lstStyle/>
          <a:p>
            <a:pPr marL="0" indent="0">
              <a:buNone/>
              <a:defRPr/>
            </a:pPr>
            <a:r>
              <a:rPr lang="en-US" sz="4400" dirty="0">
                <a:solidFill>
                  <a:srgbClr val="FF0000"/>
                </a:solidFill>
                <a:latin typeface="Tahoma" pitchFamily="34" charset="0"/>
                <a:ea typeface="Tahoma" pitchFamily="34" charset="0"/>
                <a:cs typeface="Tahoma" pitchFamily="34" charset="0"/>
              </a:rPr>
              <a:t>waves in which the particles vibrate in an up and down motion</a:t>
            </a:r>
          </a:p>
          <a:p>
            <a:pPr marL="0" indent="0">
              <a:buNone/>
              <a:defRPr/>
            </a:pPr>
            <a:r>
              <a:rPr lang="en-US" sz="4400" dirty="0">
                <a:solidFill>
                  <a:srgbClr val="FF0000"/>
                </a:solidFill>
                <a:latin typeface="Tahoma" pitchFamily="34" charset="0"/>
                <a:ea typeface="Tahoma" pitchFamily="34" charset="0"/>
                <a:cs typeface="Tahoma" pitchFamily="34" charset="0"/>
              </a:rPr>
              <a:t>ex: light waves</a:t>
            </a:r>
          </a:p>
        </p:txBody>
      </p:sp>
      <p:sp>
        <p:nvSpPr>
          <p:cNvPr id="11268" name="Rectangle 5"/>
          <p:cNvSpPr>
            <a:spLocks noChangeArrowheads="1"/>
          </p:cNvSpPr>
          <p:nvPr/>
        </p:nvSpPr>
        <p:spPr bwMode="auto">
          <a:xfrm>
            <a:off x="1676400" y="57150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333333"/>
                </a:solidFill>
                <a:hlinkClick r:id="rId3"/>
              </a:rPr>
              <a:t>http://www.youtube.com/watch?v=UHcse1jJAto&amp;feature=player_detailpage#t=8</a:t>
            </a:r>
            <a:endParaRPr lang="en-US" altLang="en-US" dirty="0">
              <a:solidFill>
                <a:srgbClr val="333333"/>
              </a:solidFill>
            </a:endParaRPr>
          </a:p>
          <a:p>
            <a:pPr eaLnBrk="1" hangingPunct="1"/>
            <a:endParaRPr lang="en-US" altLang="en-US" dirty="0">
              <a:solidFill>
                <a:prstClr val="black"/>
              </a:solidFill>
            </a:endParaRPr>
          </a:p>
        </p:txBody>
      </p:sp>
      <p:pic>
        <p:nvPicPr>
          <p:cNvPr id="942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259" y="3638550"/>
            <a:ext cx="8283742"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586</Words>
  <Application>Microsoft Office PowerPoint</Application>
  <PresentationFormat>Widescreen</PresentationFormat>
  <Paragraphs>151</Paragraphs>
  <Slides>31</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MS PGothic</vt:lpstr>
      <vt:lpstr>Aharoni</vt:lpstr>
      <vt:lpstr>Arial</vt:lpstr>
      <vt:lpstr>Bodoni MT Black</vt:lpstr>
      <vt:lpstr>Calibri</vt:lpstr>
      <vt:lpstr>Calibri Light</vt:lpstr>
      <vt:lpstr>Constantia</vt:lpstr>
      <vt:lpstr>MV Boli</vt:lpstr>
      <vt:lpstr>Tahoma</vt:lpstr>
      <vt:lpstr>Tempus Sans ITC</vt:lpstr>
      <vt:lpstr>Times New Roman</vt:lpstr>
      <vt:lpstr>Wingdings</vt:lpstr>
      <vt:lpstr>Wingdings 2</vt:lpstr>
      <vt:lpstr>Office Theme</vt:lpstr>
      <vt:lpstr>December 12, 2017</vt:lpstr>
      <vt:lpstr>January 4, 2018</vt:lpstr>
      <vt:lpstr>PowerPoint Presentation</vt:lpstr>
      <vt:lpstr>What is a WAVE?</vt:lpstr>
      <vt:lpstr>What is a WAVE?</vt:lpstr>
      <vt:lpstr>What is a WAVE?</vt:lpstr>
      <vt:lpstr>What is a WAVE?</vt:lpstr>
      <vt:lpstr>How do waves travel?</vt:lpstr>
      <vt:lpstr>Transverse Waves:</vt:lpstr>
      <vt:lpstr>PowerPoint Presentation</vt:lpstr>
      <vt:lpstr>PowerPoint Presentation</vt:lpstr>
      <vt:lpstr>Transverse Wave</vt:lpstr>
      <vt:lpstr>Longitudinal Waves:</vt:lpstr>
      <vt:lpstr>Longitudinal Wave</vt:lpstr>
      <vt:lpstr>Mechanical Waves</vt:lpstr>
      <vt:lpstr>Electromagnetic Waves</vt:lpstr>
      <vt:lpstr>Electromagnetic Waves</vt:lpstr>
      <vt:lpstr>  </vt:lpstr>
      <vt:lpstr>PowerPoint Presentation</vt:lpstr>
      <vt:lpstr>PowerPoint Presentation</vt:lpstr>
      <vt:lpstr>Amplitude</vt:lpstr>
      <vt:lpstr>Amplitude</vt:lpstr>
      <vt:lpstr>Wavelength</vt:lpstr>
      <vt:lpstr>Wavelength</vt:lpstr>
      <vt:lpstr>Wavelength</vt:lpstr>
      <vt:lpstr>Wavelength</vt:lpstr>
      <vt:lpstr>Wavelength</vt:lpstr>
      <vt:lpstr>Frequency    (Hertz / Hz)</vt:lpstr>
      <vt:lpstr>Frequency    (Hertz / Hz)</vt:lpstr>
      <vt:lpstr>Wave Speed</vt:lpstr>
      <vt:lpstr>VOCAB WORDS for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12, 2017</dc:title>
  <dc:creator>Martisia Jackson</dc:creator>
  <cp:lastModifiedBy>Martisia Jackson</cp:lastModifiedBy>
  <cp:revision>1</cp:revision>
  <dcterms:created xsi:type="dcterms:W3CDTF">2018-01-09T21:20:59Z</dcterms:created>
  <dcterms:modified xsi:type="dcterms:W3CDTF">2018-01-09T21:28:27Z</dcterms:modified>
</cp:coreProperties>
</file>