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Lst>
  <p:notesMasterIdLst>
    <p:notesMasterId r:id="rId103"/>
  </p:notesMasterIdLst>
  <p:sldIdLst>
    <p:sldId id="354" r:id="rId15"/>
    <p:sldId id="259" r:id="rId16"/>
    <p:sldId id="258" r:id="rId17"/>
    <p:sldId id="261" r:id="rId18"/>
    <p:sldId id="262" r:id="rId19"/>
    <p:sldId id="355" r:id="rId20"/>
    <p:sldId id="263" r:id="rId21"/>
    <p:sldId id="264" r:id="rId22"/>
    <p:sldId id="265" r:id="rId23"/>
    <p:sldId id="356" r:id="rId24"/>
    <p:sldId id="266" r:id="rId25"/>
    <p:sldId id="267" r:id="rId26"/>
    <p:sldId id="268" r:id="rId27"/>
    <p:sldId id="270" r:id="rId28"/>
    <p:sldId id="271" r:id="rId29"/>
    <p:sldId id="269" r:id="rId30"/>
    <p:sldId id="272" r:id="rId31"/>
    <p:sldId id="273" r:id="rId32"/>
    <p:sldId id="274" r:id="rId33"/>
    <p:sldId id="275" r:id="rId34"/>
    <p:sldId id="276" r:id="rId35"/>
    <p:sldId id="302" r:id="rId36"/>
    <p:sldId id="277" r:id="rId37"/>
    <p:sldId id="278" r:id="rId38"/>
    <p:sldId id="280" r:id="rId39"/>
    <p:sldId id="279" r:id="rId40"/>
    <p:sldId id="357" r:id="rId41"/>
    <p:sldId id="282" r:id="rId42"/>
    <p:sldId id="294" r:id="rId43"/>
    <p:sldId id="295" r:id="rId44"/>
    <p:sldId id="296" r:id="rId45"/>
    <p:sldId id="358" r:id="rId46"/>
    <p:sldId id="359" r:id="rId47"/>
    <p:sldId id="283" r:id="rId48"/>
    <p:sldId id="284" r:id="rId49"/>
    <p:sldId id="289" r:id="rId50"/>
    <p:sldId id="297" r:id="rId51"/>
    <p:sldId id="325" r:id="rId52"/>
    <p:sldId id="285" r:id="rId53"/>
    <p:sldId id="323" r:id="rId54"/>
    <p:sldId id="298" r:id="rId55"/>
    <p:sldId id="326" r:id="rId56"/>
    <p:sldId id="332" r:id="rId57"/>
    <p:sldId id="286" r:id="rId58"/>
    <p:sldId id="310" r:id="rId59"/>
    <p:sldId id="360" r:id="rId60"/>
    <p:sldId id="311" r:id="rId61"/>
    <p:sldId id="312" r:id="rId62"/>
    <p:sldId id="315" r:id="rId63"/>
    <p:sldId id="314" r:id="rId64"/>
    <p:sldId id="313" r:id="rId65"/>
    <p:sldId id="327" r:id="rId66"/>
    <p:sldId id="287" r:id="rId67"/>
    <p:sldId id="301" r:id="rId68"/>
    <p:sldId id="309" r:id="rId69"/>
    <p:sldId id="290" r:id="rId70"/>
    <p:sldId id="328" r:id="rId71"/>
    <p:sldId id="307" r:id="rId72"/>
    <p:sldId id="308" r:id="rId73"/>
    <p:sldId id="305" r:id="rId74"/>
    <p:sldId id="329" r:id="rId75"/>
    <p:sldId id="333" r:id="rId76"/>
    <p:sldId id="317" r:id="rId77"/>
    <p:sldId id="318" r:id="rId78"/>
    <p:sldId id="319" r:id="rId79"/>
    <p:sldId id="322" r:id="rId80"/>
    <p:sldId id="321" r:id="rId81"/>
    <p:sldId id="320" r:id="rId82"/>
    <p:sldId id="330" r:id="rId83"/>
    <p:sldId id="353" r:id="rId84"/>
    <p:sldId id="331" r:id="rId85"/>
    <p:sldId id="334" r:id="rId86"/>
    <p:sldId id="335" r:id="rId87"/>
    <p:sldId id="348" r:id="rId88"/>
    <p:sldId id="349" r:id="rId89"/>
    <p:sldId id="352" r:id="rId90"/>
    <p:sldId id="344" r:id="rId91"/>
    <p:sldId id="345" r:id="rId92"/>
    <p:sldId id="338" r:id="rId93"/>
    <p:sldId id="340" r:id="rId94"/>
    <p:sldId id="346" r:id="rId95"/>
    <p:sldId id="347" r:id="rId96"/>
    <p:sldId id="342" r:id="rId97"/>
    <p:sldId id="343" r:id="rId98"/>
    <p:sldId id="351" r:id="rId99"/>
    <p:sldId id="339" r:id="rId100"/>
    <p:sldId id="292" r:id="rId101"/>
    <p:sldId id="350" r:id="rId102"/>
  </p:sldIdLst>
  <p:sldSz cx="9144000" cy="6858000" type="screen4x3"/>
  <p:notesSz cx="6858000" cy="9144000"/>
  <p:defaultTextStyle>
    <a:defPPr>
      <a:defRPr lang="es-UY"/>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54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emf"/></Relationships>
</file>

<file path=ppt/ink/ink1.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32:03.22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1506 14773 0,'0'79'140,"79"-79"-108,1 39-32,39 1 15,-80-40 1,80 0-16,0 0 16,0 0-16,79 0 15,-40 0 1,41 0-16,78 40 31,-158-40-31,0 0 16,-40 0-16,40 0 15,0 0-15,0 0 16,-1 0 0,1 0-1,-39 0-15,-1 0 0,119 0 16,-39 0-1,-1 0-15,80-40 16,-40 40 0,40-40-16,-80 1 15,-39 39-15,0-40 16,79 1 0,119-1-16,-119 40 15,0 0 1,-79-40-16,40 40 15,-80-39 1,-39-1-16,39 40 16,0 0-1,0 0 1,1 0 218,157-39-234,80-1 16,80-39 0,78-80-16,-118 159 15,-40 0 1,-80 0-16,-78 0 15,-1 79 1,41-39-16,-81 39 16,1-39-1,0 0-15,40-1 16,-40 1-16,237 39 47,-277-39-32,40-40-15,0 79 16,40-40 0,-1 1-16,1 39 15,39-39 1,-79-1-16,0 41 16,-40-80-16,79 39 15,-39-39-15,0 40 16,0-1-1,0 1-15,-40-40 16,0 40 0,40-1-16,0 1 31,-40-40-31,1 0 16,-41 0-16,80 39 15,0-39 1,0 0-1,0 0-15,79 0 0,-40 0 16,120 0 0,-40 0-16,-1 0 15,160 0 1,-80 0-16,-119 0 16,79 0-1,-79 0-15,80 0 0,-41-39 16,-118 39-1,0 0-15,-79 0 16,-1 0 0,1 0-16,-40-40 31,0 1-31</inkml:trace>
</inkml:ink>
</file>

<file path=ppt/ink/ink10.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36:09.1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21715 12515 0,'-39'0'219,"-1"0"-203,0-40-1,1 40-15,-40-39 32,39-1-17,0 40-15,1 0 16,-1 0-1,-79 0-15,40 0 16,-40 0 0,40 0-16,-40 0 15,-40 0 1,1 0-16,-120 0 16,-78 0-1,78 0-15,-39 0 16,0 0-1,0 0-15,40 0 16,79 0-16,79 0 16,79 0 265,-78 0-250,-318 0-31,0-39 16,-40-1-1,-39 40-15,-119 0 16,-39 0 0,-80 0-16,-238 40 15,119-1 1,80 40-16,118-79 16,199 40-1,118 0-15,40-1 16,79-39-16,199 0 15,-1 0 220,-39 0-204,-199 0-15,1 0-1,-40-39-15,40-1 16,-1 40 0,80 0-16,-79-40 15,-40 40 1,-40 0-16,40 0 15,-79 0 1,39 0-16,-79 0 31,80 0-31,-1 0 0,0 0 16,120 0-16,38-39 16,81-1-1,78 40 282,-39 0-281,-40 0-1,40 0 1,-1 0-16,1 0 16,-40 40-16,-79-1 15,0 41 1,79-80-16,0 0 15,40 0-15,0 0 16,39 39 0,0-39-16,-39 40 15,40-40 1,-41 0 0,41 0-1,-1 0 16,0 0-15,1 0 0,-1 39-1,1-39-15</inkml:trace>
</inkml:ink>
</file>

<file path=ppt/ink/ink11.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36:16.16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11452 14218 0,'-39'0'141,"-1"0"-126,0 0 32,1 0 0,-1 0-16,0 0-15,1 0 15,-1 0-31,1 0 31,-1 0-31,0 0 16,1 0-16,-1 0 16,0 0-1,1 0 1,-1 0 0,1 0-16,-80 0 15,0-40 1,40 40-16,-120 0 15,41 0 1,-1 0-16,-78 0 16,-160 0-16,-38 0 31,78 0-31,-79 0 16,40 0-16,79 0 15,39 0-15,120 0 16,39 0-1,40 0-15,-40 0 16,79 0 0,-118 0 234,-120 0-235,-39 0 1,80 0-16,78 40 16,40-40-16,-39 0 15,39 0 1,0 0-16,-39 0 15,78 0 1,-39 0-16,1 0 16,-81 0-1,80 0-15,40 0 16,-40 0 0,0 0-16,80 0 15,-1 0-15,1 0 16,-80 0-1,0 0-15,0 0 16,0 0 0,40 0-16,0 0 15,39 0 1,-39 0-16,39 0 16,-39 0-1,39 0 16,1 0-31,-1 0 16,0 0-16,-39 0 47,39 0 47,1 0 31,-1 0 109</inkml:trace>
</inkml:ink>
</file>

<file path=ppt/ink/ink12.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36:20.96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12086 14099 0,'119'0'78,"-40"0"-62,40 0-16,0 0 15,-40 0-15,120 0 16,-81 0 0,41 0-1,39 0-15,0 40 0,-79-40 16,40 0-1,118 39-15,-79 1 16,79 0 0,1-1-16,-80-39 15,40 40 1,-80-40-16,159 39 16,40 1-1,-159-40-15,119 40 16,-79-1-1,-80-39-15,-39 0 16,-79 0-16,39 0 16,-39 0 234,158 0-250,158 0 15,-39 0 1,0 0-16,0 0 16,0 0-1,40 80-15,-119-80 16,39 39-16,-79 1 15,-39-1 1,-40-39-16,-40 0 16,-40 0-1,120 0-15,-40 0 16,-40 40 0,0-40-1,-39 0 1,39 0-16,0 0 15,1 0 1,-41 0-16,41 0 16,39-40-1,-40 40 1,0-39-16,-39 39 0,39-40 16,0 40-16,-39-39 15,-1 39 1,1 0-16,39-40 15,-39 40 1,0-40-16,78 40 16,-78 0-1,0-39-15,39 39 16,-79-40-16,40 40 16,-1 0-1,1-40 1,-1 40-1,1 0 1,0 0 15</inkml:trace>
</inkml:ink>
</file>

<file path=ppt/ink/ink13.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36:23.36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1744 15208 0,'40'40'78,"39"-1"-63,0-39 1,0 0-16,40 0 16,119 0-1,-40 0-15,0 0 16,80 0 0,39 80-16,-80-80 15,80 0-15,-119 0 31,40 0-15,-79 0-16,-1 0 16,-39 0-16,0 0 15,0 0 1,79 0-16,-79 0 16,39 0-1,159 0-15,-118 0 16,38 0-1,-78 0-15,-1 0 16,120 0 0,-80 0-16,-40-40 15,-78 40-15,-41 0 16,1 0 0,-1 0-16,1-79 250,119 79-235,197 0-15,1 0 16,-40 0-1,39 0-15,-78 39 16,39 41-16,-40-1 16,1 0-1,39-79-15,-40 40 16,-39 39-16,-80-40 16,-39-39-1,79 40-15,-79 0 16,0-1-16,79-39 15,40 79 1,-80-79-16,-39 0 16,-40 40-1,40-40-15,-39 40 16,-1-40 0,0 0-16,-39 0 15,-40-40 157,0 0-141,0 1-15,119 39 0,0-79-16,79 79 15,-40-80 1,120 41-16,-120-1 15,119-39-15,80 39 16,-80-39 0,-118 40-1,-1-1-15,1 0 16,-40 40-16,0 0 16,-40 0-1,-39 0-15,-1-39 16,80 39-1,-79 0-15,-1 0 16,41 0 0,-1 0-1,-40 0 1,1 0-16,39 0 16,-39 39-16,0-39 15,-1 40 1,1-40 15,-1 40-15</inkml:trace>
</inkml:ink>
</file>

<file path=ppt/ink/ink14.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46:20.9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17753 4911 0,'-40'0'203,"-118"0"-188,-1 0-15,-39 0 16,-119 0 0,158 0-16,41 0 15,-1 0 1,39 39-16,41-39 16,-40 0-1,-1 0-15,1 0 16,-40 0-1,40 0-15,0 0 16,-1 0 0,41 0-16,-40 0 15,39 40-15,0-40 16,-39 40 0,39-1-16,-78-39 15,38 40 1,1 0-16,0-40 15,39 0 1,-39 39-16,-40 1 16,79-1-1,1-39-15,-80 0 16,40 80 0,-40-80-16,0 0 15,40 39 1,-40-39-16,0 0 15,40 0-15,-1 0 16,1 0 0,0 0-16,0 0 31,39 0-31,0 0 16,-39 0 187,-198 119-188,-119 39-15,158-78 16,40-80 0,-40 0-16,-79 0 15,79 0 1,-39 0-16,-1 0 15,80 0 1,-40-40 0,40 40-16,-39-79 15,-1 39-15,40 40 16,-80-39 0,-39-41-1,40 41-15,39 39 0,40 0 16,40 0-1,39 0-15,39 0 16,-38 0-16,38 0 16,41 0-1,39-40 32,-40 40 78,-39 0-78,-40 0-47,-40 0 16,-39 0-16,-39 0 15,-41 40 1,80-40-16,-119 39 16,0-39-1,40 0-15,39 0 16,119 0-1,-39 0-15,-1 0 16,1 0 0,39 0-16,0 0 15,40 0-15,39 0 16,-39 0 0,39 0-16,0 0 15,-39 0 1,0 0-1,39 0 1,1 0 0,-41 0-1,41 0 1,-1 0-16,0 0 31,1 0-31,-1-39 16,1-1-1,-1 40 1,0 0-16,40-39 16,-39 39-16,-1 0 31,0 0 0,1-40-31,-1 40 47,40-40-47,0 1 31,-39 39 1,39-40-17,0 1 16</inkml:trace>
</inkml:ink>
</file>

<file path=ppt/ink/ink15.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46:24.37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22032 3446 0,'-39'0'219,"-41"0"-219,41 0 16,-40 0-1,-1 0 1,41 39-16,-80-39 15,0 0 1,0 0-16,-40 0 16,41 40-1,-41-40-15,-79 39 16,-79-39 0,0 0-16,0 0 15,40 0-15,-40 0 16,79 0-1,0 0-15,40 0 16,-39 0 0,-80 40-16,0 0 15,-159-1 1,1 1-16,78 39 16,41-39-1,39 39-15,79-40 16,119 1-16,40-40 15,39 40 1,-39-40-16,79-40 47,0-158-47,-40 198 187,-158 119-171,-119 0-16,40-119 16,-40 39-1,0 1-15,158-1 16,-78-39 0,-80 40-16,39 0 15,80-1 1,-198 1-16,-80-40 15,80 0 1,-40 0-16,0 0 16,119 0-16,40 39 15,79-39 1,-40 40-16,119-40 16,40 0-1,39 0 1,1 0-1,39-79 17,-119 118 155,-40 41-171,-39-80-16,-79 39 15,118-39 1,1 40-16,39-40 16,-40 0-1,1 0-15,-80-40 16,-39-79 0,-1 80-16,1-1 15,39 40 1,0-39-16,80 39 15,-40-40-15,79 0 16,0 40 0,0-39-16,40 39 15,39 0 1,-39 0-16,39-40 16,1 40-1,39-39 16,0-1-15,0-39 156,-198 39-156,-80 1-16,1 39 15,-1 0 1,41 0-16,-1 0 15,79 0-15,1 0 16,79 0 0,-1 0-16,1 0 15,-79 0 1,78 39-16,1-39 16,0 40-1,0-40-15,-1 0 16,1 0-1,40 0-15,-1 0 16,0 0 0,40-40 15,0-79-15</inkml:trace>
</inkml:ink>
</file>

<file path=ppt/ink/ink16.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46:28.0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15534 8159 0,'0'0'16,"-80"0"187,1 39-172,-40 1-31,80-40 16,-41 0 0,1 0-16,40 0 15,-80 39 1,39-39-16,1 0 31,-40 0-31,40 0 16,-40 0-1,0 0-15,40 0 16,-40 0 0,0 0-16,0-39 15,-39 39-15,39 0 16,-39 0-1,-1-40-15,40 40 16,-39 0 0,39 0-16,0 0 15,0 0 1,0 0-16,0-39 16,40 39-1,39 0-15,-39 0 16,39 0-1,1 0-15,-1 0 16,-39-40 0,79 0-1,-79 80 157,-119 39-156,79 0-16,-79 1 15,39-1 1,1-79-16,-41 39 16,41-39-16,-119 0 15,118 0 1,-39 0-16,39 0 16,41 0-1,-1 0-15,39 0 16,1 0-1,0 0-15,39 0 16,1 0 0,-1 0 62,0 0-78,1 0 15,-1 0 1,-39 0 0,39 0-16,1 0 15,-1 0 1,0 0 0,1 0-1,-1 0-15,1 0 0,-1 0 16,0 0-1,1 0-15,39-39 16,-40 39 0,0 0-16,1 0 15,-1-40 1,-39 40 0,39 0-1,1 0 1,-1 0-16,0-39 15,1 39 1,-1 0 0,1-40-1,-1 0-15,-39 40 16,39 0 0,-39 0-16,39-39 15,-39-1 1,39 40-16,-39 0 15,79-39 1,-40 39 0,1-40 15,-1 40 328,1 0-359,-41 0 16,41-40 0,-41 1 30,1-1-30,0 0 0,39 40 15,1 0 0,-1 0-15,0 0-1,40-39 17,-39 39-17</inkml:trace>
</inkml:ink>
</file>

<file path=ppt/ink/ink17.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46:35.6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5271 9545 0,'-40'0'172,"80"0"-141,79 0-15,39 0-16,80 0 15,79 0 1,0 0-16,39 0 16,-78 0-1,-80 0-15,-40 0 16,-78 0-16,39 0 15,-80 0 1,40 0 15,40 0-31,119-40 47,-159 0-47,40 1 0,-40 39 0,80-40 16,-40 1-1,0-1-15,0 0 16,-1 1-16,-38-1 16,39 1-1,-1-1-15,1 40 16,-39 0 0,-1 0-16,0 0 15,0 0 1,1 0-16,-1 0 15,0-40 1,0 1-16,40 39 16,0-40-16,0 40 15,-79 0 251,-1 0-250,40 0-16,120 0 15,78 0 1,40 0-16,0 0 15,0 0 1,40 0-16,-40 0 16,119 40-16,-119-40 31,-80 39-15,-78 1-16,-1 0 15,-39-1-15,40 1 16,-80-40-16,-39 0 15,-1 0 1,40 0-16,-79-40 219,40 40-204,79-79 1,39-40-16,41-39 16,78-40-1,80-40 1,39 80-16,79 79 16,1-1-1,-40-39-15,79 80 0,-79 39 16,39 0-1,-79 0-15,1 0 16,-120 39 0,-39 41-16,-80 39 15,-39-80-15,40 1 16,-120 39 0,41-79 187,118 0-203,119 0 15,0 0 1,0 0-16,79 40 16,40 39-1,-198-40-15,39 41 16,-39 38-1,-40-38-15,-40-1 16,1-40-16,-80 41 31,0-80-31,-39 79 16,39-79 0,-39 0-16,-40 39 15,40-39 1,-1 0-16,1 0 31,-40 40 125,0 0-140,-119-1 0,40 1-1,-1-40 1,1 39-16,0-39 15,-40 0-15,0 40 16,-39 0 0,39-40-16,0 0 15,40 0 1,-1 0-16,-38 0 16,-41 0-1,-79 39-15,40-39 16,-79 0-1,39 0-15,-79 0 16,-79 0 0,118-39-16,-118 39 15,0 0-15,-238 0 16,198 0 0,40 0-1,79 0-15,0-40 0,79 0 16,79 1-1,80 39-15,-40 0 16,80-40 0,-1 40-16,0-39 15,-78 39 220,38 39-220,-118 40-15,-79-39 16,118-40-16,-39 40 16,40-40-1,-40 0-15,39 0 16,-39 0-1,39 0-15,41 0 16,-41 0 0,40 0-16,0 0 15,-39 0 1,-1 0-16,-39 0 16,0 0-1,40-40-15,39-39 16,39 79-16,1 0 15,-40 0 1,80 0 0,39-40 31</inkml:trace>
</inkml:ink>
</file>

<file path=ppt/ink/ink18.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46:38.27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9233 10733 0,'-39'0'203,"-80"0"-203,0 39 16,0-39-16,40 40 16,-1 0-1,-38-40-15,38 39 16,1-39 0,0 0-16,39 0 15,1 0 1,-80 0-1,79 0 1,0 0-16,-39 0 16,0 0-1,39 0-15,-39 0 16,0 0-16,39 0 16,-79 0-1,0 0-15,-39 0 16,-1 0-1,1 0-15,-40-39 16,0 39 0,39-40-16,-79 40 15,-39-40 1,0 40-16,-40-39 31,0-1-31,0 1 16,0-1-1,79 40-15,-79 0 16,119 0-16,39 0 16,40 0-1,0 0-15,40 0 16,0 0-16,39 0 16,-39-40-1,39 40 235,-39 0-250,40 0 16,-41 40-1,1-40 1,0 0 0,0 0-16,-1 0 15,1 0-15,39 40 16,1-40 31,39 39-32,-40-39 1,40 40-16,-39-40 16,-1 0-1,0 0 17,40 39-17</inkml:trace>
</inkml:ink>
</file>

<file path=ppt/ink/ink2.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32:04.84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18624 14971 0,'0'-40'31,"40"40"16,0 0-47,-1 0 31,41 0-31,-41 0 16,1 0-1,39 0-15,0 0 16,80 0-1,-80 0-15,40 40 16,39-1-16,80 1 16,-79-1-1,-40-39-15,-1 0 16,120 0 0,79 40-16,-79 0 15,-80-40 1,1 0-16,-80 0 15,40 0 1,0 0-16,0 0 16,0 0-16,0-40 15,-40 0 1,40 40-16,-40 0 16,-39-39-1,39 39-15,0 0 16,119-40-1,-39 1-15,-1 39 16,-39 0 0,0 0-16,-79 0 15,39-40 1,-39 40-16,-1 0 31,1 0-31,-1 0 16,1 0-16,0 0 15,79 0 1,-40 0-16,0 0 16,-39 0-1,-1 0 1,41 0 0,-41 0-1,1 0 1,-1 0-16,1 0 15,0 0 32,-1 0-31</inkml:trace>
</inkml:ink>
</file>

<file path=ppt/ink/ink3.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32:07.84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6341 16238 0,'-40'0'63,"-79"0"-63,-39 40 15,-1-1-15,40-39 16,40 0-1,-119 40-15,39-1 16,1-39 0,-80 40-16,40 0 15,-40-40 1,80 0-16,-1 0 16,1 0-1,-1 0-15,40 0 16,0 0-1,-39 0-15,-1 0 16,40 0 0,40 0-16,0 0 15,0 0 1,-1 0-16,1 0 16,40 0-16,-1 0 15,0 0 1,-39 0-16,39 0 15,1 0 1,-1 0-16,1 0 16,-41 0-1,1 0 1,39 0 15,-39 0-15,40 0-1,-80 0-15,79 0 16,0 0 0,-39 0-16,0 0 15,-40 0 1,40 0-16,39 0 0,1 0 16,-41 0-1,41 0-15,-1 0 31,0 0-31</inkml:trace>
</inkml:ink>
</file>

<file path=ppt/ink/ink4.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32:10.3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7490 16396 0,'39'0'47,"41"0"-16,-1 0-31,40 0 16,0 0 0,-40 0-16,40 0 15,0 0-15,-1 40 16,-38 0-1,118-1-15,79 40 16,-39-79 0,-80 40-16,1-40 15,-40 40 1,79-1-16,-119-39 16,0 40-1,-39-40-15,39 0 16,1 0-16,-41 39 15,40-39-15,-39 40 16,39-40 0,40 40-16,-40-40 15,1 0 1,-1 39-16,0-39 16,-39 0-1,-1 0 1,41 0 234,-1-79-250,79 0 15,41 39 1,38-79-16,120-39 16,-80 39-16,-79 119 15,-118-39 1,-1-1-16,40 0 16,0 40-1,-80 0-15,80 0 16,-39 0-1,-1 0 1,0 0 0,40 0-16,0 0 15,0 0-15,0 0 16,39 0 15,-79 0-31,-39 0 16,39 0-1,-39 0 1,-1 0 15,1 0-31,0 0 16,-1 0 0,1 0-16,0 0 31,-1 0 0,1 0 16,-1 0-16,1 0-31,0 0 31,-1 40 16,41-40-31,-80 40 15,39-40-31,40 0 0,-39 0 16,0 0-16,-1 0 15,1 0 1,0 0 0,-1 0 31,-39 39-47,40-39 15,-1 0 16,1 0 1</inkml:trace>
</inkml:ink>
</file>

<file path=ppt/ink/ink5.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32:13.08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15058 16317 0,'119'0'94,"-79"0"-79,79 0-15,79 0 16,-40 0-1,80 0-15,-40 0 16,40-39 0,39-1-16,-118 0 15,-1 40-15,-39-39 16,0-1 0,39 40-16,1 0 15,-40 0 1,39 0-16,40 0 15,-39 0 1,-40 0-16,0 0 16,-40 0-1,0 0 1,0 0 0,-39 0-16,79-39 15,-79 39-15,-1 0 16,40 0-1,1 0-15,-41 0 16,1 0-16,39 0 16,0 0-1,-39 0 1,0 0 0,39 0-1,-39 0 1,-1 0-1,1 0-15,-1 0 32,1 0-32,0 0 15,-1 0 1,1 0-16,0 0 16,39 0-1,0 0-15,-39 0 31,39 0-31,-39-40 32,-1 40-32,1 0 15,-1 0 1,1 0 15,0 0-15,-1 0 31</inkml:trace>
</inkml:ink>
</file>

<file path=ppt/ink/ink6.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32:17.3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7688 17703 0,'39'0'109,"41"0"-93,-1 0-16,-39 0 16,39 0-1,40 0-15,118 0 16,-118 0-1,119 0-15,-40 0 16,40 0-16,-80 0 16,1 0-1,118-39-15,-79-1 16,119 40 0,-39-40-16,-1 1 15,-118 39 1,-1 0-16,-39 0 15,0 0 1,0 0-16,39 0 16,1 0-1,-40 0-15,39 0 16,-39 0-16,0 0 16,-40 0-1,-39 0-15,39 0 16,40 0-1,0 0-15,-40 0 16,0 0 0,-39 39 218,79 1-218,0-40-1,0 0-15,0 40 16,-1-40 0,1 0-16,0 0 15,0 0 1,40 0-16,-41 0 15,1 0-15,-39 0 16,38 39 0,41-39-16,-40 0 15,0 40 1,0-40-16,-1 0 31,-38 0-31,-1 0 0,-39 0 16,-1 0-16,40 0 15,-39 0 1,0 40-16,79-40 16,-1 39-1,-38-39-15,39 0 16,-40 40 0,0-40-16,0 0 15,1 0 1,-41 0-16,1 0 15,79 0-15,0 39 16,-80-39 0,40 0-16,1 40 15,39-40 1,-80 0-16,40 0 16,-39 40-1,39-1-15,-39-39 16,0 0-1,-1 0 1,1 0 0,-1 40-16,41-1 31,-41-39-15,1 40-1,0-40-15,-1 0 16,1 0-16,-1 0 15,41 0 1,-41 0-16,41 0 31,-41 0-31,40 0 0,-39 0 16,39 0-16,-39 0 16,0 0-1,-1 0-15,1 0 16,-1 0-1,1 0-15,0 0 32,39 0-32,-39 0 31,-1 40 0,1-40-15,-1 0 15,-78 0 157,-1 0-188,40-40 15,79 0 1,40-39-16,0 79 15,40 0 1,-1-39-16,-39-41 16,79 41-1,-119-1-15,-39 40 16,0 0-16,-1 0 47,1 0-16,0 0-31,78 0 16,-78 0-1,39 0-15,-39 0 32,39 0-32,-39 0 31,39 0-16,-39 0 32,-1 0-15,1 0-17,-40 40 79</inkml:trace>
</inkml:ink>
</file>

<file path=ppt/ink/ink7.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35:52.9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23300 7525 0,'-39'0'94,"-41"0"-79,-38 0-15,-81 0 16,-118 0-16,0 0 31,-118 0-15,-120-40-16,-198-39 15,40 0-15,-199-40 16,120 79 0,277-78-16,-40 78 15,238 40-15,39-40 16,120 40-16,39 0 16,119-39 218,-119 78-203,-119 1-31,-39 118 0,-80-78 16,-39-1-1,0 0-15,119 0 16,-80-39 0,-79-1-16,119-39 15,-79 0 1,39 40-16,0 0 16,-78-40-16,-41 0 15,159 0 1,0 0-16,119 0 15,39 0 1,80 0-16,40 0 234,-120 0-202,-277 0-17,-119 0-15,80 0 16,158 0 0,-119 39-16,79 40 15,-118-79 1,39 0-16,0 0 15,80 0 1,-41 0-16,1 0 16,-40 0-1,79 0-15,40-39 16,40-40 0,79 79-1,0 0 1,79 0-16,79 0 15</inkml:trace>
</inkml:ink>
</file>

<file path=ppt/ink/ink8.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35:56.86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2140 6337 0,'0'0'16,"40"0"124,-1 0-109,1 0-31,0-40 32,-1 40-32,1 0 15,79 0 1,0 0-16,39 0 16,1 0-1,-1 0-15,120 0 16,-80 0-16,79 0 15,0 40 1,-78-1-16,38-39 16,-78 40-16,39-1 15,-79 1 1,39-40-16,-78 0 16,78 40-1,-39-40-15,79 79 16,-39-79-1,118 40-15,-39-1 16,39-39 0,-158 0-16,0 0 15,-40 0 1,0 0-16,1 0 16,-80-39 218,79-1-218,40 0-1,119-39-15,39-40 16,40 40-1,119 0-15,-80 0 16,-118 39 0,79-39-16,-119 0 15,40 79-15,-40-80 16,0 41 15,-79-1-31,40 1 16,-40 39-16,-1-40 15,1 40 1,0-40-16,0 1 16,-40 39-1,-39 0-15,0 0 16,-1 0 171,80 0-171,40 0 0,39 0-16,119 0 15,39 0 1,-39 0-16,159 0 31,-40 39-31,-40 1 0,80 39 16,-159 0-16,-40-39 15,40-40 1,-40 79-16,-118-39 16,79-40-1,-120 39-15,41 1 16,-119-40-16,-80 0 141,0 0-126,40-40 32,40 1-31,158-120-16,159-39 15,-40 80-15,119-41 16,118-39 0,-118 40-16,-40 39 15,-118 0 1,-80 79-16,40-39 15,-1 40 1,-38 39-16,-81 0 16,1 0-1,40-40-15,-40 40 16,-40 0-16,0 0 16,-39 0-1,-1 0-15,-39-40 156,0 1-109,40 39-47,79 0 16,40 0-16,-1 0 16,1 0-16,-41 0 15,41 0 1,118 0-16,-118 119 15,-40-80 1,0 40-16,-1-39 16,1-40-1,79 79-15,-118 0 16,-41-79 0,80 80-16,-40-41 15,-197 41 157,-81 118-156,41-40-1,-80 0-15,40-78 16,119-1 0,-80 0-16,40 40 15,40-40 1,-40 0-16,0 0 15,40-39 1,0 0-16,0-40 16,-1 39-1,41-39-15,39 40 16,-40-40-16,1 0 16,-1 0-1,0 39-15,1-39 31,-1 0-31,0 0 16,-39 40 0,0-40-16,0 0 15,-1 40 1,-39-1-16,1-39 16,-41 0-1,-79 0-15,-79-39 16,-119-41-16,1-38 15,-41 78 1,-118-79-16,118 80 16,40-80-1,80 79-15,39 1 16,79 39 0,79 0-16,120 0 218,-40 0-186,-199 39-17,-78 80-15,39 0 16,39-119-1,1 79-15,-80-39 16,40 39 0,-119 0-16,0-39 15,-39-40-15,118 39 16,40-39 0,40 0-16,-1 0 15</inkml:trace>
</inkml:ink>
</file>

<file path=ppt/ink/ink9.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81.56997" units="1/cm"/>
          <inkml:channelProperty channel="Y" name="resolution" value="46.82927" units="1/cm"/>
          <inkml:channelProperty channel="T" name="resolution" value="1" units="1/dev"/>
        </inkml:channelProperties>
      </inkml:inkSource>
      <inkml:timestamp xml:id="ts0" timeString="2018-03-26T12:36:05.6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2180 11446 0,'39'0'187,"1"0"-171,39 0 0,-39 0 15,0 0-31,-1 0 31,1 0-31,39 0 16,-39 0-1,39 0 1,-39-40-16,39 1 16,-40 39-1,41 0-15,-41 0 16,41 0 0,-1 0-16,-40 0 15,80 0 1,-79 0-16,79 0 15,-80 0 1,41 0-16,-41 0 16,41 0-1,-1 0-15,0 0 16,40 39-16,39 1 31,41-40-15,-1 39-16,-40-39 15,1 0-15,-40 0 16,0 0 0,-80 0-16,40 40 15,-39-40 1,0 0-16,-1 0 266,80 0-251,0-40-15,40 40 0,-1-39 16,-39-1-1,0 1-15,0 39 16,0 0 0,-40 0-16,0 0 15,0 0 1,1 0-16,-41 0 31,80 0-31,0 39 0,-40 1 16,0-40-1,1 39-15,-1-39 16,79 40-16,-39 0 16,-39-40-1,-1 0-15,-40 0 16,41 0 0,-41 0 202,1 0-202,39 0-16,0 0 16,80 0-1,-40 0-15,-40 0 16,-39 0-16,-1 0 15,41 0 1,-41 0 0,1 0 15,-1 0-15,1 0-1,39 0 1,-39 0-1,39 0-15,-39 0 16,39-40-16,0 40 16,40-40-1,-40 40-15,40-39 16,-39 39 0,38-40-16,-38 40 15,-1 0 1,40 0-16,-40 0 15,0 0 1,40 0-16,40 0 16,-40 0-16,-40 0 15,0 40 1,0-40-16,1 0 16,-1 0-1,-40 39-15,41-39 235,-1 0-220,119-39-15,79-40 16,80 79-1,39-80-15,-79 80 16,40 0 0,-80 0-16,-39 0 15,40 0-15,-80 40 16,0 0 0,-79 39-16,79-40 15,-79-39 1,39 80-16,40-41 15,-79 40 1,0-79-16,0 0 16,-79 0-1,39 0 188,-40-39-203,41-40 16,78 39 0,199-39-16,-159 0 15,40-1 1,-1 80-16,-78-39 16,-1 39-1,-39 0 1,0 0-16,40 0 0,-80 0 15,40 0 1,0 0-16,0 0 16,-40 0-1,79 39 1,-39 1-16,40-40 16,-80 40-16,0-40 15,-39 0 1,39 0-16,-39 0 15,-1 0 251,41 0-235,38 0-31,1 0 16,0 0 0,40 0-16,-40 0 15,-1-40-15,1 40 16,40 0-1,-40 0-15,0 0 16,-1 0 0,-38 0-16,-1 0 15,0 0 1,0 0-16,1 0 16,-1 0-1,40 0-15,-40 0 16,40 0-1,39 0-15,1 0 16,-40 0-16,-40 0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03C37-4E24-45EF-989B-B4B90DA34254}" type="datetimeFigureOut">
              <a:rPr lang="en-US" smtClean="0"/>
              <a:t>3/27/2018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A02D2C-7D5F-4AE8-B634-F6211AE62F2A}" type="slidenum">
              <a:rPr lang="en-US" smtClean="0"/>
              <a:t>‹#›</a:t>
            </a:fld>
            <a:endParaRPr lang="en-US"/>
          </a:p>
        </p:txBody>
      </p:sp>
    </p:spTree>
    <p:extLst>
      <p:ext uri="{BB962C8B-B14F-4D97-AF65-F5344CB8AC3E}">
        <p14:creationId xmlns:p14="http://schemas.microsoft.com/office/powerpoint/2010/main" val="3655789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a:t>
            </a:r>
            <a:r>
              <a:rPr lang="en-US" baseline="0" dirty="0"/>
              <a:t> and discuss with the class.</a:t>
            </a:r>
            <a:endParaRPr lang="en-US" dirty="0"/>
          </a:p>
        </p:txBody>
      </p:sp>
      <p:sp>
        <p:nvSpPr>
          <p:cNvPr id="4" name="Slide Number Placeholder 3"/>
          <p:cNvSpPr>
            <a:spLocks noGrp="1"/>
          </p:cNvSpPr>
          <p:nvPr>
            <p:ph type="sldNum" sz="quarter" idx="10"/>
          </p:nvPr>
        </p:nvSpPr>
        <p:spPr/>
        <p:txBody>
          <a:bodyPr/>
          <a:lstStyle/>
          <a:p>
            <a:fld id="{B7A02D2C-7D5F-4AE8-B634-F6211AE62F2A}" type="slidenum">
              <a:rPr lang="en-US" smtClean="0"/>
              <a:t>2</a:t>
            </a:fld>
            <a:endParaRPr lang="en-US"/>
          </a:p>
        </p:txBody>
      </p:sp>
    </p:spTree>
    <p:extLst>
      <p:ext uri="{BB962C8B-B14F-4D97-AF65-F5344CB8AC3E}">
        <p14:creationId xmlns:p14="http://schemas.microsoft.com/office/powerpoint/2010/main" val="227104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61C40D5-3546-4C2F-A3C1-CC5FB975BE1D}" type="slidenum">
              <a:rPr lang="en-US">
                <a:solidFill>
                  <a:prstClr val="black"/>
                </a:solidFill>
              </a:rPr>
              <a:pPr eaLnBrk="1" hangingPunct="1"/>
              <a:t>26</a:t>
            </a:fld>
            <a:endParaRPr lang="en-US">
              <a:solidFill>
                <a:prstClr val="black"/>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a:t>
            </a:r>
            <a:r>
              <a:rPr lang="en-US" baseline="0" dirty="0"/>
              <a:t> briefly with the class.</a:t>
            </a:r>
            <a:endParaRPr lang="en-US" dirty="0"/>
          </a:p>
        </p:txBody>
      </p:sp>
      <p:sp>
        <p:nvSpPr>
          <p:cNvPr id="4" name="Slide Number Placeholder 3"/>
          <p:cNvSpPr>
            <a:spLocks noGrp="1"/>
          </p:cNvSpPr>
          <p:nvPr>
            <p:ph type="sldNum" sz="quarter" idx="10"/>
          </p:nvPr>
        </p:nvSpPr>
        <p:spPr/>
        <p:txBody>
          <a:bodyPr/>
          <a:lstStyle/>
          <a:p>
            <a:fld id="{B7A02D2C-7D5F-4AE8-B634-F6211AE62F2A}" type="slidenum">
              <a:rPr lang="en-US" smtClean="0"/>
              <a:t>43</a:t>
            </a:fld>
            <a:endParaRPr lang="en-US"/>
          </a:p>
        </p:txBody>
      </p:sp>
    </p:spTree>
    <p:extLst>
      <p:ext uri="{BB962C8B-B14F-4D97-AF65-F5344CB8AC3E}">
        <p14:creationId xmlns:p14="http://schemas.microsoft.com/office/powerpoint/2010/main" val="3841634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Volcanoes do not form because</a:t>
            </a:r>
            <a:r>
              <a:rPr lang="en-US" baseline="0" dirty="0"/>
              <a:t> there is no </a:t>
            </a:r>
            <a:r>
              <a:rPr lang="en-US" baseline="0" dirty="0" err="1"/>
              <a:t>subduction</a:t>
            </a:r>
            <a:r>
              <a:rPr lang="en-US" baseline="0" dirty="0"/>
              <a:t> when continental plates collide; therefore, no melting of the crust</a:t>
            </a:r>
            <a:endParaRPr lang="en-US" dirty="0"/>
          </a:p>
        </p:txBody>
      </p:sp>
      <p:sp>
        <p:nvSpPr>
          <p:cNvPr id="4" name="Slide Number Placeholder 3"/>
          <p:cNvSpPr>
            <a:spLocks noGrp="1"/>
          </p:cNvSpPr>
          <p:nvPr>
            <p:ph type="sldNum" sz="quarter" idx="10"/>
          </p:nvPr>
        </p:nvSpPr>
        <p:spPr/>
        <p:txBody>
          <a:bodyPr/>
          <a:lstStyle/>
          <a:p>
            <a:fld id="{B7A02D2C-7D5F-4AE8-B634-F6211AE62F2A}" type="slidenum">
              <a:rPr lang="en-US" smtClean="0"/>
              <a:t>57</a:t>
            </a:fld>
            <a:endParaRPr lang="en-US"/>
          </a:p>
        </p:txBody>
      </p:sp>
    </p:spTree>
    <p:extLst>
      <p:ext uri="{BB962C8B-B14F-4D97-AF65-F5344CB8AC3E}">
        <p14:creationId xmlns:p14="http://schemas.microsoft.com/office/powerpoint/2010/main" val="3409638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A02D2C-7D5F-4AE8-B634-F6211AE62F2A}" type="slidenum">
              <a:rPr lang="en-US" smtClean="0"/>
              <a:t>73</a:t>
            </a:fld>
            <a:endParaRPr lang="en-US"/>
          </a:p>
        </p:txBody>
      </p:sp>
    </p:spTree>
    <p:extLst>
      <p:ext uri="{BB962C8B-B14F-4D97-AF65-F5344CB8AC3E}">
        <p14:creationId xmlns:p14="http://schemas.microsoft.com/office/powerpoint/2010/main" val="80933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pPr>
                <a:defRPr/>
              </a:pPr>
              <a:t>27/3/2018</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pPr>
                <a:defRPr/>
              </a:pPr>
              <a:t>‹#›</a:t>
            </a:fld>
            <a:endParaRPr lang="es-UY"/>
          </a:p>
        </p:txBody>
      </p:sp>
    </p:spTree>
    <p:extLst>
      <p:ext uri="{BB962C8B-B14F-4D97-AF65-F5344CB8AC3E}">
        <p14:creationId xmlns:p14="http://schemas.microsoft.com/office/powerpoint/2010/main" val="74498346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pPr>
                <a:defRPr/>
              </a:pPr>
              <a:t>27/3/2018</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pPr>
                <a:defRPr/>
              </a:pPr>
              <a:t>‹#›</a:t>
            </a:fld>
            <a:endParaRPr lang="es-UY"/>
          </a:p>
        </p:txBody>
      </p:sp>
    </p:spTree>
    <p:extLst>
      <p:ext uri="{BB962C8B-B14F-4D97-AF65-F5344CB8AC3E}">
        <p14:creationId xmlns:p14="http://schemas.microsoft.com/office/powerpoint/2010/main" val="252434852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2464104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72890911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83450855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61497447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27/3/2018</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54665478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27/3/2018</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374853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27/3/2018</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61365068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3735275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0797627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9729453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pPr>
                <a:defRPr/>
              </a:pPr>
              <a:t>27/3/2018</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pPr>
                <a:defRPr/>
              </a:pPr>
              <a:t>‹#›</a:t>
            </a:fld>
            <a:endParaRPr lang="es-UY"/>
          </a:p>
        </p:txBody>
      </p:sp>
    </p:spTree>
    <p:extLst>
      <p:ext uri="{BB962C8B-B14F-4D97-AF65-F5344CB8AC3E}">
        <p14:creationId xmlns:p14="http://schemas.microsoft.com/office/powerpoint/2010/main" val="19927522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54187255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58575385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93426170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2910862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95971539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27/3/2018</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42433025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27/3/2018</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4271647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27/3/2018</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2414356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62606156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8521835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43919E-B6DD-4160-8C0F-4ADFD49E59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39842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2951770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42621609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0312115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84475121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8499244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96682466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27/3/2018</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7304446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27/3/2018</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89312744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27/3/2018</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09007538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58592983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A373B-85BE-402B-9988-69F3DFC2E5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38938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24361018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54420018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3968419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1581728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1864202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6135095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2512083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27/3/2018</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32708846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27/3/2018</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6483530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27/3/2018</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26566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F37B7-E6E9-4235-857C-0B7793AD6A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81862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51254700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30188222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7491762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9640522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3581217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9618018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96388358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8662508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27/3/2018</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11461425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27/3/2018</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70107852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B72887-9B96-4C05-B851-1C132D823A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53427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27/3/2018</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1892294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000529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65998328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9542108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0174801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03D8103-E34F-40F7-BF49-75CFDE312F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8574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86DDC5-2E29-45A0-93D5-B87DAF5C70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5831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92F7C01-150F-4DD3-BA83-A9E3D6301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28267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24FD79-EC1F-4B00-8A92-ACBE28EED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4829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pPr>
                <a:defRPr/>
              </a:pPr>
              <a:t>27/3/2018</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pPr>
                <a:defRPr/>
              </a:pPr>
              <a:t>‹#›</a:t>
            </a:fld>
            <a:endParaRPr lang="es-UY"/>
          </a:p>
        </p:txBody>
      </p:sp>
    </p:spTree>
    <p:extLst>
      <p:ext uri="{BB962C8B-B14F-4D97-AF65-F5344CB8AC3E}">
        <p14:creationId xmlns:p14="http://schemas.microsoft.com/office/powerpoint/2010/main" val="410329948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5D7B08-F00E-41EE-98D3-D75FE82287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2499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4B4905-AF8A-4DDA-A13F-FF8564ACBF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21571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9AEE28-E88B-42C1-A548-95D66429C1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32074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3895554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2563010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50371378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07723955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27/3/2018</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98515154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27/3/2018</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0675180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27/3/2018</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9324505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pPr>
                <a:defRPr/>
              </a:pPr>
              <a:t>27/3/2018</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pPr>
                <a:defRPr/>
              </a:pPr>
              <a:t>‹#›</a:t>
            </a:fld>
            <a:endParaRPr lang="es-UY"/>
          </a:p>
        </p:txBody>
      </p:sp>
    </p:spTree>
    <p:extLst>
      <p:ext uri="{BB962C8B-B14F-4D97-AF65-F5344CB8AC3E}">
        <p14:creationId xmlns:p14="http://schemas.microsoft.com/office/powerpoint/2010/main" val="248355793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620545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3997240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32819682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679576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54494696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7590155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0341679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79777973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27/3/2018</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7519837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27/3/2018</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8081962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pPr>
                <a:defRPr/>
              </a:pPr>
              <a:t>27/3/2018</a:t>
            </a:fld>
            <a:endParaRPr lang="es-UY"/>
          </a:p>
        </p:txBody>
      </p:sp>
      <p:sp>
        <p:nvSpPr>
          <p:cNvPr id="6" name="Footer Placeholder 4"/>
          <p:cNvSpPr>
            <a:spLocks noGrp="1"/>
          </p:cNvSpPr>
          <p:nvPr>
            <p:ph type="ftr" sz="quarter" idx="11"/>
          </p:nvPr>
        </p:nvSpPr>
        <p:spPr/>
        <p:txBody>
          <a:bodyPr/>
          <a:lstStyle>
            <a:lvl1pPr>
              <a:defRPr/>
            </a:lvl1pPr>
          </a:lstStyle>
          <a:p>
            <a:pPr>
              <a:defRPr/>
            </a:pPr>
            <a:endParaRPr lang="es-UY"/>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pPr>
                <a:defRPr/>
              </a:pPr>
              <a:t>‹#›</a:t>
            </a:fld>
            <a:endParaRPr lang="es-UY"/>
          </a:p>
        </p:txBody>
      </p:sp>
    </p:spTree>
    <p:extLst>
      <p:ext uri="{BB962C8B-B14F-4D97-AF65-F5344CB8AC3E}">
        <p14:creationId xmlns:p14="http://schemas.microsoft.com/office/powerpoint/2010/main" val="316569153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27/3/2018</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9389785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63696274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5014511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3074316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70047413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52095226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2253649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33338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6402420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27/3/2018</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28577774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pPr>
                <a:defRPr/>
              </a:pPr>
              <a:t>27/3/2018</a:t>
            </a:fld>
            <a:endParaRPr lang="es-UY"/>
          </a:p>
        </p:txBody>
      </p:sp>
      <p:sp>
        <p:nvSpPr>
          <p:cNvPr id="8" name="Footer Placeholder 4"/>
          <p:cNvSpPr>
            <a:spLocks noGrp="1"/>
          </p:cNvSpPr>
          <p:nvPr>
            <p:ph type="ftr" sz="quarter" idx="11"/>
          </p:nvPr>
        </p:nvSpPr>
        <p:spPr/>
        <p:txBody>
          <a:bodyPr/>
          <a:lstStyle>
            <a:lvl1pPr>
              <a:defRPr/>
            </a:lvl1pPr>
          </a:lstStyle>
          <a:p>
            <a:pPr>
              <a:defRPr/>
            </a:pPr>
            <a:endParaRPr lang="es-UY"/>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pPr>
                <a:defRPr/>
              </a:pPr>
              <a:t>‹#›</a:t>
            </a:fld>
            <a:endParaRPr lang="es-UY"/>
          </a:p>
        </p:txBody>
      </p:sp>
    </p:spTree>
    <p:extLst>
      <p:ext uri="{BB962C8B-B14F-4D97-AF65-F5344CB8AC3E}">
        <p14:creationId xmlns:p14="http://schemas.microsoft.com/office/powerpoint/2010/main" val="39714351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27/3/2018</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8059846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27/3/2018</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233365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08662651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6566012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8354166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82764927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84787550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3138939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1212092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44886634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pPr>
                <a:defRPr/>
              </a:pPr>
              <a:t>27/3/2018</a:t>
            </a:fld>
            <a:endParaRPr lang="es-UY"/>
          </a:p>
        </p:txBody>
      </p:sp>
      <p:sp>
        <p:nvSpPr>
          <p:cNvPr id="4" name="Footer Placeholder 4"/>
          <p:cNvSpPr>
            <a:spLocks noGrp="1"/>
          </p:cNvSpPr>
          <p:nvPr>
            <p:ph type="ftr" sz="quarter" idx="11"/>
          </p:nvPr>
        </p:nvSpPr>
        <p:spPr/>
        <p:txBody>
          <a:bodyPr/>
          <a:lstStyle>
            <a:lvl1pPr>
              <a:defRPr/>
            </a:lvl1pPr>
          </a:lstStyle>
          <a:p>
            <a:pPr>
              <a:defRPr/>
            </a:pPr>
            <a:endParaRPr lang="es-UY"/>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pPr>
                <a:defRPr/>
              </a:pPr>
              <a:t>‹#›</a:t>
            </a:fld>
            <a:endParaRPr lang="es-UY"/>
          </a:p>
        </p:txBody>
      </p:sp>
    </p:spTree>
    <p:extLst>
      <p:ext uri="{BB962C8B-B14F-4D97-AF65-F5344CB8AC3E}">
        <p14:creationId xmlns:p14="http://schemas.microsoft.com/office/powerpoint/2010/main" val="245237392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27/3/2018</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8615029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27/3/2018</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63115106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27/3/2018</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09439921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47679061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07046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91847885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2040700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02653919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15158378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9990601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pPr>
                <a:defRPr/>
              </a:pPr>
              <a:t>27/3/2018</a:t>
            </a:fld>
            <a:endParaRPr lang="es-UY"/>
          </a:p>
        </p:txBody>
      </p:sp>
      <p:sp>
        <p:nvSpPr>
          <p:cNvPr id="3" name="Footer Placeholder 4"/>
          <p:cNvSpPr>
            <a:spLocks noGrp="1"/>
          </p:cNvSpPr>
          <p:nvPr>
            <p:ph type="ftr" sz="quarter" idx="11"/>
          </p:nvPr>
        </p:nvSpPr>
        <p:spPr/>
        <p:txBody>
          <a:bodyPr/>
          <a:lstStyle>
            <a:lvl1pPr>
              <a:defRPr/>
            </a:lvl1pPr>
          </a:lstStyle>
          <a:p>
            <a:pPr>
              <a:defRPr/>
            </a:pPr>
            <a:endParaRPr lang="es-UY"/>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pPr>
                <a:defRPr/>
              </a:pPr>
              <a:t>‹#›</a:t>
            </a:fld>
            <a:endParaRPr lang="es-UY"/>
          </a:p>
        </p:txBody>
      </p:sp>
    </p:spTree>
    <p:extLst>
      <p:ext uri="{BB962C8B-B14F-4D97-AF65-F5344CB8AC3E}">
        <p14:creationId xmlns:p14="http://schemas.microsoft.com/office/powerpoint/2010/main" val="29606175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792119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27/3/2018</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38787642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27/3/2018</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86030489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27/3/2018</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04976804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09777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05661753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8398269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53612267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53170236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82198487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pPr>
                <a:defRPr/>
              </a:pPr>
              <a:t>27/3/2018</a:t>
            </a:fld>
            <a:endParaRPr lang="es-UY"/>
          </a:p>
        </p:txBody>
      </p:sp>
      <p:sp>
        <p:nvSpPr>
          <p:cNvPr id="6" name="Footer Placeholder 4"/>
          <p:cNvSpPr>
            <a:spLocks noGrp="1"/>
          </p:cNvSpPr>
          <p:nvPr>
            <p:ph type="ftr" sz="quarter" idx="11"/>
          </p:nvPr>
        </p:nvSpPr>
        <p:spPr/>
        <p:txBody>
          <a:bodyPr/>
          <a:lstStyle>
            <a:lvl1pPr>
              <a:defRPr/>
            </a:lvl1pPr>
          </a:lstStyle>
          <a:p>
            <a:pPr>
              <a:defRPr/>
            </a:pPr>
            <a:endParaRPr lang="es-UY"/>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pPr>
                <a:defRPr/>
              </a:pPr>
              <a:t>‹#›</a:t>
            </a:fld>
            <a:endParaRPr lang="es-UY"/>
          </a:p>
        </p:txBody>
      </p:sp>
    </p:spTree>
    <p:extLst>
      <p:ext uri="{BB962C8B-B14F-4D97-AF65-F5344CB8AC3E}">
        <p14:creationId xmlns:p14="http://schemas.microsoft.com/office/powerpoint/2010/main" val="41071325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02157876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25397992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27/3/2018</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89313544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27/3/2018</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1271011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27/3/2018</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1443650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8691133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6559496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92075377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838096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164424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pPr>
                <a:defRPr/>
              </a:pPr>
              <a:t>27/3/2018</a:t>
            </a:fld>
            <a:endParaRPr lang="es-UY"/>
          </a:p>
        </p:txBody>
      </p:sp>
      <p:sp>
        <p:nvSpPr>
          <p:cNvPr id="6" name="Footer Placeholder 4"/>
          <p:cNvSpPr>
            <a:spLocks noGrp="1"/>
          </p:cNvSpPr>
          <p:nvPr>
            <p:ph type="ftr" sz="quarter" idx="11"/>
          </p:nvPr>
        </p:nvSpPr>
        <p:spPr/>
        <p:txBody>
          <a:bodyPr/>
          <a:lstStyle>
            <a:lvl1pPr>
              <a:defRPr/>
            </a:lvl1pPr>
          </a:lstStyle>
          <a:p>
            <a:pPr>
              <a:defRPr/>
            </a:pPr>
            <a:endParaRPr lang="es-UY"/>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pPr>
                <a:defRPr/>
              </a:pPr>
              <a:t>‹#›</a:t>
            </a:fld>
            <a:endParaRPr lang="es-UY"/>
          </a:p>
        </p:txBody>
      </p:sp>
    </p:spTree>
    <p:extLst>
      <p:ext uri="{BB962C8B-B14F-4D97-AF65-F5344CB8AC3E}">
        <p14:creationId xmlns:p14="http://schemas.microsoft.com/office/powerpoint/2010/main" val="89765415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84010132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32674181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0505561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27/3/2018</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0565306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27/3/2018</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77419682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27/3/2018</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070034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3261637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27/3/2018</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6794125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9439623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32580533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pPr>
                <a:defRPr/>
              </a:pPr>
              <a:t>27/3/2018</a:t>
            </a:fld>
            <a:endParaRPr lang="es-U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pPr>
                <a:defRPr/>
              </a:pPr>
              <a:t>‹#›</a:t>
            </a:fld>
            <a:endParaRPr lang="es-UY"/>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327198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3085021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69341607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2666720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99173957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latin typeface="Aria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latin typeface="Aria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4AD1115-A723-47D8-9D79-AAE4BA60FAC7}" type="slidenum">
              <a:rPr lang="en-US">
                <a:solidFill>
                  <a:srgbClr val="000000"/>
                </a:solidFill>
                <a:latin typeface="Arial"/>
                <a:cs typeface="+mn-cs"/>
              </a:rPr>
              <a:pPr>
                <a:defRPr/>
              </a:pPr>
              <a:t>‹#›</a:t>
            </a:fld>
            <a:endParaRPr lang="en-US">
              <a:solidFill>
                <a:srgbClr val="000000"/>
              </a:solidFill>
              <a:latin typeface="Arial"/>
              <a:cs typeface="+mn-cs"/>
            </a:endParaRPr>
          </a:p>
        </p:txBody>
      </p:sp>
    </p:spTree>
    <p:extLst>
      <p:ext uri="{BB962C8B-B14F-4D97-AF65-F5344CB8AC3E}">
        <p14:creationId xmlns:p14="http://schemas.microsoft.com/office/powerpoint/2010/main" val="28352891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9344163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8887674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2822906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56149430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8111985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79931473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27/3/2018</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5645199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sciencechannel.com/tv-shows/greatest-discoveries/videos/100-greatest-discoveries-continental-drift/" TargetMode="External"/><Relationship Id="rId2" Type="http://schemas.openxmlformats.org/officeDocument/2006/relationships/hyperlink" Target="https://www.youtube.com/watch?v=T1-cES1Ekto"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www.classzone.com/books/earth_science/terc/content/visualizations/es0807/es0807page01.cfm?chapter_no=visualization"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absorblearning.com/media/attachment.action?quick=12n&amp;att=2771" TargetMode="Externa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www.sciencechannel.com/tv-shows/greatest-discoveries/videos/100-greatest-discoveries-sea-floor-spreading.htm"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zocutif0cQ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youtube.com/watch?v=Z9Hr7V1S0pI"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ft-dP2D7QM4&amp;index=1&amp;list=PL5D8C1AA3D9734764"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39.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hyperlink" Target="http://www.classzone.com/books/earth_science/terc/content/visualizations/es0903/es0903page01.cfm?chapter_no=visualization" TargetMode="Externa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2.xml"/><Relationship Id="rId1" Type="http://schemas.openxmlformats.org/officeDocument/2006/relationships/vmlDrawing" Target="../drawings/vmlDrawing2.v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hyperlink" Target="http://www.classzone.com/books/earth_science/terc/content/visualizations/es0902/es0902page01.cfm?chapter_no=visualization" TargetMode="External"/><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ryrXAGY1dmE"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17.xml"/><Relationship Id="rId1" Type="http://schemas.openxmlformats.org/officeDocument/2006/relationships/vmlDrawing" Target="../drawings/vmlDrawing3.v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43.emf"/><Relationship Id="rId2" Type="http://schemas.openxmlformats.org/officeDocument/2006/relationships/image" Target="../media/image38.jpeg"/><Relationship Id="rId1" Type="http://schemas.openxmlformats.org/officeDocument/2006/relationships/slideLayout" Target="../slideLayouts/slideLayout73.xml"/><Relationship Id="rId6" Type="http://schemas.openxmlformats.org/officeDocument/2006/relationships/image" Target="../media/image40.emf"/><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42.emf"/><Relationship Id="rId4" Type="http://schemas.openxmlformats.org/officeDocument/2006/relationships/image" Target="../media/image39.emf"/><Relationship Id="rId9" Type="http://schemas.openxmlformats.org/officeDocument/2006/relationships/customXml" Target="../ink/ink4.xml"/><Relationship Id="rId14" Type="http://schemas.openxmlformats.org/officeDocument/2006/relationships/image" Target="../media/image44.emf"/></Relationships>
</file>

<file path=ppt/slides/_rels/slide56.xml.rels><?xml version="1.0" encoding="UTF-8" standalone="yes"?>
<Relationships xmlns="http://schemas.openxmlformats.org/package/2006/relationships"><Relationship Id="rId3" Type="http://schemas.openxmlformats.org/officeDocument/2006/relationships/hyperlink" Target="http://www.classzone.com/books/earth_science/terc/content/visualizations/es1105/es1105page01.cfm?chapter_no=visualization" TargetMode="External"/><Relationship Id="rId2" Type="http://schemas.openxmlformats.org/officeDocument/2006/relationships/image" Target="../media/image39.jpe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image" Target="../media/image53.emf"/><Relationship Id="rId3" Type="http://schemas.openxmlformats.org/officeDocument/2006/relationships/image" Target="../media/image48.emf"/><Relationship Id="rId7" Type="http://schemas.openxmlformats.org/officeDocument/2006/relationships/image" Target="../media/image50.emf"/><Relationship Id="rId12" Type="http://schemas.openxmlformats.org/officeDocument/2006/relationships/customXml" Target="../ink/ink12.xml"/><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9.xml"/><Relationship Id="rId11" Type="http://schemas.openxmlformats.org/officeDocument/2006/relationships/image" Target="../media/image52.emf"/><Relationship Id="rId5" Type="http://schemas.openxmlformats.org/officeDocument/2006/relationships/image" Target="../media/image49.emf"/><Relationship Id="rId15" Type="http://schemas.openxmlformats.org/officeDocument/2006/relationships/image" Target="../media/image54.emf"/><Relationship Id="rId10" Type="http://schemas.openxmlformats.org/officeDocument/2006/relationships/customXml" Target="../ink/ink11.xml"/><Relationship Id="rId4" Type="http://schemas.openxmlformats.org/officeDocument/2006/relationships/customXml" Target="../ink/ink8.xml"/><Relationship Id="rId9" Type="http://schemas.openxmlformats.org/officeDocument/2006/relationships/image" Target="../media/image51.emf"/><Relationship Id="rId14" Type="http://schemas.openxmlformats.org/officeDocument/2006/relationships/customXml" Target="../ink/ink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9.xml"/><Relationship Id="rId1" Type="http://schemas.openxmlformats.org/officeDocument/2006/relationships/vmlDrawing" Target="../drawings/vmlDrawing4.v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9.xml"/></Relationships>
</file>

<file path=ppt/slides/_rels/slide63.xml.rels><?xml version="1.0" encoding="UTF-8" standalone="yes"?>
<Relationships xmlns="http://schemas.openxmlformats.org/package/2006/relationships"><Relationship Id="rId3" Type="http://schemas.openxmlformats.org/officeDocument/2006/relationships/hyperlink" Target="http://www.classzone.com/books/earth_science/terc/content/visualizations/es0904/es0904page01.cfm?chapter_no=visualization" TargetMode="External"/><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hyperlink" Target="https://www.youtube.com/watch?v=6Z4as_imJfM"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customXml" Target="../ink/ink14.xml"/><Relationship Id="rId7" Type="http://schemas.openxmlformats.org/officeDocument/2006/relationships/customXml" Target="../ink/ink16.xml"/><Relationship Id="rId12" Type="http://schemas.openxmlformats.org/officeDocument/2006/relationships/image" Target="../media/image64.emf"/><Relationship Id="rId2" Type="http://schemas.openxmlformats.org/officeDocument/2006/relationships/image" Target="../media/image46.png"/><Relationship Id="rId1" Type="http://schemas.openxmlformats.org/officeDocument/2006/relationships/slideLayout" Target="../slideLayouts/slideLayout90.xml"/><Relationship Id="rId6" Type="http://schemas.openxmlformats.org/officeDocument/2006/relationships/image" Target="../media/image61.emf"/><Relationship Id="rId11" Type="http://schemas.openxmlformats.org/officeDocument/2006/relationships/customXml" Target="../ink/ink18.xml"/><Relationship Id="rId5" Type="http://schemas.openxmlformats.org/officeDocument/2006/relationships/customXml" Target="../ink/ink15.xml"/><Relationship Id="rId10" Type="http://schemas.openxmlformats.org/officeDocument/2006/relationships/image" Target="../media/image63.emf"/><Relationship Id="rId4" Type="http://schemas.openxmlformats.org/officeDocument/2006/relationships/image" Target="../media/image60.emf"/><Relationship Id="rId9" Type="http://schemas.openxmlformats.org/officeDocument/2006/relationships/customXml" Target="../ink/ink17.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classzone.com/books/earth_science/terc/content/visualizations/es1103/es1103page01.cfm?chapter_no=visualization"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1.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0.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45.xml"/><Relationship Id="rId1" Type="http://schemas.openxmlformats.org/officeDocument/2006/relationships/vmlDrawing" Target="../drawings/vmlDrawing5.v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Mkm-vqkOyUM" TargetMode="External"/><Relationship Id="rId2" Type="http://schemas.openxmlformats.org/officeDocument/2006/relationships/hyperlink" Target="https://www.youtube.com/watch?v=wW23Z94yf24" TargetMode="External"/><Relationship Id="rId1" Type="http://schemas.openxmlformats.org/officeDocument/2006/relationships/slideLayout" Target="../slideLayouts/slideLayout89.xml"/></Relationships>
</file>

<file path=ppt/slides/_rels/slide71.xml.rels><?xml version="1.0" encoding="UTF-8" standalone="yes"?>
<Relationships xmlns="http://schemas.openxmlformats.org/package/2006/relationships"><Relationship Id="rId2" Type="http://schemas.openxmlformats.org/officeDocument/2006/relationships/hyperlink" Target="http://education.sdsc.edu/optiputer/flash/convection.htm" TargetMode="External"/><Relationship Id="rId1" Type="http://schemas.openxmlformats.org/officeDocument/2006/relationships/slideLayout" Target="../slideLayouts/slideLayout9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5.xml.rels><?xml version="1.0" encoding="UTF-8" standalone="yes"?>
<Relationships xmlns="http://schemas.openxmlformats.org/package/2006/relationships"><Relationship Id="rId2" Type="http://schemas.openxmlformats.org/officeDocument/2006/relationships/hyperlink" Target="https://www.youtube.com/watch?v=WgktM2luLok" TargetMode="External"/><Relationship Id="rId1" Type="http://schemas.openxmlformats.org/officeDocument/2006/relationships/slideLayout" Target="../slideLayouts/slideLayout90.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PnilQsno2WI&amp;index=57&amp;list=PLqTEqBBPoqwVTbS_6i2lsAmWTaW9312Fl" TargetMode="External"/><Relationship Id="rId2" Type="http://schemas.openxmlformats.org/officeDocument/2006/relationships/image" Target="../media/image53.jpeg"/><Relationship Id="rId1" Type="http://schemas.openxmlformats.org/officeDocument/2006/relationships/slideLayout" Target="../slideLayouts/slideLayout94.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9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9.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www.classzone.com/books/earth_science/terc/content/visualizations/es1103/es1103page01.cfm?chapter_no=visualization" TargetMode="External"/><Relationship Id="rId2" Type="http://schemas.openxmlformats.org/officeDocument/2006/relationships/image" Target="../media/image57.png"/><Relationship Id="rId1" Type="http://schemas.openxmlformats.org/officeDocument/2006/relationships/slideLayout" Target="../slideLayouts/slideLayout94.xml"/></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LoUocQyvVyI#t=10" TargetMode="External"/><Relationship Id="rId2" Type="http://schemas.openxmlformats.org/officeDocument/2006/relationships/hyperlink" Target="http://www.pbs.org/wnet/savageearth/animations/earthquakes/main.html" TargetMode="External"/><Relationship Id="rId1" Type="http://schemas.openxmlformats.org/officeDocument/2006/relationships/slideLayout" Target="../slideLayouts/slideLayout94.xml"/><Relationship Id="rId4" Type="http://schemas.openxmlformats.org/officeDocument/2006/relationships/hyperlink" Target="https://www.youtube.com/watch?v=sA6oZ4YgKCA&amp;list=PLqTEqBBPoqwVTbS_6i2lsAmWTaW9312Fl&amp;index=53" TargetMode="Externa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4.xml"/><Relationship Id="rId1" Type="http://schemas.openxmlformats.org/officeDocument/2006/relationships/vmlDrawing" Target="../drawings/vmlDrawing6.vml"/><Relationship Id="rId4" Type="http://schemas.openxmlformats.org/officeDocument/2006/relationships/image" Target="../media/image58.emf"/></Relationships>
</file>

<file path=ppt/slides/_rels/slide83.xml.rels><?xml version="1.0" encoding="UTF-8" standalone="yes"?>
<Relationships xmlns="http://schemas.openxmlformats.org/package/2006/relationships"><Relationship Id="rId3" Type="http://schemas.openxmlformats.org/officeDocument/2006/relationships/hyperlink" Target="http://www.pbs.org/wnet/savageearth/animations/tsunami/index.html" TargetMode="External"/><Relationship Id="rId2" Type="http://schemas.openxmlformats.org/officeDocument/2006/relationships/image" Target="../media/image59.jpeg"/><Relationship Id="rId1" Type="http://schemas.openxmlformats.org/officeDocument/2006/relationships/slideLayout" Target="../slideLayouts/slideLayout94.xml"/><Relationship Id="rId4" Type="http://schemas.openxmlformats.org/officeDocument/2006/relationships/hyperlink" Target="https://www.youtube.com/watch?v=bG37DEAb3Bc"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4.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94.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3.png"/></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watch?v=tPQ5iTcnXW0" TargetMode="External"/><Relationship Id="rId2" Type="http://schemas.openxmlformats.org/officeDocument/2006/relationships/hyperlink" Target="https://www.youtube.com/watch?v=0NfKZAiWRoE" TargetMode="External"/><Relationship Id="rId1" Type="http://schemas.openxmlformats.org/officeDocument/2006/relationships/slideLayout" Target="../slideLayouts/slideLayout40.xml"/><Relationship Id="rId4" Type="http://schemas.openxmlformats.org/officeDocument/2006/relationships/hyperlink" Target="https://www.youtube.com/watch?v=gPaXXZhBAxg&amp;index=59&amp;list=PLqTEqBBPoqwVTbS_6i2lsAmWTaW9312Fl" TargetMode="Externa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9.xml"/><Relationship Id="rId1" Type="http://schemas.openxmlformats.org/officeDocument/2006/relationships/vmlDrawing" Target="../drawings/vmlDrawing7.vml"/><Relationship Id="rId4" Type="http://schemas.openxmlformats.org/officeDocument/2006/relationships/image" Target="../media/image6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E6F56-22D6-4047-BA4D-3A43142AF79B}"/>
              </a:ext>
            </a:extLst>
          </p:cNvPr>
          <p:cNvSpPr>
            <a:spLocks noGrp="1"/>
          </p:cNvSpPr>
          <p:nvPr>
            <p:ph type="title"/>
          </p:nvPr>
        </p:nvSpPr>
        <p:spPr/>
        <p:txBody>
          <a:bodyPr/>
          <a:lstStyle/>
          <a:p>
            <a:r>
              <a:rPr lang="en-US" dirty="0"/>
              <a:t>March 19,  2018</a:t>
            </a:r>
          </a:p>
        </p:txBody>
      </p:sp>
      <p:sp>
        <p:nvSpPr>
          <p:cNvPr id="3" name="Content Placeholder 2">
            <a:extLst>
              <a:ext uri="{FF2B5EF4-FFF2-40B4-BE49-F238E27FC236}">
                <a16:creationId xmlns:a16="http://schemas.microsoft.com/office/drawing/2014/main" id="{B5042E2E-FDBA-4B1B-AD58-C86B4C7A35D1}"/>
              </a:ext>
            </a:extLst>
          </p:cNvPr>
          <p:cNvSpPr>
            <a:spLocks noGrp="1"/>
          </p:cNvSpPr>
          <p:nvPr>
            <p:ph idx="1"/>
          </p:nvPr>
        </p:nvSpPr>
        <p:spPr/>
        <p:txBody>
          <a:bodyPr/>
          <a:lstStyle/>
          <a:p>
            <a:pPr marL="0" indent="0">
              <a:buNone/>
            </a:pPr>
            <a:r>
              <a:rPr lang="en-US" dirty="0"/>
              <a:t>LT: I can identify and explain the types of plate boundaries. </a:t>
            </a:r>
          </a:p>
          <a:p>
            <a:pPr marL="0" indent="0">
              <a:buNone/>
            </a:pPr>
            <a:endParaRPr lang="en-US" dirty="0"/>
          </a:p>
          <a:p>
            <a:pPr marL="0" indent="0">
              <a:buNone/>
            </a:pPr>
            <a:r>
              <a:rPr lang="en-US" dirty="0"/>
              <a:t>Warm-Up </a:t>
            </a:r>
          </a:p>
          <a:p>
            <a:pPr marL="0" indent="0">
              <a:buNone/>
            </a:pPr>
            <a:r>
              <a:rPr lang="en-US" dirty="0"/>
              <a:t>What are the three possible plate boundaries? </a:t>
            </a:r>
          </a:p>
        </p:txBody>
      </p:sp>
    </p:spTree>
    <p:extLst>
      <p:ext uri="{BB962C8B-B14F-4D97-AF65-F5344CB8AC3E}">
        <p14:creationId xmlns:p14="http://schemas.microsoft.com/office/powerpoint/2010/main" val="115298344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22FC-50F6-4A89-AE56-E34D3B79276C}"/>
              </a:ext>
            </a:extLst>
          </p:cNvPr>
          <p:cNvSpPr>
            <a:spLocks noGrp="1"/>
          </p:cNvSpPr>
          <p:nvPr>
            <p:ph type="title"/>
          </p:nvPr>
        </p:nvSpPr>
        <p:spPr/>
        <p:txBody>
          <a:bodyPr/>
          <a:lstStyle/>
          <a:p>
            <a:r>
              <a:rPr lang="en-US" dirty="0"/>
              <a:t>March 21, 2018</a:t>
            </a:r>
          </a:p>
        </p:txBody>
      </p:sp>
      <p:sp>
        <p:nvSpPr>
          <p:cNvPr id="3" name="Content Placeholder 2">
            <a:extLst>
              <a:ext uri="{FF2B5EF4-FFF2-40B4-BE49-F238E27FC236}">
                <a16:creationId xmlns:a16="http://schemas.microsoft.com/office/drawing/2014/main" id="{111FE469-BFF5-4304-819E-9697BB9F4988}"/>
              </a:ext>
            </a:extLst>
          </p:cNvPr>
          <p:cNvSpPr>
            <a:spLocks noGrp="1"/>
          </p:cNvSpPr>
          <p:nvPr>
            <p:ph idx="1"/>
          </p:nvPr>
        </p:nvSpPr>
        <p:spPr/>
        <p:txBody>
          <a:bodyPr/>
          <a:lstStyle/>
          <a:p>
            <a:pPr marL="0" indent="0">
              <a:buNone/>
            </a:pPr>
            <a:r>
              <a:rPr lang="en-US" dirty="0"/>
              <a:t>LT: I can provide evidence to support the theory of continental drift. </a:t>
            </a:r>
          </a:p>
          <a:p>
            <a:endParaRPr lang="en-US" dirty="0"/>
          </a:p>
          <a:p>
            <a:r>
              <a:rPr lang="en-US" dirty="0"/>
              <a:t>Warm-Up </a:t>
            </a:r>
          </a:p>
          <a:p>
            <a:pPr marL="0" indent="0">
              <a:buNone/>
            </a:pPr>
            <a:r>
              <a:rPr lang="en-US" dirty="0"/>
              <a:t>What are some clues that support the Continental Drift Theory? How do you know? </a:t>
            </a:r>
          </a:p>
          <a:p>
            <a:endParaRPr lang="en-US" dirty="0"/>
          </a:p>
        </p:txBody>
      </p:sp>
    </p:spTree>
    <p:extLst>
      <p:ext uri="{BB962C8B-B14F-4D97-AF65-F5344CB8AC3E}">
        <p14:creationId xmlns:p14="http://schemas.microsoft.com/office/powerpoint/2010/main" val="770181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p:cNvSpPr>
          <p:nvPr>
            <p:ph type="ctrTitle"/>
          </p:nvPr>
        </p:nvSpPr>
        <p:spPr>
          <a:xfrm>
            <a:off x="755576" y="908720"/>
            <a:ext cx="7704856" cy="4464496"/>
          </a:xfrm>
        </p:spPr>
        <p:txBody>
          <a:bodyPr/>
          <a:lstStyle/>
          <a:p>
            <a:r>
              <a:rPr lang="en-US" sz="4600" b="1" dirty="0"/>
              <a:t>Rock, fossil, and climate clues were the main types of evidence for continental drift. Advances in technology have provided additional clues to help explain continental drift.</a:t>
            </a:r>
            <a:endParaRPr lang="es-ES" sz="4600" dirty="0"/>
          </a:p>
        </p:txBody>
      </p:sp>
    </p:spTree>
    <p:extLst>
      <p:ext uri="{BB962C8B-B14F-4D97-AF65-F5344CB8AC3E}">
        <p14:creationId xmlns:p14="http://schemas.microsoft.com/office/powerpoint/2010/main" val="39227161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8820" y="4437112"/>
            <a:ext cx="5382344" cy="1200329"/>
          </a:xfrm>
          <a:prstGeom prst="rect">
            <a:avLst/>
          </a:prstGeom>
        </p:spPr>
        <p:txBody>
          <a:bodyPr wrap="square">
            <a:spAutoFit/>
          </a:bodyPr>
          <a:lstStyle/>
          <a:p>
            <a:pPr algn="ctr"/>
            <a:r>
              <a:rPr lang="en-US" sz="3600" dirty="0">
                <a:hlinkClick r:id="rId2"/>
              </a:rPr>
              <a:t>https://www.youtube.com/watch?v=T1-cES1Ekto</a:t>
            </a:r>
            <a:r>
              <a:rPr lang="en-US" sz="3600" dirty="0"/>
              <a:t> </a:t>
            </a:r>
          </a:p>
        </p:txBody>
      </p:sp>
      <p:sp>
        <p:nvSpPr>
          <p:cNvPr id="3" name="Rectangle 7"/>
          <p:cNvSpPr txBox="1">
            <a:spLocks/>
          </p:cNvSpPr>
          <p:nvPr/>
        </p:nvSpPr>
        <p:spPr>
          <a:xfrm>
            <a:off x="738486" y="3573016"/>
            <a:ext cx="7488832" cy="122413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6000" b="1" dirty="0"/>
              <a:t>Continental Drift Song</a:t>
            </a:r>
            <a:endParaRPr lang="es-ES" sz="4000" dirty="0"/>
          </a:p>
        </p:txBody>
      </p:sp>
      <p:sp>
        <p:nvSpPr>
          <p:cNvPr id="4" name="Rectangle 3"/>
          <p:cNvSpPr/>
          <p:nvPr/>
        </p:nvSpPr>
        <p:spPr>
          <a:xfrm>
            <a:off x="539552" y="1556792"/>
            <a:ext cx="8280920" cy="1754326"/>
          </a:xfrm>
          <a:prstGeom prst="rect">
            <a:avLst/>
          </a:prstGeom>
        </p:spPr>
        <p:txBody>
          <a:bodyPr wrap="square">
            <a:spAutoFit/>
          </a:bodyPr>
          <a:lstStyle/>
          <a:p>
            <a:pPr algn="ctr"/>
            <a:r>
              <a:rPr lang="en-US" sz="3600" dirty="0">
                <a:hlinkClick r:id="rId3"/>
              </a:rPr>
              <a:t>http://www.sciencechannel.com/tv-shows/greatest-discoveries/videos/100-greatest-discoveries-continental-drift/</a:t>
            </a:r>
            <a:r>
              <a:rPr lang="en-US" sz="3600" dirty="0"/>
              <a:t> </a:t>
            </a:r>
            <a:endParaRPr lang="en-US" sz="2400" dirty="0"/>
          </a:p>
        </p:txBody>
      </p:sp>
      <p:sp>
        <p:nvSpPr>
          <p:cNvPr id="5" name="Rectangle 7"/>
          <p:cNvSpPr txBox="1">
            <a:spLocks/>
          </p:cNvSpPr>
          <p:nvPr/>
        </p:nvSpPr>
        <p:spPr>
          <a:xfrm>
            <a:off x="593558" y="620688"/>
            <a:ext cx="7812868" cy="122413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6000" b="1" dirty="0"/>
              <a:t>Continental Drift Video</a:t>
            </a:r>
            <a:endParaRPr lang="es-ES" sz="4000" dirty="0"/>
          </a:p>
        </p:txBody>
      </p:sp>
    </p:spTree>
    <p:extLst>
      <p:ext uri="{BB962C8B-B14F-4D97-AF65-F5344CB8AC3E}">
        <p14:creationId xmlns:p14="http://schemas.microsoft.com/office/powerpoint/2010/main" val="106589183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p:cNvSpPr>
          <p:nvPr/>
        </p:nvSpPr>
        <p:spPr>
          <a:xfrm>
            <a:off x="411642" y="764704"/>
            <a:ext cx="8424936" cy="460851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b="1" dirty="0">
                <a:solidFill>
                  <a:prstClr val="black"/>
                </a:solidFill>
              </a:rPr>
              <a:t>Turn to an elbow partner and discuss the following: </a:t>
            </a:r>
          </a:p>
          <a:p>
            <a:endParaRPr lang="en-US" sz="2800" b="1" dirty="0">
              <a:solidFill>
                <a:prstClr val="black"/>
              </a:solidFill>
            </a:endParaRPr>
          </a:p>
          <a:p>
            <a:r>
              <a:rPr lang="en-US" sz="5400" b="1" dirty="0">
                <a:solidFill>
                  <a:prstClr val="black"/>
                </a:solidFill>
              </a:rPr>
              <a:t>Will the continents continue to move? How do you know?</a:t>
            </a:r>
            <a:endParaRPr lang="es-ES" sz="3600" dirty="0">
              <a:solidFill>
                <a:prstClr val="black"/>
              </a:solidFill>
            </a:endParaRPr>
          </a:p>
        </p:txBody>
      </p:sp>
      <p:sp>
        <p:nvSpPr>
          <p:cNvPr id="4" name="Rectangle 3"/>
          <p:cNvSpPr/>
          <p:nvPr/>
        </p:nvSpPr>
        <p:spPr>
          <a:xfrm>
            <a:off x="6491" y="6128429"/>
            <a:ext cx="6005669" cy="584775"/>
          </a:xfrm>
          <a:prstGeom prst="rect">
            <a:avLst/>
          </a:prstGeom>
        </p:spPr>
        <p:txBody>
          <a:bodyPr wrap="square">
            <a:spAutoFit/>
          </a:bodyPr>
          <a:lstStyle/>
          <a:p>
            <a:r>
              <a:rPr lang="en-US" sz="1600" dirty="0">
                <a:hlinkClick r:id="rId2"/>
              </a:rPr>
              <a:t>http://www.classzone.com/books/earth_science/terc/content/visualizations/es0807/es0807page01.cfm?chapter_no=visualization</a:t>
            </a:r>
            <a:r>
              <a:rPr lang="en-US" sz="1600" dirty="0"/>
              <a:t> </a:t>
            </a:r>
          </a:p>
        </p:txBody>
      </p:sp>
    </p:spTree>
    <p:extLst>
      <p:ext uri="{BB962C8B-B14F-4D97-AF65-F5344CB8AC3E}">
        <p14:creationId xmlns:p14="http://schemas.microsoft.com/office/powerpoint/2010/main" val="14281145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7"/>
          <p:cNvSpPr txBox="1">
            <a:spLocks/>
          </p:cNvSpPr>
          <p:nvPr/>
        </p:nvSpPr>
        <p:spPr>
          <a:xfrm>
            <a:off x="411642" y="620688"/>
            <a:ext cx="8424936" cy="25922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a:solidFill>
                  <a:prstClr val="black"/>
                </a:solidFill>
              </a:rPr>
              <a:t>During the 1940s and 1950s, using technology developed during World War I, scientists began using sound waves to map the ocean floor.</a:t>
            </a:r>
            <a:endParaRPr lang="es-ES" sz="2000" dirty="0">
              <a:solidFill>
                <a:prstClr val="black"/>
              </a:solidFill>
            </a:endParaRPr>
          </a:p>
        </p:txBody>
      </p:sp>
      <p:pic>
        <p:nvPicPr>
          <p:cNvPr id="1026" name="Picture 2" descr="http://www.gislounge.com/wp-content/uploads/2013/10/ocean-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584" y="3130296"/>
            <a:ext cx="6369144" cy="363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746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400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txBox="1">
            <a:spLocks/>
          </p:cNvSpPr>
          <p:nvPr/>
        </p:nvSpPr>
        <p:spPr>
          <a:xfrm>
            <a:off x="179512" y="692696"/>
            <a:ext cx="8809466" cy="194421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800" b="1" dirty="0">
                <a:solidFill>
                  <a:prstClr val="black"/>
                </a:solidFill>
              </a:rPr>
              <a:t>Researchers discovered an underwater system of ridges (mountains) and valleys like those found on the continents. </a:t>
            </a:r>
            <a:endParaRPr lang="es-ES" sz="3800" dirty="0">
              <a:solidFill>
                <a:prstClr val="black"/>
              </a:solidFill>
            </a:endParaRPr>
          </a:p>
        </p:txBody>
      </p:sp>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www.indiana.edu/~g105lab/images/gaia_chapter_13/oce06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92" y="3284983"/>
            <a:ext cx="3810000" cy="2466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user.physics.unc.edu/~evans/pub/A31/Lecture09-Earth/mid-ocean-rid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636912"/>
            <a:ext cx="3695700" cy="40005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9919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400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childTnLst>
                                </p:cTn>
                              </p:par>
                            </p:childTnLst>
                          </p:cTn>
                        </p:par>
                        <p:par>
                          <p:cTn id="14" fill="hold">
                            <p:stCondLst>
                              <p:cond delay="6500"/>
                            </p:stCondLst>
                            <p:childTnLst>
                              <p:par>
                                <p:cTn id="15" presetID="10" presetClass="entr" presetSubtype="0" fill="hold" nodeType="afterEffect">
                                  <p:stCondLst>
                                    <p:cond delay="100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p:cNvSpPr>
          <p:nvPr/>
        </p:nvSpPr>
        <p:spPr>
          <a:xfrm>
            <a:off x="179512" y="692696"/>
            <a:ext cx="8809466" cy="194421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800" b="1" dirty="0">
                <a:solidFill>
                  <a:prstClr val="black"/>
                </a:solidFill>
              </a:rPr>
              <a:t>The theory of seafloor spreading explains the formation of the underwater mountain ranges.</a:t>
            </a:r>
            <a:endParaRPr lang="es-ES" sz="3800" dirty="0">
              <a:solidFill>
                <a:prstClr val="black"/>
              </a:solidFill>
            </a:endParaRPr>
          </a:p>
        </p:txBody>
      </p:sp>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upload.wikimedia.org/wikipedia/commons/5/56/Ridge_re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335" y="3021991"/>
            <a:ext cx="7027819" cy="359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479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250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5904656" cy="1143000"/>
          </a:xfrm>
        </p:spPr>
        <p:txBody>
          <a:bodyPr/>
          <a:lstStyle/>
          <a:p>
            <a:pPr algn="l"/>
            <a:r>
              <a:rPr lang="en-US" sz="5400" b="1" u="sng" dirty="0"/>
              <a:t>Seafloor Spreading</a:t>
            </a:r>
          </a:p>
        </p:txBody>
      </p:sp>
      <p:sp>
        <p:nvSpPr>
          <p:cNvPr id="3" name="Content Placeholder 2"/>
          <p:cNvSpPr>
            <a:spLocks noGrp="1"/>
          </p:cNvSpPr>
          <p:nvPr>
            <p:ph idx="1"/>
          </p:nvPr>
        </p:nvSpPr>
        <p:spPr>
          <a:xfrm>
            <a:off x="251520" y="1484784"/>
            <a:ext cx="8424936" cy="4248471"/>
          </a:xfrm>
        </p:spPr>
        <p:txBody>
          <a:bodyPr/>
          <a:lstStyle/>
          <a:p>
            <a:r>
              <a:rPr lang="en-US" dirty="0"/>
              <a:t>Hot, less dense material below </a:t>
            </a:r>
            <a:br>
              <a:rPr lang="en-US" dirty="0"/>
            </a:br>
            <a:r>
              <a:rPr lang="en-US" dirty="0"/>
              <a:t>the Earth’s crust rises toward the </a:t>
            </a:r>
            <a:br>
              <a:rPr lang="en-US" dirty="0"/>
            </a:br>
            <a:r>
              <a:rPr lang="en-US" dirty="0"/>
              <a:t>surface at the mid-ocean ridges.</a:t>
            </a:r>
          </a:p>
          <a:p>
            <a:r>
              <a:rPr lang="en-US" dirty="0"/>
              <a:t>The seafloor spreads apart and magma is forced upward pushing the older seafloor away from the ridge in opposite directions.</a:t>
            </a:r>
          </a:p>
          <a:p>
            <a:r>
              <a:rPr lang="en-US" dirty="0"/>
              <a:t>The magma becomes solid as it cools and sinks forming new seafloor.</a:t>
            </a:r>
          </a:p>
        </p:txBody>
      </p:sp>
      <p:pic>
        <p:nvPicPr>
          <p:cNvPr id="6146" name="Picture 2" descr="http://facstaff.gpc.edu/~pgore/images/divergen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25231" y="980728"/>
            <a:ext cx="2280251"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2152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1000"/>
                                  </p:stCondLst>
                                  <p:childTnLst>
                                    <p:set>
                                      <p:cBhvr>
                                        <p:cTn id="33" dur="1" fill="hold">
                                          <p:stCondLst>
                                            <p:cond delay="0"/>
                                          </p:stCondLst>
                                        </p:cTn>
                                        <p:tgtEl>
                                          <p:spTgt spid="6146"/>
                                        </p:tgtEl>
                                        <p:attrNameLst>
                                          <p:attrName>style.visibility</p:attrName>
                                        </p:attrNameLst>
                                      </p:cBhvr>
                                      <p:to>
                                        <p:strVal val="visible"/>
                                      </p:to>
                                    </p:set>
                                    <p:animEffect transition="in" filter="fade">
                                      <p:cBhvr>
                                        <p:cTn id="34"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35" y="692696"/>
            <a:ext cx="8229600" cy="1143000"/>
          </a:xfrm>
        </p:spPr>
        <p:txBody>
          <a:bodyPr/>
          <a:lstStyle/>
          <a:p>
            <a:r>
              <a:rPr lang="en-US" sz="7200" b="1" u="sng" dirty="0"/>
              <a:t>Seafloor Spreading</a:t>
            </a:r>
          </a:p>
        </p:txBody>
      </p:sp>
      <p:pic>
        <p:nvPicPr>
          <p:cNvPr id="4100" name="Picture 4" descr="http://web.gccaz.edu/~lnewman/gph111/topic_units/plates/14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33" y="2348880"/>
            <a:ext cx="8383016" cy="30502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520" y="6021288"/>
            <a:ext cx="4817276" cy="707886"/>
          </a:xfrm>
          <a:prstGeom prst="rect">
            <a:avLst/>
          </a:prstGeom>
        </p:spPr>
        <p:txBody>
          <a:bodyPr wrap="square">
            <a:spAutoFit/>
          </a:bodyPr>
          <a:lstStyle/>
          <a:p>
            <a:pPr algn="ctr"/>
            <a:r>
              <a:rPr lang="en-US" sz="2000" dirty="0">
                <a:hlinkClick r:id="rId3"/>
              </a:rPr>
              <a:t>http://www.absorblearning.com/media/attachment.action?quick=12n&amp;att=2771</a:t>
            </a:r>
            <a:r>
              <a:rPr lang="en-US" sz="2000" dirty="0"/>
              <a:t> </a:t>
            </a:r>
          </a:p>
        </p:txBody>
      </p:sp>
    </p:spTree>
    <p:extLst>
      <p:ext uri="{BB962C8B-B14F-4D97-AF65-F5344CB8AC3E}">
        <p14:creationId xmlns:p14="http://schemas.microsoft.com/office/powerpoint/2010/main" val="414644914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childTnLst>
                                </p:cTn>
                              </p:par>
                            </p:childTnLst>
                          </p:cTn>
                        </p:par>
                        <p:par>
                          <p:cTn id="14" fill="hold">
                            <p:stCondLst>
                              <p:cond delay="3000"/>
                            </p:stCondLst>
                            <p:childTnLst>
                              <p:par>
                                <p:cTn id="15" presetID="10" presetClass="entr" presetSubtype="0" fill="hold" grpId="0" nodeType="after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249" y="980728"/>
            <a:ext cx="8229600" cy="1872208"/>
          </a:xfrm>
        </p:spPr>
        <p:txBody>
          <a:bodyPr/>
          <a:lstStyle/>
          <a:p>
            <a:r>
              <a:rPr lang="en-US" sz="7200" b="1" dirty="0"/>
              <a:t>Seafloor Spreading</a:t>
            </a:r>
            <a:br>
              <a:rPr lang="en-US" sz="7200" b="1" dirty="0"/>
            </a:br>
            <a:r>
              <a:rPr lang="en-US" sz="7200" b="1" dirty="0"/>
              <a:t>Video Clip</a:t>
            </a:r>
          </a:p>
        </p:txBody>
      </p:sp>
      <p:sp>
        <p:nvSpPr>
          <p:cNvPr id="3" name="Rectangle 2"/>
          <p:cNvSpPr/>
          <p:nvPr/>
        </p:nvSpPr>
        <p:spPr>
          <a:xfrm>
            <a:off x="827584" y="3284984"/>
            <a:ext cx="7560840" cy="2062103"/>
          </a:xfrm>
          <a:prstGeom prst="rect">
            <a:avLst/>
          </a:prstGeom>
        </p:spPr>
        <p:txBody>
          <a:bodyPr wrap="square">
            <a:spAutoFit/>
          </a:bodyPr>
          <a:lstStyle/>
          <a:p>
            <a:pPr algn="ctr"/>
            <a:r>
              <a:rPr lang="en-US" sz="3200" dirty="0">
                <a:solidFill>
                  <a:prstClr val="black"/>
                </a:solidFill>
                <a:hlinkClick r:id="rId2"/>
              </a:rPr>
              <a:t>http://www.sciencechannel.com/tv-shows/greatest-discoveries/videos/100-greatest-discoveries-sea-floor-spreading.htm</a:t>
            </a:r>
            <a:r>
              <a:rPr lang="en-US" sz="3200" dirty="0">
                <a:solidFill>
                  <a:prstClr val="black"/>
                </a:solidFill>
              </a:rPr>
              <a:t> </a:t>
            </a:r>
          </a:p>
        </p:txBody>
      </p:sp>
    </p:spTree>
    <p:extLst>
      <p:ext uri="{BB962C8B-B14F-4D97-AF65-F5344CB8AC3E}">
        <p14:creationId xmlns:p14="http://schemas.microsoft.com/office/powerpoint/2010/main" val="247524449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7"/>
          <p:cNvSpPr>
            <a:spLocks noGrp="1"/>
          </p:cNvSpPr>
          <p:nvPr>
            <p:ph type="ctrTitle"/>
          </p:nvPr>
        </p:nvSpPr>
        <p:spPr>
          <a:xfrm>
            <a:off x="127258" y="365791"/>
            <a:ext cx="8856983" cy="2880320"/>
          </a:xfrm>
        </p:spPr>
        <p:txBody>
          <a:bodyPr/>
          <a:lstStyle/>
          <a:p>
            <a:r>
              <a:rPr lang="es-UY" dirty="0" err="1"/>
              <a:t>Activating</a:t>
            </a:r>
            <a:r>
              <a:rPr lang="es-UY" dirty="0"/>
              <a:t> </a:t>
            </a:r>
            <a:r>
              <a:rPr lang="es-UY" dirty="0" err="1"/>
              <a:t>Strategy</a:t>
            </a:r>
            <a:r>
              <a:rPr lang="es-UY" dirty="0"/>
              <a:t>:</a:t>
            </a:r>
            <a:br>
              <a:rPr lang="es-UY" dirty="0"/>
            </a:br>
            <a:r>
              <a:rPr lang="en-US" sz="3400" u="sng" dirty="0">
                <a:solidFill>
                  <a:srgbClr val="0000FF"/>
                </a:solidFill>
                <a:ea typeface="Calibri"/>
                <a:hlinkClick r:id="rId3"/>
              </a:rPr>
              <a:t>Watch Ice Age: </a:t>
            </a:r>
            <a:r>
              <a:rPr lang="en-US" sz="3400" u="sng" dirty="0" err="1">
                <a:solidFill>
                  <a:srgbClr val="0000FF"/>
                </a:solidFill>
                <a:ea typeface="Calibri"/>
                <a:hlinkClick r:id="rId3"/>
              </a:rPr>
              <a:t>Scrat</a:t>
            </a:r>
            <a:r>
              <a:rPr lang="en-US" sz="3400" u="sng" dirty="0">
                <a:solidFill>
                  <a:srgbClr val="0000FF"/>
                </a:solidFill>
                <a:ea typeface="Calibri"/>
                <a:hlinkClick r:id="rId3"/>
              </a:rPr>
              <a:t> Continental Crack Up</a:t>
            </a:r>
            <a:r>
              <a:rPr lang="en-US" sz="3400" dirty="0">
                <a:ea typeface="Calibri"/>
              </a:rPr>
              <a:t> video clip and have students either answer individually or with a partner the following questions: </a:t>
            </a:r>
            <a:endParaRPr lang="es-ES" sz="3400" dirty="0"/>
          </a:p>
        </p:txBody>
      </p:sp>
      <p:sp>
        <p:nvSpPr>
          <p:cNvPr id="3" name="Rectangle 2"/>
          <p:cNvSpPr/>
          <p:nvPr/>
        </p:nvSpPr>
        <p:spPr>
          <a:xfrm>
            <a:off x="420621" y="3212976"/>
            <a:ext cx="8424936" cy="2308324"/>
          </a:xfrm>
          <a:prstGeom prst="rect">
            <a:avLst/>
          </a:prstGeom>
        </p:spPr>
        <p:txBody>
          <a:bodyPr wrap="square">
            <a:spAutoFit/>
          </a:bodyPr>
          <a:lstStyle/>
          <a:p>
            <a:r>
              <a:rPr lang="en-US" sz="3600" dirty="0">
                <a:solidFill>
                  <a:prstClr val="black"/>
                </a:solidFill>
                <a:latin typeface="+mj-lt"/>
                <a:ea typeface="Calibri"/>
                <a:cs typeface="+mj-cs"/>
              </a:rPr>
              <a:t>(1) Which part(s) of </a:t>
            </a:r>
            <a:r>
              <a:rPr lang="en-US" sz="3600" dirty="0" err="1">
                <a:solidFill>
                  <a:prstClr val="black"/>
                </a:solidFill>
                <a:latin typeface="+mj-lt"/>
                <a:ea typeface="Calibri"/>
                <a:cs typeface="+mj-cs"/>
              </a:rPr>
              <a:t>Scrat’s</a:t>
            </a:r>
            <a:r>
              <a:rPr lang="en-US" sz="3600" dirty="0">
                <a:solidFill>
                  <a:prstClr val="black"/>
                </a:solidFill>
                <a:latin typeface="+mj-lt"/>
                <a:ea typeface="Calibri"/>
                <a:cs typeface="+mj-cs"/>
              </a:rPr>
              <a:t> adventure </a:t>
            </a:r>
            <a:br>
              <a:rPr lang="en-US" sz="3600" dirty="0">
                <a:solidFill>
                  <a:prstClr val="black"/>
                </a:solidFill>
                <a:latin typeface="+mj-lt"/>
                <a:ea typeface="Calibri"/>
                <a:cs typeface="+mj-cs"/>
              </a:rPr>
            </a:br>
            <a:r>
              <a:rPr lang="en-US" sz="3600" dirty="0">
                <a:solidFill>
                  <a:prstClr val="black"/>
                </a:solidFill>
                <a:latin typeface="+mj-lt"/>
                <a:ea typeface="Calibri"/>
                <a:cs typeface="+mj-cs"/>
              </a:rPr>
              <a:t>      is accurate? </a:t>
            </a:r>
            <a:br>
              <a:rPr lang="en-US" sz="3600" dirty="0">
                <a:solidFill>
                  <a:prstClr val="black"/>
                </a:solidFill>
                <a:latin typeface="+mj-lt"/>
                <a:ea typeface="Calibri"/>
                <a:cs typeface="+mj-cs"/>
              </a:rPr>
            </a:br>
            <a:r>
              <a:rPr lang="en-US" sz="3600" dirty="0">
                <a:solidFill>
                  <a:prstClr val="black"/>
                </a:solidFill>
                <a:latin typeface="+mj-lt"/>
                <a:ea typeface="Calibri"/>
                <a:cs typeface="+mj-cs"/>
              </a:rPr>
              <a:t>(2) Which part(s) of </a:t>
            </a:r>
            <a:r>
              <a:rPr lang="en-US" sz="3600" dirty="0" err="1">
                <a:solidFill>
                  <a:prstClr val="black"/>
                </a:solidFill>
                <a:latin typeface="+mj-lt"/>
                <a:ea typeface="Calibri"/>
                <a:cs typeface="+mj-cs"/>
              </a:rPr>
              <a:t>Scrat’s</a:t>
            </a:r>
            <a:r>
              <a:rPr lang="en-US" sz="3600" dirty="0">
                <a:solidFill>
                  <a:prstClr val="black"/>
                </a:solidFill>
                <a:latin typeface="+mj-lt"/>
                <a:ea typeface="Calibri"/>
                <a:cs typeface="+mj-cs"/>
              </a:rPr>
              <a:t> adventure </a:t>
            </a:r>
            <a:br>
              <a:rPr lang="en-US" sz="3600" dirty="0">
                <a:solidFill>
                  <a:prstClr val="black"/>
                </a:solidFill>
                <a:latin typeface="+mj-lt"/>
                <a:ea typeface="Calibri"/>
                <a:cs typeface="+mj-cs"/>
              </a:rPr>
            </a:br>
            <a:r>
              <a:rPr lang="en-US" sz="3600" dirty="0">
                <a:solidFill>
                  <a:prstClr val="black"/>
                </a:solidFill>
                <a:latin typeface="+mj-lt"/>
                <a:ea typeface="Calibri"/>
                <a:cs typeface="+mj-cs"/>
              </a:rPr>
              <a:t>      is not accurate? </a:t>
            </a:r>
            <a:endParaRPr lang="en-US" sz="20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p:cNvSpPr>
          <p:nvPr/>
        </p:nvSpPr>
        <p:spPr>
          <a:xfrm>
            <a:off x="395536" y="1556792"/>
            <a:ext cx="8352928" cy="309634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8800" b="1" dirty="0">
                <a:solidFill>
                  <a:prstClr val="black"/>
                </a:solidFill>
              </a:rPr>
              <a:t>Age of Ocean</a:t>
            </a:r>
            <a:br>
              <a:rPr lang="en-US" sz="8800" b="1" dirty="0">
                <a:solidFill>
                  <a:prstClr val="black"/>
                </a:solidFill>
              </a:rPr>
            </a:br>
            <a:r>
              <a:rPr lang="en-US" sz="8800" b="1" dirty="0">
                <a:solidFill>
                  <a:prstClr val="black"/>
                </a:solidFill>
              </a:rPr>
              <a:t>Crust Activity</a:t>
            </a:r>
            <a:endParaRPr lang="es-ES" sz="8800" dirty="0">
              <a:solidFill>
                <a:prstClr val="black"/>
              </a:solidFill>
            </a:endParaRPr>
          </a:p>
        </p:txBody>
      </p:sp>
    </p:spTree>
    <p:extLst>
      <p:ext uri="{BB962C8B-B14F-4D97-AF65-F5344CB8AC3E}">
        <p14:creationId xmlns:p14="http://schemas.microsoft.com/office/powerpoint/2010/main" val="3917059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p:cNvSpPr>
          <p:nvPr/>
        </p:nvSpPr>
        <p:spPr>
          <a:xfrm>
            <a:off x="395536" y="620688"/>
            <a:ext cx="8352928" cy="561662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8800" b="1" dirty="0">
                <a:solidFill>
                  <a:prstClr val="black"/>
                </a:solidFill>
              </a:rPr>
              <a:t>Seafloor Spreading Activity</a:t>
            </a:r>
            <a:br>
              <a:rPr lang="en-US" sz="8800" b="1" dirty="0">
                <a:solidFill>
                  <a:prstClr val="black"/>
                </a:solidFill>
              </a:rPr>
            </a:br>
            <a:r>
              <a:rPr lang="en-US" sz="5400" b="1" dirty="0">
                <a:solidFill>
                  <a:prstClr val="black"/>
                </a:solidFill>
              </a:rPr>
              <a:t>[see resources]</a:t>
            </a:r>
            <a:endParaRPr lang="es-ES" sz="5400" dirty="0">
              <a:solidFill>
                <a:prstClr val="black"/>
              </a:solidFill>
            </a:endParaRPr>
          </a:p>
        </p:txBody>
      </p:sp>
    </p:spTree>
    <p:extLst>
      <p:ext uri="{BB962C8B-B14F-4D97-AF65-F5344CB8AC3E}">
        <p14:creationId xmlns:p14="http://schemas.microsoft.com/office/powerpoint/2010/main" val="24327074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72" y="476672"/>
            <a:ext cx="8496944" cy="2448272"/>
          </a:xfrm>
        </p:spPr>
        <p:txBody>
          <a:bodyPr/>
          <a:lstStyle/>
          <a:p>
            <a:r>
              <a:rPr lang="en-US" b="1" dirty="0"/>
              <a:t>If new crust is being added by seafloor spreading, does the Earth’s surface just keep expanding?</a:t>
            </a:r>
          </a:p>
        </p:txBody>
      </p:sp>
      <p:sp>
        <p:nvSpPr>
          <p:cNvPr id="3" name="Title 1"/>
          <p:cNvSpPr txBox="1">
            <a:spLocks/>
          </p:cNvSpPr>
          <p:nvPr/>
        </p:nvSpPr>
        <p:spPr bwMode="auto">
          <a:xfrm>
            <a:off x="448410" y="3068960"/>
            <a:ext cx="8229600"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t>No, it does not keep expanding, but what happens to it?</a:t>
            </a:r>
          </a:p>
        </p:txBody>
      </p:sp>
      <p:sp>
        <p:nvSpPr>
          <p:cNvPr id="4" name="Title 1"/>
          <p:cNvSpPr txBox="1">
            <a:spLocks/>
          </p:cNvSpPr>
          <p:nvPr/>
        </p:nvSpPr>
        <p:spPr bwMode="auto">
          <a:xfrm>
            <a:off x="395536" y="4725144"/>
            <a:ext cx="8229600" cy="99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t>Let’s continue to find out.</a:t>
            </a:r>
          </a:p>
        </p:txBody>
      </p:sp>
    </p:spTree>
    <p:extLst>
      <p:ext uri="{BB962C8B-B14F-4D97-AF65-F5344CB8AC3E}">
        <p14:creationId xmlns:p14="http://schemas.microsoft.com/office/powerpoint/2010/main" val="117616008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7" presetClass="entr" presetSubtype="0" fill="hold" grpId="0" nodeType="after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p:cNvSpPr>
          <p:nvPr/>
        </p:nvSpPr>
        <p:spPr>
          <a:xfrm>
            <a:off x="131702" y="1124744"/>
            <a:ext cx="8809466" cy="194421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solidFill>
                  <a:prstClr val="black"/>
                </a:solidFill>
              </a:rPr>
              <a:t>The idea of seafloor spreading showed that more than just the continents were moving, as continental drift had shown.</a:t>
            </a:r>
            <a:endParaRPr lang="es-ES" sz="4000" dirty="0">
              <a:solidFill>
                <a:prstClr val="black"/>
              </a:solidFill>
            </a:endParaRPr>
          </a:p>
        </p:txBody>
      </p:sp>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7"/>
          <p:cNvSpPr txBox="1">
            <a:spLocks/>
          </p:cNvSpPr>
          <p:nvPr/>
        </p:nvSpPr>
        <p:spPr>
          <a:xfrm>
            <a:off x="148052" y="4047043"/>
            <a:ext cx="8809466" cy="194421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solidFill>
                  <a:prstClr val="black"/>
                </a:solidFill>
              </a:rPr>
              <a:t>Scientists now believe that sections of the seafloor and continents move in relation to one another.</a:t>
            </a:r>
            <a:endParaRPr lang="es-ES" sz="4000" dirty="0">
              <a:solidFill>
                <a:prstClr val="black"/>
              </a:solidFill>
            </a:endParaRPr>
          </a:p>
        </p:txBody>
      </p:sp>
    </p:spTree>
    <p:extLst>
      <p:ext uri="{BB962C8B-B14F-4D97-AF65-F5344CB8AC3E}">
        <p14:creationId xmlns:p14="http://schemas.microsoft.com/office/powerpoint/2010/main" val="374385640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p:cNvSpPr>
          <p:nvPr/>
        </p:nvSpPr>
        <p:spPr>
          <a:xfrm>
            <a:off x="279969" y="836712"/>
            <a:ext cx="8545632" cy="244827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solidFill>
                  <a:prstClr val="black"/>
                </a:solidFill>
              </a:rPr>
              <a:t>A new theory that combined continental drift and seafloor spreading was developed known as the theory of Plate Tectonics.</a:t>
            </a:r>
            <a:endParaRPr lang="es-ES" sz="4000" dirty="0">
              <a:solidFill>
                <a:prstClr val="black"/>
              </a:solidFill>
            </a:endParaRPr>
          </a:p>
        </p:txBody>
      </p:sp>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http://www.windows2universe.org/earth/images/earth_plates_usgs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477" y="3573016"/>
            <a:ext cx="5169807" cy="30114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9361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7"/>
          <p:cNvSpPr txBox="1">
            <a:spLocks/>
          </p:cNvSpPr>
          <p:nvPr/>
        </p:nvSpPr>
        <p:spPr>
          <a:xfrm>
            <a:off x="167267" y="668693"/>
            <a:ext cx="8809466" cy="201622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700" b="1" dirty="0">
                <a:solidFill>
                  <a:prstClr val="black"/>
                </a:solidFill>
              </a:rPr>
              <a:t>The theory of Plate Tectonics states that the Earth’s crust and part of the Upper Mantle are broken into plates (sections) that move.</a:t>
            </a:r>
            <a:endParaRPr lang="es-ES" sz="3700" dirty="0">
              <a:solidFill>
                <a:prstClr val="black"/>
              </a:solidFill>
            </a:endParaRPr>
          </a:p>
        </p:txBody>
      </p:sp>
      <p:pic>
        <p:nvPicPr>
          <p:cNvPr id="2050" name="Picture 2" descr="http://mail.colonial.net/~hkaiter/A_IMAGES/tectonic-plates-27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684917"/>
            <a:ext cx="3600400" cy="40004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79369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200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5" name="Rectangle 18"/>
          <p:cNvSpPr>
            <a:spLocks noChangeArrowheads="1"/>
          </p:cNvSpPr>
          <p:nvPr/>
        </p:nvSpPr>
        <p:spPr bwMode="auto">
          <a:xfrm>
            <a:off x="6248400" y="0"/>
            <a:ext cx="2438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mn-cs"/>
            </a:endParaRPr>
          </a:p>
        </p:txBody>
      </p:sp>
      <p:grpSp>
        <p:nvGrpSpPr>
          <p:cNvPr id="21" name="Group 20"/>
          <p:cNvGrpSpPr/>
          <p:nvPr/>
        </p:nvGrpSpPr>
        <p:grpSpPr>
          <a:xfrm>
            <a:off x="-42512" y="1095375"/>
            <a:ext cx="5953125" cy="5762625"/>
            <a:chOff x="-42512" y="1095375"/>
            <a:chExt cx="5953125" cy="5762625"/>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2" y="1095375"/>
              <a:ext cx="5953125" cy="57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 y="4953000"/>
              <a:ext cx="2056598"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b="1" dirty="0">
                  <a:solidFill>
                    <a:srgbClr val="000000"/>
                  </a:solidFill>
                </a:rPr>
                <a:t>Inner Core</a:t>
              </a:r>
              <a:br>
                <a:rPr lang="en-US" sz="2400" b="1" dirty="0">
                  <a:solidFill>
                    <a:srgbClr val="000000"/>
                  </a:solidFill>
                </a:rPr>
              </a:br>
              <a:r>
                <a:rPr lang="en-US" sz="2400" b="1" dirty="0">
                  <a:solidFill>
                    <a:srgbClr val="000000"/>
                  </a:solidFill>
                </a:rPr>
                <a:t>Solid</a:t>
              </a:r>
            </a:p>
          </p:txBody>
        </p:sp>
        <p:sp>
          <p:nvSpPr>
            <p:cNvPr id="15" name="Rectangle 14"/>
            <p:cNvSpPr/>
            <p:nvPr/>
          </p:nvSpPr>
          <p:spPr>
            <a:xfrm>
              <a:off x="279283" y="2667000"/>
              <a:ext cx="2463917"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b="1" dirty="0">
                  <a:solidFill>
                    <a:srgbClr val="000000"/>
                  </a:solidFill>
                </a:rPr>
                <a:t>Outer Core</a:t>
              </a:r>
            </a:p>
            <a:p>
              <a:pPr algn="ctr" fontAlgn="auto">
                <a:spcBef>
                  <a:spcPts val="0"/>
                </a:spcBef>
                <a:spcAft>
                  <a:spcPts val="0"/>
                </a:spcAft>
              </a:pPr>
              <a:r>
                <a:rPr lang="en-US" sz="2400" b="1" dirty="0">
                  <a:solidFill>
                    <a:srgbClr val="000000"/>
                  </a:solidFill>
                </a:rPr>
                <a:t>Liquid</a:t>
              </a:r>
            </a:p>
          </p:txBody>
        </p:sp>
      </p:grpSp>
      <p:sp>
        <p:nvSpPr>
          <p:cNvPr id="18" name="Rectangle 17"/>
          <p:cNvSpPr/>
          <p:nvPr/>
        </p:nvSpPr>
        <p:spPr>
          <a:xfrm>
            <a:off x="3639152" y="2286000"/>
            <a:ext cx="1219200" cy="5851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b="1" dirty="0">
                <a:solidFill>
                  <a:srgbClr val="000000"/>
                </a:solidFill>
              </a:rPr>
              <a:t>Mantle</a:t>
            </a:r>
          </a:p>
        </p:txBody>
      </p:sp>
      <p:grpSp>
        <p:nvGrpSpPr>
          <p:cNvPr id="20" name="Group 19"/>
          <p:cNvGrpSpPr/>
          <p:nvPr/>
        </p:nvGrpSpPr>
        <p:grpSpPr>
          <a:xfrm>
            <a:off x="3429000" y="1600200"/>
            <a:ext cx="178519" cy="1848853"/>
            <a:chOff x="3429000" y="1600200"/>
            <a:chExt cx="178519" cy="1848853"/>
          </a:xfrm>
        </p:grpSpPr>
        <p:cxnSp>
          <p:nvCxnSpPr>
            <p:cNvPr id="10" name="Straight Connector 9"/>
            <p:cNvCxnSpPr/>
            <p:nvPr/>
          </p:nvCxnSpPr>
          <p:spPr>
            <a:xfrm flipH="1" flipV="1">
              <a:off x="3513447" y="1600200"/>
              <a:ext cx="7822" cy="1828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429000" y="1600200"/>
              <a:ext cx="168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38625" y="3449053"/>
              <a:ext cx="168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1205966" y="113899"/>
            <a:ext cx="1554829" cy="1087781"/>
            <a:chOff x="1205966" y="133149"/>
            <a:chExt cx="1554829" cy="1087781"/>
          </a:xfrm>
        </p:grpSpPr>
        <p:cxnSp>
          <p:nvCxnSpPr>
            <p:cNvPr id="8" name="Straight Arrow Connector 7"/>
            <p:cNvCxnSpPr/>
            <p:nvPr/>
          </p:nvCxnSpPr>
          <p:spPr>
            <a:xfrm>
              <a:off x="1981200" y="666550"/>
              <a:ext cx="0" cy="554380"/>
            </a:xfrm>
            <a:prstGeom prst="straightConnector1">
              <a:avLst/>
            </a:prstGeom>
            <a:ln w="984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205966" y="133149"/>
              <a:ext cx="1554829" cy="60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b="1" dirty="0">
                  <a:solidFill>
                    <a:srgbClr val="000000"/>
                  </a:solidFill>
                </a:rPr>
                <a:t>Crust</a:t>
              </a:r>
            </a:p>
          </p:txBody>
        </p:sp>
      </p:grpSp>
      <p:grpSp>
        <p:nvGrpSpPr>
          <p:cNvPr id="53" name="Group 52"/>
          <p:cNvGrpSpPr/>
          <p:nvPr/>
        </p:nvGrpSpPr>
        <p:grpSpPr>
          <a:xfrm>
            <a:off x="5828900" y="2777489"/>
            <a:ext cx="2768868" cy="585136"/>
            <a:chOff x="5828900" y="2777489"/>
            <a:chExt cx="2768868" cy="585136"/>
          </a:xfrm>
        </p:grpSpPr>
        <p:grpSp>
          <p:nvGrpSpPr>
            <p:cNvPr id="42" name="Group 41"/>
            <p:cNvGrpSpPr/>
            <p:nvPr/>
          </p:nvGrpSpPr>
          <p:grpSpPr>
            <a:xfrm>
              <a:off x="5828900" y="2971800"/>
              <a:ext cx="419500" cy="206140"/>
              <a:chOff x="5828900" y="2971800"/>
              <a:chExt cx="419500" cy="206140"/>
            </a:xfrm>
          </p:grpSpPr>
          <p:grpSp>
            <p:nvGrpSpPr>
              <p:cNvPr id="35" name="Group 34"/>
              <p:cNvGrpSpPr/>
              <p:nvPr/>
            </p:nvGrpSpPr>
            <p:grpSpPr>
              <a:xfrm>
                <a:off x="5828900" y="2971800"/>
                <a:ext cx="307208" cy="206140"/>
                <a:chOff x="5828900" y="2971800"/>
                <a:chExt cx="307208" cy="206140"/>
              </a:xfrm>
            </p:grpSpPr>
            <p:cxnSp>
              <p:nvCxnSpPr>
                <p:cNvPr id="24" name="Straight Connector 23"/>
                <p:cNvCxnSpPr/>
                <p:nvPr/>
              </p:nvCxnSpPr>
              <p:spPr>
                <a:xfrm>
                  <a:off x="5828900" y="2971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831308" y="3168315"/>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24076" y="2971800"/>
                  <a:ext cx="0" cy="2061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a:off x="6136108" y="3070057"/>
                <a:ext cx="1122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Rectangle 57"/>
            <p:cNvSpPr/>
            <p:nvPr/>
          </p:nvSpPr>
          <p:spPr>
            <a:xfrm>
              <a:off x="6235568" y="2777489"/>
              <a:ext cx="2362200" cy="5851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b="1" dirty="0">
                  <a:solidFill>
                    <a:srgbClr val="000000"/>
                  </a:solidFill>
                </a:rPr>
                <a:t>Lithosphere – Crust and Upper Layer of the Mantle</a:t>
              </a:r>
            </a:p>
          </p:txBody>
        </p:sp>
      </p:grpSp>
      <p:grpSp>
        <p:nvGrpSpPr>
          <p:cNvPr id="52" name="Group 51"/>
          <p:cNvGrpSpPr/>
          <p:nvPr/>
        </p:nvGrpSpPr>
        <p:grpSpPr>
          <a:xfrm>
            <a:off x="5831308" y="3449053"/>
            <a:ext cx="2751220" cy="1288982"/>
            <a:chOff x="5831308" y="3449053"/>
            <a:chExt cx="2751220" cy="1288982"/>
          </a:xfrm>
        </p:grpSpPr>
        <p:sp>
          <p:nvSpPr>
            <p:cNvPr id="59" name="Rectangle 58"/>
            <p:cNvSpPr/>
            <p:nvPr/>
          </p:nvSpPr>
          <p:spPr>
            <a:xfrm>
              <a:off x="6220328" y="3595035"/>
              <a:ext cx="2362200"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b="1" dirty="0">
                  <a:solidFill>
                    <a:srgbClr val="000000"/>
                  </a:solidFill>
                </a:rPr>
                <a:t>Layer of the Mantle (asthenosphere) that consists of hot rock of tar-like consistency, which slowly moves</a:t>
              </a:r>
            </a:p>
          </p:txBody>
        </p:sp>
        <p:cxnSp>
          <p:nvCxnSpPr>
            <p:cNvPr id="44" name="Straight Connector 43"/>
            <p:cNvCxnSpPr/>
            <p:nvPr/>
          </p:nvCxnSpPr>
          <p:spPr>
            <a:xfrm>
              <a:off x="5831308" y="3449053"/>
              <a:ext cx="389020" cy="527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076056" y="293739"/>
            <a:ext cx="3744416" cy="1815882"/>
          </a:xfrm>
          <a:prstGeom prst="rect">
            <a:avLst/>
          </a:prstGeom>
          <a:noFill/>
          <a:ln w="25400">
            <a:solidFill>
              <a:schemeClr val="tx1"/>
            </a:solidFill>
          </a:ln>
        </p:spPr>
        <p:txBody>
          <a:bodyPr wrap="square" rtlCol="0">
            <a:spAutoFit/>
          </a:bodyPr>
          <a:lstStyle/>
          <a:p>
            <a:pPr algn="ctr"/>
            <a:r>
              <a:rPr lang="en-US" sz="2800" b="1" dirty="0"/>
              <a:t>The “plates” of the lithosphere float and move around on the asthenosphere.</a:t>
            </a:r>
          </a:p>
        </p:txBody>
      </p:sp>
      <p:sp>
        <p:nvSpPr>
          <p:cNvPr id="4" name="Rectangle 3"/>
          <p:cNvSpPr/>
          <p:nvPr/>
        </p:nvSpPr>
        <p:spPr>
          <a:xfrm>
            <a:off x="6070273" y="5174902"/>
            <a:ext cx="2794654" cy="1384995"/>
          </a:xfrm>
          <a:prstGeom prst="rect">
            <a:avLst/>
          </a:prstGeom>
        </p:spPr>
        <p:txBody>
          <a:bodyPr wrap="square">
            <a:spAutoFit/>
          </a:bodyPr>
          <a:lstStyle/>
          <a:p>
            <a:pPr algn="ctr"/>
            <a:r>
              <a:rPr lang="en-US" sz="2800" dirty="0">
                <a:hlinkClick r:id="rId4"/>
              </a:rPr>
              <a:t>https://www.youtube.com/watch?v=Z9Hr7V1S0pI</a:t>
            </a:r>
            <a:r>
              <a:rPr lang="en-US" sz="2800" dirty="0"/>
              <a:t> </a:t>
            </a:r>
          </a:p>
        </p:txBody>
      </p:sp>
    </p:spTree>
    <p:extLst>
      <p:ext uri="{BB962C8B-B14F-4D97-AF65-F5344CB8AC3E}">
        <p14:creationId xmlns:p14="http://schemas.microsoft.com/office/powerpoint/2010/main" val="260815655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left)">
                                      <p:cBhvr>
                                        <p:cTn id="19" dur="20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up)">
                                      <p:cBhvr>
                                        <p:cTn id="24" dur="20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left)">
                                      <p:cBhvr>
                                        <p:cTn id="29" dur="20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0" presetClass="entr" presetSubtype="0" fill="hold" grpId="0" nodeType="after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8CA4-5336-40F3-A15A-2932DDCFDB56}"/>
              </a:ext>
            </a:extLst>
          </p:cNvPr>
          <p:cNvSpPr>
            <a:spLocks noGrp="1"/>
          </p:cNvSpPr>
          <p:nvPr>
            <p:ph type="title"/>
          </p:nvPr>
        </p:nvSpPr>
        <p:spPr/>
        <p:txBody>
          <a:bodyPr/>
          <a:lstStyle/>
          <a:p>
            <a:endParaRPr lang="en-US"/>
          </a:p>
        </p:txBody>
      </p:sp>
      <p:pic>
        <p:nvPicPr>
          <p:cNvPr id="20482" name="Picture 2" descr="Image result for hawaiian islands pacific plate movement">
            <a:extLst>
              <a:ext uri="{FF2B5EF4-FFF2-40B4-BE49-F238E27FC236}">
                <a16:creationId xmlns:a16="http://schemas.microsoft.com/office/drawing/2014/main" id="{68AFD57B-3504-4945-A106-21D35A1B31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1958" y="1600200"/>
            <a:ext cx="616008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67724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052737"/>
          </a:xfrm>
        </p:spPr>
        <p:txBody>
          <a:bodyPr/>
          <a:lstStyle/>
          <a:p>
            <a:r>
              <a:rPr lang="en-US" sz="4800" b="1" u="sng" dirty="0"/>
              <a:t>Plate Boundary Map</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647581" y="304748"/>
            <a:ext cx="5632814" cy="71287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12489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916832"/>
            <a:ext cx="7772400" cy="2306687"/>
          </a:xfrm>
        </p:spPr>
        <p:txBody>
          <a:bodyPr/>
          <a:lstStyle/>
          <a:p>
            <a:r>
              <a:rPr lang="en-US" sz="8800" b="1" dirty="0"/>
              <a:t>Plate Boundary</a:t>
            </a:r>
            <a:br>
              <a:rPr lang="en-US" sz="8800" b="1" dirty="0"/>
            </a:br>
            <a:r>
              <a:rPr lang="en-US" sz="8800" b="1" dirty="0"/>
              <a:t>Analysis Activity</a:t>
            </a:r>
          </a:p>
        </p:txBody>
      </p:sp>
    </p:spTree>
    <p:extLst>
      <p:ext uri="{BB962C8B-B14F-4D97-AF65-F5344CB8AC3E}">
        <p14:creationId xmlns:p14="http://schemas.microsoft.com/office/powerpoint/2010/main" val="327207467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p:cNvSpPr>
          <p:nvPr>
            <p:ph type="ctrTitle"/>
          </p:nvPr>
        </p:nvSpPr>
        <p:spPr>
          <a:xfrm>
            <a:off x="323528" y="404664"/>
            <a:ext cx="8496944" cy="3096344"/>
          </a:xfrm>
        </p:spPr>
        <p:txBody>
          <a:bodyPr/>
          <a:lstStyle/>
          <a:p>
            <a:r>
              <a:rPr lang="es-UY" sz="4000" dirty="0" err="1"/>
              <a:t>One</a:t>
            </a:r>
            <a:r>
              <a:rPr lang="es-UY" sz="4000" dirty="0"/>
              <a:t> of </a:t>
            </a:r>
            <a:r>
              <a:rPr lang="es-UY" sz="4000" dirty="0" err="1"/>
              <a:t>the</a:t>
            </a:r>
            <a:r>
              <a:rPr lang="es-UY" sz="4000" dirty="0"/>
              <a:t> </a:t>
            </a:r>
            <a:r>
              <a:rPr lang="es-UY" sz="4000" dirty="0" err="1"/>
              <a:t>accurate</a:t>
            </a:r>
            <a:r>
              <a:rPr lang="es-UY" sz="4000" dirty="0"/>
              <a:t> </a:t>
            </a:r>
            <a:r>
              <a:rPr lang="es-UY" sz="4000" dirty="0" err="1"/>
              <a:t>events</a:t>
            </a:r>
            <a:r>
              <a:rPr lang="es-UY" sz="4000" dirty="0"/>
              <a:t> </a:t>
            </a:r>
            <a:r>
              <a:rPr lang="es-UY" sz="4000" dirty="0" err="1"/>
              <a:t>shown</a:t>
            </a:r>
            <a:r>
              <a:rPr lang="es-UY" sz="4000" dirty="0"/>
              <a:t> </a:t>
            </a:r>
            <a:br>
              <a:rPr lang="es-UY" sz="4000" dirty="0"/>
            </a:br>
            <a:r>
              <a:rPr lang="es-UY" sz="4000" dirty="0"/>
              <a:t>in </a:t>
            </a:r>
            <a:r>
              <a:rPr lang="es-UY" sz="4000" dirty="0" err="1"/>
              <a:t>Scrat’s</a:t>
            </a:r>
            <a:r>
              <a:rPr lang="es-UY" sz="4000" dirty="0"/>
              <a:t> Continental Crack Up </a:t>
            </a:r>
            <a:r>
              <a:rPr lang="es-UY" sz="4000" dirty="0" err="1"/>
              <a:t>is</a:t>
            </a:r>
            <a:r>
              <a:rPr lang="es-UY" sz="4000" dirty="0"/>
              <a:t> </a:t>
            </a:r>
            <a:r>
              <a:rPr lang="es-UY" sz="4000" dirty="0" err="1"/>
              <a:t>that</a:t>
            </a:r>
            <a:r>
              <a:rPr lang="es-UY" sz="4000" dirty="0"/>
              <a:t> </a:t>
            </a:r>
            <a:r>
              <a:rPr lang="es-UY" sz="4000" dirty="0" err="1"/>
              <a:t>the</a:t>
            </a:r>
            <a:r>
              <a:rPr lang="es-UY" sz="4000" dirty="0"/>
              <a:t> </a:t>
            </a:r>
            <a:r>
              <a:rPr lang="es-UY" sz="4000" dirty="0" err="1"/>
              <a:t>continents</a:t>
            </a:r>
            <a:r>
              <a:rPr lang="es-UY" sz="4000" dirty="0"/>
              <a:t> </a:t>
            </a:r>
            <a:r>
              <a:rPr lang="es-UY" sz="4000" dirty="0" err="1"/>
              <a:t>were</a:t>
            </a:r>
            <a:r>
              <a:rPr lang="es-UY" sz="4000" dirty="0"/>
              <a:t> once </a:t>
            </a:r>
            <a:r>
              <a:rPr lang="es-UY" sz="4000" dirty="0" err="1"/>
              <a:t>joined</a:t>
            </a:r>
            <a:r>
              <a:rPr lang="es-UY" sz="4000" dirty="0"/>
              <a:t> </a:t>
            </a:r>
            <a:r>
              <a:rPr lang="es-UY" sz="4000" dirty="0" err="1"/>
              <a:t>together</a:t>
            </a:r>
            <a:r>
              <a:rPr lang="es-UY" sz="4000" dirty="0"/>
              <a:t> </a:t>
            </a:r>
            <a:r>
              <a:rPr lang="es-UY" sz="4000" dirty="0" err="1"/>
              <a:t>but</a:t>
            </a:r>
            <a:r>
              <a:rPr lang="es-UY" sz="4000" dirty="0"/>
              <a:t> moved </a:t>
            </a:r>
            <a:r>
              <a:rPr lang="es-UY" sz="4000" dirty="0" err="1"/>
              <a:t>apart</a:t>
            </a:r>
            <a:r>
              <a:rPr lang="es-UY" sz="4000" dirty="0"/>
              <a:t>.  </a:t>
            </a:r>
            <a:endParaRPr lang="es-ES" sz="4000" dirty="0"/>
          </a:p>
        </p:txBody>
      </p:sp>
      <p:sp>
        <p:nvSpPr>
          <p:cNvPr id="5" name="Rectangle 7"/>
          <p:cNvSpPr txBox="1">
            <a:spLocks/>
          </p:cNvSpPr>
          <p:nvPr/>
        </p:nvSpPr>
        <p:spPr bwMode="auto">
          <a:xfrm>
            <a:off x="395536" y="3645024"/>
            <a:ext cx="849694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s-UY" sz="4000" dirty="0" err="1"/>
              <a:t>An</a:t>
            </a:r>
            <a:r>
              <a:rPr lang="es-UY" sz="4000" dirty="0"/>
              <a:t> </a:t>
            </a:r>
            <a:r>
              <a:rPr lang="es-UY" sz="4000" dirty="0" err="1"/>
              <a:t>inaccurate</a:t>
            </a:r>
            <a:r>
              <a:rPr lang="es-UY" sz="4000" dirty="0"/>
              <a:t> </a:t>
            </a:r>
            <a:r>
              <a:rPr lang="es-UY" sz="4000" dirty="0" err="1"/>
              <a:t>representation</a:t>
            </a:r>
            <a:r>
              <a:rPr lang="es-UY" sz="4000" dirty="0"/>
              <a:t> </a:t>
            </a:r>
            <a:r>
              <a:rPr lang="es-UY" sz="4000" dirty="0" err="1"/>
              <a:t>is</a:t>
            </a:r>
            <a:r>
              <a:rPr lang="es-UY" sz="4000" dirty="0"/>
              <a:t> </a:t>
            </a:r>
            <a:r>
              <a:rPr lang="es-UY" sz="4000" dirty="0" err="1"/>
              <a:t>that</a:t>
            </a:r>
            <a:r>
              <a:rPr lang="es-UY" sz="4000" dirty="0"/>
              <a:t> </a:t>
            </a:r>
            <a:br>
              <a:rPr lang="es-UY" sz="4000" dirty="0"/>
            </a:br>
            <a:r>
              <a:rPr lang="es-UY" sz="4000" dirty="0" err="1"/>
              <a:t>the</a:t>
            </a:r>
            <a:r>
              <a:rPr lang="es-UY" sz="4000" dirty="0"/>
              <a:t> break-up and </a:t>
            </a:r>
            <a:r>
              <a:rPr lang="es-UY" sz="4000" dirty="0" err="1"/>
              <a:t>moving</a:t>
            </a:r>
            <a:r>
              <a:rPr lang="es-UY" sz="4000" dirty="0"/>
              <a:t> of </a:t>
            </a:r>
            <a:r>
              <a:rPr lang="es-UY" sz="4000" dirty="0" err="1"/>
              <a:t>the</a:t>
            </a:r>
            <a:r>
              <a:rPr lang="es-UY" sz="4000" dirty="0"/>
              <a:t> </a:t>
            </a:r>
            <a:r>
              <a:rPr lang="es-UY" sz="4000" dirty="0" err="1"/>
              <a:t>continents</a:t>
            </a:r>
            <a:r>
              <a:rPr lang="es-UY" sz="4000" dirty="0"/>
              <a:t> </a:t>
            </a:r>
            <a:r>
              <a:rPr lang="es-UY" sz="4000" dirty="0" err="1"/>
              <a:t>occurred</a:t>
            </a:r>
            <a:r>
              <a:rPr lang="es-UY" sz="4000" dirty="0"/>
              <a:t> </a:t>
            </a:r>
            <a:r>
              <a:rPr lang="es-UY" sz="4000" dirty="0" err="1"/>
              <a:t>quickly</a:t>
            </a:r>
            <a:r>
              <a:rPr lang="es-UY" sz="4000" dirty="0"/>
              <a:t>.</a:t>
            </a:r>
            <a:endParaRPr lang="es-ES" sz="4000" dirty="0"/>
          </a:p>
        </p:txBody>
      </p:sp>
      <p:sp>
        <p:nvSpPr>
          <p:cNvPr id="2" name="Rectangle 1"/>
          <p:cNvSpPr/>
          <p:nvPr/>
        </p:nvSpPr>
        <p:spPr>
          <a:xfrm>
            <a:off x="401770" y="6093296"/>
            <a:ext cx="5400600" cy="646331"/>
          </a:xfrm>
          <a:prstGeom prst="rect">
            <a:avLst/>
          </a:prstGeom>
        </p:spPr>
        <p:txBody>
          <a:bodyPr wrap="square">
            <a:spAutoFit/>
          </a:bodyPr>
          <a:lstStyle/>
          <a:p>
            <a:r>
              <a:rPr lang="en-US" dirty="0">
                <a:hlinkClick r:id="rId2"/>
              </a:rPr>
              <a:t>https://www.youtube.com/watch?v=ft-dP2D7QM4&amp;index=1&amp;list=PL5D8C1AA3D9734764</a:t>
            </a:r>
            <a:r>
              <a:rPr lang="en-US" dirty="0"/>
              <a:t> </a:t>
            </a:r>
          </a:p>
        </p:txBody>
      </p:sp>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1000"/>
                                        <p:tgtEl>
                                          <p:spTgt spid="5127"/>
                                        </p:tgtEl>
                                      </p:cBhvr>
                                    </p:animEffect>
                                    <p:anim calcmode="lin" valueType="num">
                                      <p:cBhvr>
                                        <p:cTn id="8" dur="1000" fill="hold"/>
                                        <p:tgtEl>
                                          <p:spTgt spid="5127"/>
                                        </p:tgtEl>
                                        <p:attrNameLst>
                                          <p:attrName>ppt_x</p:attrName>
                                        </p:attrNameLst>
                                      </p:cBhvr>
                                      <p:tavLst>
                                        <p:tav tm="0">
                                          <p:val>
                                            <p:strVal val="#ppt_x"/>
                                          </p:val>
                                        </p:tav>
                                        <p:tav tm="100000">
                                          <p:val>
                                            <p:strVal val="#ppt_x"/>
                                          </p:val>
                                        </p:tav>
                                      </p:tavLst>
                                    </p:anim>
                                    <p:anim calcmode="lin" valueType="num">
                                      <p:cBhvr>
                                        <p:cTn id="9"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2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7"/>
          <p:cNvSpPr txBox="1">
            <a:spLocks/>
          </p:cNvSpPr>
          <p:nvPr/>
        </p:nvSpPr>
        <p:spPr>
          <a:xfrm>
            <a:off x="167267" y="188640"/>
            <a:ext cx="8809466" cy="124813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700" b="1" dirty="0">
                <a:solidFill>
                  <a:prstClr val="black"/>
                </a:solidFill>
              </a:rPr>
              <a:t>What did you discover from the Plate Boundary Analysis Activity?</a:t>
            </a:r>
            <a:endParaRPr lang="es-ES" sz="3700" dirty="0">
              <a:solidFill>
                <a:prstClr val="black"/>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159" y="1556792"/>
            <a:ext cx="6893198" cy="3747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7"/>
          <p:cNvSpPr txBox="1">
            <a:spLocks/>
          </p:cNvSpPr>
          <p:nvPr/>
        </p:nvSpPr>
        <p:spPr>
          <a:xfrm>
            <a:off x="133897" y="5465488"/>
            <a:ext cx="8809466" cy="1111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700" b="1" dirty="0">
                <a:solidFill>
                  <a:prstClr val="black"/>
                </a:solidFill>
              </a:rPr>
              <a:t>Volcanoes and Earthquakes form along tectonic plate boundaries? But Why?</a:t>
            </a:r>
            <a:endParaRPr lang="es-ES" sz="3700" dirty="0">
              <a:solidFill>
                <a:prstClr val="black"/>
              </a:solidFill>
            </a:endParaRPr>
          </a:p>
        </p:txBody>
      </p:sp>
    </p:spTree>
    <p:extLst>
      <p:ext uri="{BB962C8B-B14F-4D97-AF65-F5344CB8AC3E}">
        <p14:creationId xmlns:p14="http://schemas.microsoft.com/office/powerpoint/2010/main" val="8642525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fade">
                                      <p:cBhvr>
                                        <p:cTn id="14" dur="500"/>
                                        <p:tgtEl>
                                          <p:spTgt spid="5123"/>
                                        </p:tgtEl>
                                      </p:cBhvr>
                                    </p:animEffect>
                                  </p:childTnLst>
                                </p:cTn>
                              </p:par>
                            </p:childTnLst>
                          </p:cTn>
                        </p:par>
                        <p:par>
                          <p:cTn id="15" fill="hold">
                            <p:stCondLst>
                              <p:cond delay="500"/>
                            </p:stCondLst>
                            <p:childTnLst>
                              <p:par>
                                <p:cTn id="16" presetID="47" presetClass="entr" presetSubtype="0" fill="hold" grpId="0" nodeType="after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512168"/>
          </a:xfrm>
        </p:spPr>
        <p:txBody>
          <a:bodyPr/>
          <a:lstStyle/>
          <a:p>
            <a:pPr lvl="0" eaLnBrk="1" hangingPunct="1"/>
            <a:r>
              <a:rPr lang="en-US" sz="4000" b="1" dirty="0">
                <a:solidFill>
                  <a:prstClr val="black"/>
                </a:solidFill>
                <a:latin typeface="Arial" charset="0"/>
                <a:ea typeface="+mn-ea"/>
                <a:cs typeface="Arial" charset="0"/>
              </a:rPr>
              <a:t>When plates move, they can interact in several ways:</a:t>
            </a:r>
            <a:endParaRPr lang="en-US" dirty="0"/>
          </a:p>
        </p:txBody>
      </p:sp>
      <p:sp>
        <p:nvSpPr>
          <p:cNvPr id="3" name="Content Placeholder 2"/>
          <p:cNvSpPr>
            <a:spLocks noGrp="1"/>
          </p:cNvSpPr>
          <p:nvPr>
            <p:ph idx="1"/>
          </p:nvPr>
        </p:nvSpPr>
        <p:spPr>
          <a:xfrm>
            <a:off x="251520" y="2001896"/>
            <a:ext cx="8640960" cy="2376264"/>
          </a:xfrm>
        </p:spPr>
        <p:txBody>
          <a:bodyPr/>
          <a:lstStyle/>
          <a:p>
            <a:r>
              <a:rPr lang="en-US" sz="4200" dirty="0"/>
              <a:t>They can move toward each other </a:t>
            </a:r>
          </a:p>
          <a:p>
            <a:r>
              <a:rPr lang="en-US" sz="4200" dirty="0"/>
              <a:t>They can pull apart from each other</a:t>
            </a:r>
          </a:p>
          <a:p>
            <a:r>
              <a:rPr lang="en-US" sz="4200" dirty="0"/>
              <a:t>They can slide alongside one another</a:t>
            </a:r>
          </a:p>
        </p:txBody>
      </p:sp>
      <p:sp>
        <p:nvSpPr>
          <p:cNvPr id="6" name="Title 1"/>
          <p:cNvSpPr txBox="1">
            <a:spLocks/>
          </p:cNvSpPr>
          <p:nvPr/>
        </p:nvSpPr>
        <p:spPr bwMode="auto">
          <a:xfrm>
            <a:off x="446567" y="4365104"/>
            <a:ext cx="8229600"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4000" b="1" dirty="0">
                <a:solidFill>
                  <a:prstClr val="black"/>
                </a:solidFill>
                <a:latin typeface="Arial" charset="0"/>
                <a:cs typeface="Arial" charset="0"/>
              </a:rPr>
              <a:t>The result of plate movement can be seen at plate boundaries.</a:t>
            </a:r>
            <a:endParaRPr lang="en-US" dirty="0">
              <a:solidFill>
                <a:prstClr val="black"/>
              </a:solidFill>
            </a:endParaRPr>
          </a:p>
        </p:txBody>
      </p:sp>
    </p:spTree>
    <p:extLst>
      <p:ext uri="{BB962C8B-B14F-4D97-AF65-F5344CB8AC3E}">
        <p14:creationId xmlns:p14="http://schemas.microsoft.com/office/powerpoint/2010/main" val="115005046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1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7" presetClass="entr" presetSubtype="0" fill="hold" grpId="0" nodeType="afterEffect">
                                  <p:stCondLst>
                                    <p:cond delay="10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7" presetClass="entr" presetSubtype="0" fill="hold" grpId="0" nodeType="afterEffect">
                                  <p:stCondLst>
                                    <p:cond delay="10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7" presetClass="entr" presetSubtype="0" fill="hold" grpId="0" nodeType="afterEffect">
                                  <p:stCondLst>
                                    <p:cond delay="1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91E88-AD5C-463C-8510-C2BB8A257F61}"/>
              </a:ext>
            </a:extLst>
          </p:cNvPr>
          <p:cNvSpPr>
            <a:spLocks noGrp="1"/>
          </p:cNvSpPr>
          <p:nvPr>
            <p:ph type="title"/>
          </p:nvPr>
        </p:nvSpPr>
        <p:spPr/>
        <p:txBody>
          <a:bodyPr/>
          <a:lstStyle/>
          <a:p>
            <a:r>
              <a:rPr lang="en-US" dirty="0"/>
              <a:t>March 22, 2018</a:t>
            </a:r>
          </a:p>
        </p:txBody>
      </p:sp>
      <p:sp>
        <p:nvSpPr>
          <p:cNvPr id="3" name="Content Placeholder 2">
            <a:extLst>
              <a:ext uri="{FF2B5EF4-FFF2-40B4-BE49-F238E27FC236}">
                <a16:creationId xmlns:a16="http://schemas.microsoft.com/office/drawing/2014/main" id="{CC537E24-4968-4B71-82E9-4B2151FF54BD}"/>
              </a:ext>
            </a:extLst>
          </p:cNvPr>
          <p:cNvSpPr>
            <a:spLocks noGrp="1"/>
          </p:cNvSpPr>
          <p:nvPr>
            <p:ph idx="1"/>
          </p:nvPr>
        </p:nvSpPr>
        <p:spPr/>
        <p:txBody>
          <a:bodyPr/>
          <a:lstStyle/>
          <a:p>
            <a:r>
              <a:rPr lang="en-US" dirty="0"/>
              <a:t>LT: I can explain how plate boundaries move. </a:t>
            </a:r>
          </a:p>
          <a:p>
            <a:endParaRPr lang="en-US" dirty="0"/>
          </a:p>
          <a:p>
            <a:endParaRPr lang="en-US" dirty="0"/>
          </a:p>
          <a:p>
            <a:r>
              <a:rPr lang="en-US" dirty="0"/>
              <a:t>Warm-Up </a:t>
            </a:r>
          </a:p>
          <a:p>
            <a:pPr marL="0" indent="0">
              <a:buNone/>
            </a:pPr>
            <a:r>
              <a:rPr lang="en-US" dirty="0"/>
              <a:t>Complete handout. </a:t>
            </a:r>
          </a:p>
        </p:txBody>
      </p:sp>
    </p:spTree>
    <p:extLst>
      <p:ext uri="{BB962C8B-B14F-4D97-AF65-F5344CB8AC3E}">
        <p14:creationId xmlns:p14="http://schemas.microsoft.com/office/powerpoint/2010/main" val="41056174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0874-F92E-4653-A51A-B400FAA14BC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83334D8-A1F5-42E7-975F-8C4C520BC8C8}"/>
              </a:ext>
            </a:extLst>
          </p:cNvPr>
          <p:cNvPicPr>
            <a:picLocks noGrp="1" noChangeAspect="1"/>
          </p:cNvPicPr>
          <p:nvPr>
            <p:ph idx="1"/>
          </p:nvPr>
        </p:nvPicPr>
        <p:blipFill>
          <a:blip r:embed="rId2"/>
          <a:stretch>
            <a:fillRect/>
          </a:stretch>
        </p:blipFill>
        <p:spPr>
          <a:xfrm>
            <a:off x="-1" y="764704"/>
            <a:ext cx="9252521" cy="5383522"/>
          </a:xfrm>
          <a:prstGeom prst="rect">
            <a:avLst/>
          </a:prstGeom>
        </p:spPr>
      </p:pic>
    </p:spTree>
    <p:extLst>
      <p:ext uri="{BB962C8B-B14F-4D97-AF65-F5344CB8AC3E}">
        <p14:creationId xmlns:p14="http://schemas.microsoft.com/office/powerpoint/2010/main" val="354847722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7"/>
          <p:cNvSpPr txBox="1">
            <a:spLocks/>
          </p:cNvSpPr>
          <p:nvPr/>
        </p:nvSpPr>
        <p:spPr>
          <a:xfrm>
            <a:off x="143726" y="908720"/>
            <a:ext cx="8809466" cy="273630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Divergent Plate Boundary:</a:t>
            </a:r>
            <a:br>
              <a:rPr lang="en-US" sz="5800" b="1" dirty="0">
                <a:solidFill>
                  <a:prstClr val="black"/>
                </a:solidFill>
              </a:rPr>
            </a:br>
            <a:r>
              <a:rPr lang="en-US" sz="5800" b="1" dirty="0">
                <a:solidFill>
                  <a:prstClr val="black"/>
                </a:solidFill>
              </a:rPr>
              <a:t>two plates are moving apart and new crust is created</a:t>
            </a:r>
            <a:endParaRPr lang="es-ES" sz="5800" dirty="0">
              <a:solidFill>
                <a:prstClr val="black"/>
              </a:solidFill>
            </a:endParaRPr>
          </a:p>
        </p:txBody>
      </p:sp>
      <p:pic>
        <p:nvPicPr>
          <p:cNvPr id="6" name="Picture 2" descr="http://facstaff.gpc.edu/~pgore/images/divergen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994833"/>
            <a:ext cx="4392488" cy="2635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1152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194" name="Picture 2" descr="http://www.bbc.co.uk/staticarchive/99674b272695d3a9b9afa83b291272b14ae61d4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802" y="2839880"/>
            <a:ext cx="4248667" cy="401812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85299" y="39778"/>
            <a:ext cx="8820472" cy="2276872"/>
            <a:chOff x="185299" y="39778"/>
            <a:chExt cx="8820472" cy="2276872"/>
          </a:xfrm>
        </p:grpSpPr>
        <p:sp>
          <p:nvSpPr>
            <p:cNvPr id="5" name="Rectangle 7"/>
            <p:cNvSpPr txBox="1">
              <a:spLocks/>
            </p:cNvSpPr>
            <p:nvPr/>
          </p:nvSpPr>
          <p:spPr>
            <a:xfrm>
              <a:off x="185299" y="39778"/>
              <a:ext cx="8820472" cy="227687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solidFill>
                    <a:prstClr val="black"/>
                  </a:solidFill>
                </a:rPr>
                <a:t>Divergent Plate Boundary: </a:t>
              </a:r>
              <a:br>
                <a:rPr lang="en-US" sz="4000" b="1" dirty="0">
                  <a:solidFill>
                    <a:prstClr val="black"/>
                  </a:solidFill>
                </a:rPr>
              </a:br>
              <a:r>
                <a:rPr lang="en-US" sz="3600" b="1" dirty="0">
                  <a:solidFill>
                    <a:prstClr val="black"/>
                  </a:solidFill>
                </a:rPr>
                <a:t>Continental Plate  </a:t>
              </a:r>
              <a:r>
                <a:rPr lang="en-US" sz="2800" b="1" dirty="0">
                  <a:solidFill>
                    <a:prstClr val="black"/>
                  </a:solidFill>
                </a:rPr>
                <a:t>                   </a:t>
              </a:r>
              <a:r>
                <a:rPr lang="en-US" sz="3600" b="1" dirty="0">
                  <a:solidFill>
                    <a:prstClr val="black"/>
                  </a:solidFill>
                </a:rPr>
                <a:t>Continental Plate</a:t>
              </a:r>
            </a:p>
            <a:p>
              <a:r>
                <a:rPr lang="en-US" sz="3200" b="1" dirty="0">
                  <a:solidFill>
                    <a:prstClr val="black"/>
                  </a:solidFill>
                </a:rPr>
                <a:t>When two continental plates spread apart rifts (cracks) begin. Magma can rise and squeeze between the cracks sometimes forming volcanoes.</a:t>
              </a:r>
              <a:endParaRPr lang="es-ES" sz="3200" dirty="0">
                <a:solidFill>
                  <a:prstClr val="black"/>
                </a:solidFill>
              </a:endParaRPr>
            </a:p>
          </p:txBody>
        </p:sp>
        <p:grpSp>
          <p:nvGrpSpPr>
            <p:cNvPr id="8" name="Group 7"/>
            <p:cNvGrpSpPr/>
            <p:nvPr/>
          </p:nvGrpSpPr>
          <p:grpSpPr>
            <a:xfrm>
              <a:off x="3833077" y="1004417"/>
              <a:ext cx="1543467" cy="0"/>
              <a:chOff x="3833077" y="1004417"/>
              <a:chExt cx="1543467" cy="0"/>
            </a:xfrm>
          </p:grpSpPr>
          <p:cxnSp>
            <p:nvCxnSpPr>
              <p:cNvPr id="6" name="Straight Arrow Connector 5"/>
              <p:cNvCxnSpPr/>
              <p:nvPr/>
            </p:nvCxnSpPr>
            <p:spPr>
              <a:xfrm flipH="1">
                <a:off x="3833077" y="1004417"/>
                <a:ext cx="754119"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745492" y="1004417"/>
                <a:ext cx="63105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8488455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250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780" y="332656"/>
            <a:ext cx="4824536" cy="2556272"/>
          </a:xfrm>
        </p:spPr>
        <p:txBody>
          <a:bodyPr/>
          <a:lstStyle/>
          <a:p>
            <a:r>
              <a:rPr lang="en-US" sz="6600" b="1" dirty="0"/>
              <a:t>Divergent Boundary in Iceland</a:t>
            </a:r>
          </a:p>
        </p:txBody>
      </p:sp>
      <p:pic>
        <p:nvPicPr>
          <p:cNvPr id="2050" name="Picture 2" descr="http://pubs.usgs.gov/gip/dynamic/graphics/Fig1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505" y="2797497"/>
            <a:ext cx="3581400" cy="37147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https://dr282zn36sxxg.cloudfront.net/datastreams/f-d%3A59406ff95cad4462c3b146065cbe33096910648c48871c065584edfe%2BIMAGE_THUMB_POSTCARD%2BIMAGE_THUMB_POSTCAR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449" y="3212976"/>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739" y="404664"/>
            <a:ext cx="2378931" cy="20162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97267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780" y="332656"/>
            <a:ext cx="4824536" cy="2556272"/>
          </a:xfrm>
        </p:spPr>
        <p:txBody>
          <a:bodyPr/>
          <a:lstStyle/>
          <a:p>
            <a:r>
              <a:rPr lang="en-US" sz="6600" b="1" dirty="0"/>
              <a:t>Divergent Boundary in Africa</a:t>
            </a:r>
          </a:p>
        </p:txBody>
      </p:sp>
      <p:pic>
        <p:nvPicPr>
          <p:cNvPr id="6146" name="Picture 2" descr="http://i.usatoday.net/tech/space/twis08/african-ri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192" y="3293305"/>
            <a:ext cx="3161481" cy="31898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http://www.stpats.qld.edu.au/images/content/africa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3582107"/>
            <a:ext cx="4800533" cy="288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http://geology.com/c/180-east-africa-rif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085" y="404664"/>
            <a:ext cx="3190508" cy="23042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84354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p:nvPr/>
        </p:nvGrpSpPr>
        <p:grpSpPr>
          <a:xfrm>
            <a:off x="132134" y="317918"/>
            <a:ext cx="8820472" cy="1372998"/>
            <a:chOff x="185299" y="260648"/>
            <a:chExt cx="8820472" cy="1372998"/>
          </a:xfrm>
        </p:grpSpPr>
        <p:sp>
          <p:nvSpPr>
            <p:cNvPr id="5" name="Rectangle 7"/>
            <p:cNvSpPr txBox="1">
              <a:spLocks/>
            </p:cNvSpPr>
            <p:nvPr/>
          </p:nvSpPr>
          <p:spPr>
            <a:xfrm>
              <a:off x="185299" y="260648"/>
              <a:ext cx="8820472" cy="137299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solidFill>
                    <a:prstClr val="black"/>
                  </a:solidFill>
                </a:rPr>
                <a:t>Divergent Plate Boundary: </a:t>
              </a:r>
              <a:br>
                <a:rPr lang="en-US" sz="4000" b="1" dirty="0">
                  <a:solidFill>
                    <a:prstClr val="black"/>
                  </a:solidFill>
                </a:rPr>
              </a:br>
              <a:r>
                <a:rPr lang="en-US" sz="3600" b="1" dirty="0">
                  <a:solidFill>
                    <a:prstClr val="black"/>
                  </a:solidFill>
                </a:rPr>
                <a:t>Continental Plate  </a:t>
              </a:r>
              <a:r>
                <a:rPr lang="en-US" sz="2800" b="1" dirty="0">
                  <a:solidFill>
                    <a:prstClr val="black"/>
                  </a:solidFill>
                </a:rPr>
                <a:t>                   </a:t>
              </a:r>
              <a:r>
                <a:rPr lang="en-US" sz="3600" b="1" dirty="0">
                  <a:solidFill>
                    <a:prstClr val="black"/>
                  </a:solidFill>
                </a:rPr>
                <a:t>Continental Plate</a:t>
              </a:r>
            </a:p>
          </p:txBody>
        </p:sp>
        <p:grpSp>
          <p:nvGrpSpPr>
            <p:cNvPr id="8" name="Group 7"/>
            <p:cNvGrpSpPr/>
            <p:nvPr/>
          </p:nvGrpSpPr>
          <p:grpSpPr>
            <a:xfrm>
              <a:off x="3833077" y="1211490"/>
              <a:ext cx="1543467" cy="0"/>
              <a:chOff x="3833077" y="1211490"/>
              <a:chExt cx="1543467" cy="0"/>
            </a:xfrm>
          </p:grpSpPr>
          <p:cxnSp>
            <p:nvCxnSpPr>
              <p:cNvPr id="6" name="Straight Arrow Connector 5"/>
              <p:cNvCxnSpPr/>
              <p:nvPr/>
            </p:nvCxnSpPr>
            <p:spPr>
              <a:xfrm flipH="1">
                <a:off x="3833077" y="1211490"/>
                <a:ext cx="754119"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745492" y="1211490"/>
                <a:ext cx="63105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aphicFrame>
        <p:nvGraphicFramePr>
          <p:cNvPr id="2" name="Object 1"/>
          <p:cNvGraphicFramePr>
            <a:graphicFrameLocks noChangeAspect="1"/>
          </p:cNvGraphicFramePr>
          <p:nvPr>
            <p:extLst>
              <p:ext uri="{D42A27DB-BD31-4B8C-83A1-F6EECF244321}">
                <p14:modId xmlns:p14="http://schemas.microsoft.com/office/powerpoint/2010/main" val="3133828476"/>
              </p:ext>
            </p:extLst>
          </p:nvPr>
        </p:nvGraphicFramePr>
        <p:xfrm>
          <a:off x="303527" y="1916832"/>
          <a:ext cx="8584016" cy="4842483"/>
        </p:xfrm>
        <a:graphic>
          <a:graphicData uri="http://schemas.openxmlformats.org/presentationml/2006/ole">
            <mc:AlternateContent xmlns:mc="http://schemas.openxmlformats.org/markup-compatibility/2006">
              <mc:Choice xmlns:v="urn:schemas-microsoft-com:vml" Requires="v">
                <p:oleObj spid="_x0000_s10313" name="Bitmap Image" r:id="rId3" imgW="2883048" imgH="1625684" progId="Paint.Picture">
                  <p:embed/>
                </p:oleObj>
              </mc:Choice>
              <mc:Fallback>
                <p:oleObj name="Bitmap Image" r:id="rId3" imgW="2883048" imgH="162568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527" y="1916832"/>
                        <a:ext cx="8584016" cy="4842483"/>
                      </a:xfrm>
                      <a:prstGeom prst="rect">
                        <a:avLst/>
                      </a:prstGeom>
                      <a:noFill/>
                    </p:spPr>
                  </p:pic>
                </p:oleObj>
              </mc:Fallback>
            </mc:AlternateContent>
          </a:graphicData>
        </a:graphic>
      </p:graphicFrame>
      <p:sp>
        <p:nvSpPr>
          <p:cNvPr id="3" name="TextBox 2"/>
          <p:cNvSpPr txBox="1"/>
          <p:nvPr/>
        </p:nvSpPr>
        <p:spPr>
          <a:xfrm>
            <a:off x="5931942" y="2471630"/>
            <a:ext cx="1872208" cy="707886"/>
          </a:xfrm>
          <a:prstGeom prst="rect">
            <a:avLst/>
          </a:prstGeom>
          <a:noFill/>
        </p:spPr>
        <p:txBody>
          <a:bodyPr wrap="square" rtlCol="0">
            <a:spAutoFit/>
          </a:bodyPr>
          <a:lstStyle/>
          <a:p>
            <a:pPr algn="ctr"/>
            <a:r>
              <a:rPr lang="en-US" sz="2000" b="1" dirty="0"/>
              <a:t>Continental</a:t>
            </a:r>
            <a:br>
              <a:rPr lang="en-US" sz="2000" b="1" dirty="0"/>
            </a:br>
            <a:r>
              <a:rPr lang="en-US" sz="2000" b="1" dirty="0"/>
              <a:t>Crust</a:t>
            </a:r>
          </a:p>
        </p:txBody>
      </p:sp>
      <p:sp>
        <p:nvSpPr>
          <p:cNvPr id="11" name="TextBox 10"/>
          <p:cNvSpPr txBox="1"/>
          <p:nvPr/>
        </p:nvSpPr>
        <p:spPr>
          <a:xfrm>
            <a:off x="1985499" y="2825031"/>
            <a:ext cx="1872208" cy="707886"/>
          </a:xfrm>
          <a:prstGeom prst="rect">
            <a:avLst/>
          </a:prstGeom>
          <a:noFill/>
        </p:spPr>
        <p:txBody>
          <a:bodyPr wrap="square" rtlCol="0">
            <a:spAutoFit/>
          </a:bodyPr>
          <a:lstStyle/>
          <a:p>
            <a:pPr algn="ctr"/>
            <a:r>
              <a:rPr lang="en-US" sz="2000" b="1" dirty="0"/>
              <a:t>Continental</a:t>
            </a:r>
          </a:p>
          <a:p>
            <a:pPr algn="ctr"/>
            <a:r>
              <a:rPr lang="en-US" sz="2000" b="1" dirty="0"/>
              <a:t>Crust</a:t>
            </a:r>
          </a:p>
        </p:txBody>
      </p:sp>
      <p:cxnSp>
        <p:nvCxnSpPr>
          <p:cNvPr id="13" name="Straight Arrow Connector 12"/>
          <p:cNvCxnSpPr/>
          <p:nvPr/>
        </p:nvCxnSpPr>
        <p:spPr>
          <a:xfrm>
            <a:off x="4745417" y="2867563"/>
            <a:ext cx="1584176" cy="534858"/>
          </a:xfrm>
          <a:prstGeom prst="straightConnector1">
            <a:avLst/>
          </a:prstGeom>
          <a:ln w="279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778980" y="2204865"/>
            <a:ext cx="1793020" cy="620166"/>
          </a:xfrm>
          <a:prstGeom prst="straightConnector1">
            <a:avLst/>
          </a:prstGeom>
          <a:ln w="279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2727541" y="4149080"/>
            <a:ext cx="1895897" cy="1351339"/>
            <a:chOff x="2727541" y="4149080"/>
            <a:chExt cx="1895897" cy="1351339"/>
          </a:xfrm>
        </p:grpSpPr>
        <p:sp>
          <p:nvSpPr>
            <p:cNvPr id="20" name="TextBox 19"/>
            <p:cNvSpPr txBox="1"/>
            <p:nvPr/>
          </p:nvSpPr>
          <p:spPr>
            <a:xfrm>
              <a:off x="2727541" y="4854088"/>
              <a:ext cx="1895897" cy="646331"/>
            </a:xfrm>
            <a:prstGeom prst="rect">
              <a:avLst/>
            </a:prstGeom>
            <a:solidFill>
              <a:schemeClr val="bg1">
                <a:alpha val="97000"/>
              </a:schemeClr>
            </a:solidFill>
            <a:ln>
              <a:solidFill>
                <a:schemeClr val="tx1"/>
              </a:solidFill>
            </a:ln>
          </p:spPr>
          <p:txBody>
            <a:bodyPr wrap="square" rtlCol="0">
              <a:spAutoFit/>
            </a:bodyPr>
            <a:lstStyle/>
            <a:p>
              <a:pPr algn="ctr"/>
              <a:r>
                <a:rPr lang="en-US" sz="3600" b="1" dirty="0"/>
                <a:t>Ridge</a:t>
              </a:r>
            </a:p>
          </p:txBody>
        </p:sp>
        <p:cxnSp>
          <p:nvCxnSpPr>
            <p:cNvPr id="22" name="Straight Arrow Connector 21"/>
            <p:cNvCxnSpPr>
              <a:stCxn id="20" idx="0"/>
            </p:cNvCxnSpPr>
            <p:nvPr/>
          </p:nvCxnSpPr>
          <p:spPr>
            <a:xfrm flipV="1">
              <a:off x="3675490" y="4149080"/>
              <a:ext cx="0" cy="705008"/>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62632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childTnLst>
                          </p:cTn>
                        </p:par>
                        <p:par>
                          <p:cTn id="30" fill="hold">
                            <p:stCondLst>
                              <p:cond delay="1000"/>
                            </p:stCondLst>
                            <p:childTnLst>
                              <p:par>
                                <p:cTn id="31" presetID="49" presetClass="path" presetSubtype="0" accel="50000" decel="50000" fill="hold" nodeType="afterEffect">
                                  <p:stCondLst>
                                    <p:cond delay="0"/>
                                  </p:stCondLst>
                                  <p:childTnLst>
                                    <p:animMotion origin="layout" path="M 4.44444E-6 4.07407E-6 L 0.14184 0.05763 " pathEditMode="relative" rAng="0" ptsTypes="AA">
                                      <p:cBhvr>
                                        <p:cTn id="32" dur="2000" fill="hold"/>
                                        <p:tgtEl>
                                          <p:spTgt spid="13"/>
                                        </p:tgtEl>
                                        <p:attrNameLst>
                                          <p:attrName>ppt_x</p:attrName>
                                          <p:attrName>ppt_y</p:attrName>
                                        </p:attrNameLst>
                                      </p:cBhvr>
                                      <p:rCtr x="7083" y="2870"/>
                                    </p:animMotion>
                                  </p:childTnLst>
                                </p:cTn>
                              </p:par>
                              <p:par>
                                <p:cTn id="33" presetID="64" presetClass="path" presetSubtype="0" accel="50000" decel="50000" fill="hold" nodeType="withEffect">
                                  <p:stCondLst>
                                    <p:cond delay="0"/>
                                  </p:stCondLst>
                                  <p:childTnLst>
                                    <p:animMotion origin="layout" path="M 2.77778E-7 3.33333E-6 L -0.14601 -0.06621 " pathEditMode="relative" rAng="0" ptsTypes="AA">
                                      <p:cBhvr>
                                        <p:cTn id="34" dur="2000" fill="hold"/>
                                        <p:tgtEl>
                                          <p:spTgt spid="15"/>
                                        </p:tgtEl>
                                        <p:attrNameLst>
                                          <p:attrName>ppt_x</p:attrName>
                                          <p:attrName>ppt_y</p:attrName>
                                        </p:attrNameLst>
                                      </p:cBhvr>
                                      <p:rCtr x="-7309" y="-3310"/>
                                    </p:animMotion>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489098" y="6021287"/>
            <a:ext cx="8172400" cy="646331"/>
          </a:xfrm>
          <a:prstGeom prst="rect">
            <a:avLst/>
          </a:prstGeom>
        </p:spPr>
        <p:txBody>
          <a:bodyPr wrap="square">
            <a:spAutoFit/>
          </a:bodyPr>
          <a:lstStyle/>
          <a:p>
            <a:pPr algn="ctr"/>
            <a:r>
              <a:rPr lang="en-US" dirty="0">
                <a:hlinkClick r:id="rId2"/>
              </a:rPr>
              <a:t>http://www.classzone.com/books/earth_science/terc/content/visualizations/es0903/es0903page01.cfm?chapter_no=visualization</a:t>
            </a:r>
            <a:r>
              <a:rPr lang="en-US" dirty="0"/>
              <a:t> </a:t>
            </a:r>
          </a:p>
        </p:txBody>
      </p:sp>
      <p:grpSp>
        <p:nvGrpSpPr>
          <p:cNvPr id="2" name="Group 1"/>
          <p:cNvGrpSpPr/>
          <p:nvPr/>
        </p:nvGrpSpPr>
        <p:grpSpPr>
          <a:xfrm>
            <a:off x="177899" y="764704"/>
            <a:ext cx="8869229" cy="4608512"/>
            <a:chOff x="167266" y="992869"/>
            <a:chExt cx="8869229" cy="4608512"/>
          </a:xfrm>
        </p:grpSpPr>
        <p:sp>
          <p:nvSpPr>
            <p:cNvPr id="5" name="Rectangle 7"/>
            <p:cNvSpPr txBox="1">
              <a:spLocks/>
            </p:cNvSpPr>
            <p:nvPr/>
          </p:nvSpPr>
          <p:spPr>
            <a:xfrm>
              <a:off x="167266" y="992869"/>
              <a:ext cx="8869229" cy="460851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Divergent Plate Boundary:</a:t>
              </a:r>
            </a:p>
            <a:p>
              <a:r>
                <a:rPr lang="en-US" sz="4800" b="1" dirty="0">
                  <a:solidFill>
                    <a:prstClr val="black"/>
                  </a:solidFill>
                </a:rPr>
                <a:t>Oceanic Plate    </a:t>
              </a:r>
              <a:r>
                <a:rPr lang="en-US" sz="5400" b="1" dirty="0">
                  <a:solidFill>
                    <a:prstClr val="black"/>
                  </a:solidFill>
                </a:rPr>
                <a:t>        </a:t>
              </a:r>
              <a:r>
                <a:rPr lang="en-US" sz="4800" b="1" dirty="0">
                  <a:solidFill>
                    <a:prstClr val="black"/>
                  </a:solidFill>
                </a:rPr>
                <a:t>Oceanic Plate </a:t>
              </a:r>
              <a:br>
                <a:rPr lang="en-US" sz="5400" b="1" dirty="0">
                  <a:solidFill>
                    <a:prstClr val="black"/>
                  </a:solidFill>
                </a:rPr>
              </a:br>
              <a:endParaRPr lang="en-US" sz="2400" b="1" dirty="0">
                <a:solidFill>
                  <a:prstClr val="black"/>
                </a:solidFill>
              </a:endParaRPr>
            </a:p>
            <a:p>
              <a:r>
                <a:rPr lang="en-US" b="1" dirty="0">
                  <a:solidFill>
                    <a:prstClr val="black"/>
                  </a:solidFill>
                </a:rPr>
                <a:t>When two oceanic plates spread apart magma is forced upward pushing the older seafloor away in opposite directions forming a ridge.</a:t>
              </a:r>
            </a:p>
          </p:txBody>
        </p:sp>
        <p:grpSp>
          <p:nvGrpSpPr>
            <p:cNvPr id="7" name="Group 6"/>
            <p:cNvGrpSpPr/>
            <p:nvPr/>
          </p:nvGrpSpPr>
          <p:grpSpPr>
            <a:xfrm>
              <a:off x="3815462" y="2420888"/>
              <a:ext cx="1543467" cy="0"/>
              <a:chOff x="3833077" y="1004417"/>
              <a:chExt cx="1543467" cy="0"/>
            </a:xfrm>
          </p:grpSpPr>
          <p:cxnSp>
            <p:nvCxnSpPr>
              <p:cNvPr id="8" name="Straight Arrow Connector 7"/>
              <p:cNvCxnSpPr/>
              <p:nvPr/>
            </p:nvCxnSpPr>
            <p:spPr>
              <a:xfrm flipH="1">
                <a:off x="3833077" y="1004417"/>
                <a:ext cx="754119"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745492" y="1004417"/>
                <a:ext cx="63105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5295914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p:cNvSpPr>
          <p:nvPr>
            <p:ph type="ctrTitle"/>
          </p:nvPr>
        </p:nvSpPr>
        <p:spPr>
          <a:xfrm>
            <a:off x="179512" y="447429"/>
            <a:ext cx="5544616" cy="5544616"/>
          </a:xfrm>
        </p:spPr>
        <p:txBody>
          <a:bodyPr/>
          <a:lstStyle/>
          <a:p>
            <a:r>
              <a:rPr lang="es-UY" sz="3600" dirty="0"/>
              <a:t>In 1912, a </a:t>
            </a:r>
            <a:r>
              <a:rPr lang="es-UY" sz="3600" dirty="0" err="1"/>
              <a:t>man</a:t>
            </a:r>
            <a:r>
              <a:rPr lang="es-UY" sz="3600" dirty="0"/>
              <a:t> </a:t>
            </a:r>
            <a:r>
              <a:rPr lang="es-UY" sz="3600" dirty="0" err="1"/>
              <a:t>named</a:t>
            </a:r>
            <a:r>
              <a:rPr lang="es-UY" sz="3600" dirty="0"/>
              <a:t> Alfred </a:t>
            </a:r>
            <a:r>
              <a:rPr lang="es-UY" sz="3600" dirty="0" err="1"/>
              <a:t>Wegener</a:t>
            </a:r>
            <a:r>
              <a:rPr lang="es-UY" sz="3600" dirty="0"/>
              <a:t> </a:t>
            </a:r>
            <a:r>
              <a:rPr lang="es-UY" sz="3600" dirty="0" err="1"/>
              <a:t>proposed</a:t>
            </a:r>
            <a:r>
              <a:rPr lang="es-UY" sz="3600" dirty="0"/>
              <a:t> </a:t>
            </a:r>
            <a:r>
              <a:rPr lang="es-UY" sz="3600" dirty="0" err="1"/>
              <a:t>that</a:t>
            </a:r>
            <a:r>
              <a:rPr lang="es-UY" sz="3600" dirty="0"/>
              <a:t> at </a:t>
            </a:r>
            <a:r>
              <a:rPr lang="es-UY" sz="3600" dirty="0" err="1"/>
              <a:t>one</a:t>
            </a:r>
            <a:r>
              <a:rPr lang="es-UY" sz="3600" dirty="0"/>
              <a:t> time </a:t>
            </a:r>
            <a:r>
              <a:rPr lang="es-UY" sz="3600" dirty="0" err="1"/>
              <a:t>the</a:t>
            </a:r>
            <a:r>
              <a:rPr lang="es-UY" sz="3600" dirty="0"/>
              <a:t> </a:t>
            </a:r>
            <a:r>
              <a:rPr lang="es-UY" sz="3600" dirty="0" err="1"/>
              <a:t>continents</a:t>
            </a:r>
            <a:r>
              <a:rPr lang="es-UY" sz="3600" dirty="0"/>
              <a:t> </a:t>
            </a:r>
            <a:r>
              <a:rPr lang="es-UY" sz="3600" dirty="0" err="1"/>
              <a:t>were</a:t>
            </a:r>
            <a:r>
              <a:rPr lang="es-UY" sz="3600" dirty="0"/>
              <a:t> </a:t>
            </a:r>
            <a:r>
              <a:rPr lang="es-UY" sz="3600" dirty="0" err="1"/>
              <a:t>joined</a:t>
            </a:r>
            <a:r>
              <a:rPr lang="es-UY" sz="3600" dirty="0"/>
              <a:t> </a:t>
            </a:r>
            <a:r>
              <a:rPr lang="es-UY" sz="3600" dirty="0" err="1"/>
              <a:t>together</a:t>
            </a:r>
            <a:r>
              <a:rPr lang="es-UY" sz="3600" dirty="0"/>
              <a:t>, </a:t>
            </a:r>
            <a:r>
              <a:rPr lang="es-UY" sz="3600" dirty="0" err="1"/>
              <a:t>but</a:t>
            </a:r>
            <a:r>
              <a:rPr lang="es-UY" sz="3600" dirty="0"/>
              <a:t> </a:t>
            </a:r>
            <a:r>
              <a:rPr lang="es-UY" sz="3600" dirty="0" err="1"/>
              <a:t>over</a:t>
            </a:r>
            <a:r>
              <a:rPr lang="es-UY" sz="3600" dirty="0"/>
              <a:t> time </a:t>
            </a:r>
            <a:r>
              <a:rPr lang="es-UY" sz="3600" dirty="0" err="1"/>
              <a:t>have</a:t>
            </a:r>
            <a:r>
              <a:rPr lang="es-UY" sz="3600" dirty="0"/>
              <a:t> moved </a:t>
            </a:r>
            <a:r>
              <a:rPr lang="es-UY" sz="3600" dirty="0" err="1"/>
              <a:t>slowly</a:t>
            </a:r>
            <a:r>
              <a:rPr lang="es-UY" sz="3600" dirty="0"/>
              <a:t> </a:t>
            </a:r>
            <a:r>
              <a:rPr lang="es-UY" sz="3600" dirty="0" err="1"/>
              <a:t>to</a:t>
            </a:r>
            <a:r>
              <a:rPr lang="es-UY" sz="3600" dirty="0"/>
              <a:t> </a:t>
            </a:r>
            <a:r>
              <a:rPr lang="es-UY" sz="3600" dirty="0" err="1"/>
              <a:t>their</a:t>
            </a:r>
            <a:r>
              <a:rPr lang="es-UY" sz="3600" dirty="0"/>
              <a:t> </a:t>
            </a:r>
            <a:r>
              <a:rPr lang="es-UY" sz="3600" dirty="0" err="1"/>
              <a:t>current</a:t>
            </a:r>
            <a:r>
              <a:rPr lang="es-UY" sz="3600" dirty="0"/>
              <a:t> </a:t>
            </a:r>
            <a:r>
              <a:rPr lang="es-UY" sz="3600" dirty="0" err="1"/>
              <a:t>locations</a:t>
            </a:r>
            <a:r>
              <a:rPr lang="es-UY" sz="3600" dirty="0"/>
              <a:t>. </a:t>
            </a:r>
            <a:br>
              <a:rPr lang="es-UY" sz="3600" dirty="0"/>
            </a:br>
            <a:br>
              <a:rPr lang="es-UY" sz="1400" dirty="0"/>
            </a:br>
            <a:r>
              <a:rPr lang="es-UY" sz="3600" b="1" dirty="0" err="1"/>
              <a:t>His</a:t>
            </a:r>
            <a:r>
              <a:rPr lang="es-UY" sz="3600" b="1" dirty="0"/>
              <a:t> </a:t>
            </a:r>
            <a:r>
              <a:rPr lang="es-UY" sz="3600" b="1" dirty="0" err="1"/>
              <a:t>hypothesis</a:t>
            </a:r>
            <a:r>
              <a:rPr lang="es-UY" sz="3600" b="1" dirty="0"/>
              <a:t> </a:t>
            </a:r>
            <a:r>
              <a:rPr lang="es-UY" sz="3600" b="1" dirty="0" err="1"/>
              <a:t>is</a:t>
            </a:r>
            <a:r>
              <a:rPr lang="es-UY" sz="3600" b="1" dirty="0"/>
              <a:t> </a:t>
            </a:r>
            <a:r>
              <a:rPr lang="es-UY" sz="3600" b="1" dirty="0" err="1"/>
              <a:t>called</a:t>
            </a:r>
            <a:r>
              <a:rPr lang="es-UY" sz="3600" b="1" dirty="0"/>
              <a:t> Continental </a:t>
            </a:r>
            <a:r>
              <a:rPr lang="es-UY" sz="3600" b="1" dirty="0" err="1"/>
              <a:t>Drift</a:t>
            </a:r>
            <a:r>
              <a:rPr lang="es-UY" sz="3600" b="1" dirty="0"/>
              <a:t>.</a:t>
            </a:r>
            <a:endParaRPr lang="es-ES" sz="3600" b="1" dirty="0"/>
          </a:p>
        </p:txBody>
      </p:sp>
      <p:pic>
        <p:nvPicPr>
          <p:cNvPr id="3074" name="Picture 2" descr="http://image2.findagrave.com/photos/2012/219/23873654_1344354025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700808"/>
            <a:ext cx="2645376" cy="33258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61236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1000"/>
                                        <p:tgtEl>
                                          <p:spTgt spid="5127"/>
                                        </p:tgtEl>
                                      </p:cBhvr>
                                    </p:animEffect>
                                    <p:anim calcmode="lin" valueType="num">
                                      <p:cBhvr>
                                        <p:cTn id="8" dur="1000" fill="hold"/>
                                        <p:tgtEl>
                                          <p:spTgt spid="5127"/>
                                        </p:tgtEl>
                                        <p:attrNameLst>
                                          <p:attrName>ppt_x</p:attrName>
                                        </p:attrNameLst>
                                      </p:cBhvr>
                                      <p:tavLst>
                                        <p:tav tm="0">
                                          <p:val>
                                            <p:strVal val="#ppt_x"/>
                                          </p:val>
                                        </p:tav>
                                        <p:tav tm="100000">
                                          <p:val>
                                            <p:strVal val="#ppt_x"/>
                                          </p:val>
                                        </p:tav>
                                      </p:tavLst>
                                    </p:anim>
                                    <p:anim calcmode="lin" valueType="num">
                                      <p:cBhvr>
                                        <p:cTn id="9" dur="1000" fill="hold"/>
                                        <p:tgtEl>
                                          <p:spTgt spid="512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1"/>
          <p:cNvGrpSpPr/>
          <p:nvPr/>
        </p:nvGrpSpPr>
        <p:grpSpPr>
          <a:xfrm>
            <a:off x="177899" y="764704"/>
            <a:ext cx="8869229" cy="1800200"/>
            <a:chOff x="167266" y="992869"/>
            <a:chExt cx="8869229" cy="1800200"/>
          </a:xfrm>
        </p:grpSpPr>
        <p:sp>
          <p:nvSpPr>
            <p:cNvPr id="5" name="Rectangle 7"/>
            <p:cNvSpPr txBox="1">
              <a:spLocks/>
            </p:cNvSpPr>
            <p:nvPr/>
          </p:nvSpPr>
          <p:spPr>
            <a:xfrm>
              <a:off x="167266" y="992869"/>
              <a:ext cx="8869229" cy="1800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Divergent Plate Boundary:</a:t>
              </a:r>
            </a:p>
            <a:p>
              <a:r>
                <a:rPr lang="en-US" sz="4800" b="1" dirty="0">
                  <a:solidFill>
                    <a:prstClr val="black"/>
                  </a:solidFill>
                </a:rPr>
                <a:t>Oceanic Plate    </a:t>
              </a:r>
              <a:r>
                <a:rPr lang="en-US" sz="5400" b="1" dirty="0">
                  <a:solidFill>
                    <a:prstClr val="black"/>
                  </a:solidFill>
                </a:rPr>
                <a:t>        </a:t>
              </a:r>
              <a:r>
                <a:rPr lang="en-US" sz="4800" b="1" dirty="0">
                  <a:solidFill>
                    <a:prstClr val="black"/>
                  </a:solidFill>
                </a:rPr>
                <a:t>Oceanic Plate </a:t>
              </a:r>
              <a:br>
                <a:rPr lang="en-US" sz="5400" b="1" dirty="0">
                  <a:solidFill>
                    <a:prstClr val="black"/>
                  </a:solidFill>
                </a:rPr>
              </a:br>
              <a:endParaRPr lang="en-US" sz="2400" b="1" dirty="0">
                <a:solidFill>
                  <a:prstClr val="black"/>
                </a:solidFill>
              </a:endParaRPr>
            </a:p>
          </p:txBody>
        </p:sp>
        <p:grpSp>
          <p:nvGrpSpPr>
            <p:cNvPr id="7" name="Group 6"/>
            <p:cNvGrpSpPr/>
            <p:nvPr/>
          </p:nvGrpSpPr>
          <p:grpSpPr>
            <a:xfrm>
              <a:off x="3815462" y="2420888"/>
              <a:ext cx="1543467" cy="0"/>
              <a:chOff x="3833077" y="1004417"/>
              <a:chExt cx="1543467" cy="0"/>
            </a:xfrm>
          </p:grpSpPr>
          <p:cxnSp>
            <p:nvCxnSpPr>
              <p:cNvPr id="8" name="Straight Arrow Connector 7"/>
              <p:cNvCxnSpPr/>
              <p:nvPr/>
            </p:nvCxnSpPr>
            <p:spPr>
              <a:xfrm flipH="1">
                <a:off x="3833077" y="1004417"/>
                <a:ext cx="754119"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745492" y="1004417"/>
                <a:ext cx="63105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194" name="Picture 2" descr="http://www.passmyexams.co.uk/GCSE/physics/images/seafloor_spread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420412"/>
            <a:ext cx="6194533"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99912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856984" cy="1368152"/>
          </a:xfrm>
        </p:spPr>
        <p:txBody>
          <a:bodyPr/>
          <a:lstStyle/>
          <a:p>
            <a:r>
              <a:rPr lang="en-US" sz="5400" b="1" dirty="0"/>
              <a:t>Divergent Boundary:</a:t>
            </a:r>
            <a:br>
              <a:rPr lang="en-US" sz="5400" b="1" dirty="0"/>
            </a:br>
            <a:r>
              <a:rPr lang="en-US" sz="5400" b="1" dirty="0"/>
              <a:t>Mid-Atlantic Ridge </a:t>
            </a:r>
          </a:p>
        </p:txBody>
      </p:sp>
      <p:pic>
        <p:nvPicPr>
          <p:cNvPr id="7170" name="Picture 2" descr="http://www.crystalinks.com/midatlanticridgeno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53" y="1844821"/>
            <a:ext cx="4386315" cy="46805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http://lindym.files.wordpress.com/2011/05/mid-atlantic-ridg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625" y="1844820"/>
            <a:ext cx="3853829" cy="468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51917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155092" y="188640"/>
            <a:ext cx="8869229" cy="1800200"/>
            <a:chOff x="167266" y="992869"/>
            <a:chExt cx="8869229" cy="1800200"/>
          </a:xfrm>
        </p:grpSpPr>
        <p:sp>
          <p:nvSpPr>
            <p:cNvPr id="5" name="Rectangle 7"/>
            <p:cNvSpPr txBox="1">
              <a:spLocks/>
            </p:cNvSpPr>
            <p:nvPr/>
          </p:nvSpPr>
          <p:spPr>
            <a:xfrm>
              <a:off x="167266" y="992869"/>
              <a:ext cx="8869229" cy="1800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Divergent Plate Boundary:</a:t>
              </a:r>
            </a:p>
            <a:p>
              <a:r>
                <a:rPr lang="en-US" sz="4800" b="1" dirty="0">
                  <a:solidFill>
                    <a:prstClr val="black"/>
                  </a:solidFill>
                </a:rPr>
                <a:t>Oceanic Plate    </a:t>
              </a:r>
              <a:r>
                <a:rPr lang="en-US" sz="5400" b="1" dirty="0">
                  <a:solidFill>
                    <a:prstClr val="black"/>
                  </a:solidFill>
                </a:rPr>
                <a:t>        </a:t>
              </a:r>
              <a:r>
                <a:rPr lang="en-US" sz="4800" b="1" dirty="0">
                  <a:solidFill>
                    <a:prstClr val="black"/>
                  </a:solidFill>
                </a:rPr>
                <a:t>Oceanic Plate </a:t>
              </a:r>
              <a:br>
                <a:rPr lang="en-US" sz="5400" b="1" dirty="0">
                  <a:solidFill>
                    <a:prstClr val="black"/>
                  </a:solidFill>
                </a:rPr>
              </a:br>
              <a:endParaRPr lang="en-US" sz="2400" b="1" dirty="0">
                <a:solidFill>
                  <a:prstClr val="black"/>
                </a:solidFill>
              </a:endParaRPr>
            </a:p>
          </p:txBody>
        </p:sp>
        <p:grpSp>
          <p:nvGrpSpPr>
            <p:cNvPr id="7" name="Group 6"/>
            <p:cNvGrpSpPr/>
            <p:nvPr/>
          </p:nvGrpSpPr>
          <p:grpSpPr>
            <a:xfrm>
              <a:off x="3815462" y="2420888"/>
              <a:ext cx="1543467" cy="0"/>
              <a:chOff x="3833077" y="1004417"/>
              <a:chExt cx="1543467" cy="0"/>
            </a:xfrm>
          </p:grpSpPr>
          <p:cxnSp>
            <p:nvCxnSpPr>
              <p:cNvPr id="8" name="Straight Arrow Connector 7"/>
              <p:cNvCxnSpPr/>
              <p:nvPr/>
            </p:nvCxnSpPr>
            <p:spPr>
              <a:xfrm flipH="1">
                <a:off x="3833077" y="1004417"/>
                <a:ext cx="754119"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745492" y="1004417"/>
                <a:ext cx="63105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aphicFrame>
        <p:nvGraphicFramePr>
          <p:cNvPr id="3" name="Object 2"/>
          <p:cNvGraphicFramePr>
            <a:graphicFrameLocks noChangeAspect="1"/>
          </p:cNvGraphicFramePr>
          <p:nvPr>
            <p:extLst>
              <p:ext uri="{D42A27DB-BD31-4B8C-83A1-F6EECF244321}">
                <p14:modId xmlns:p14="http://schemas.microsoft.com/office/powerpoint/2010/main" val="1660163123"/>
              </p:ext>
            </p:extLst>
          </p:nvPr>
        </p:nvGraphicFramePr>
        <p:xfrm>
          <a:off x="871801" y="1844824"/>
          <a:ext cx="7371212" cy="4885109"/>
        </p:xfrm>
        <a:graphic>
          <a:graphicData uri="http://schemas.openxmlformats.org/presentationml/2006/ole">
            <mc:AlternateContent xmlns:mc="http://schemas.openxmlformats.org/markup-compatibility/2006">
              <mc:Choice xmlns:v="urn:schemas-microsoft-com:vml" Requires="v">
                <p:oleObj spid="_x0000_s11333" name="Bitmap Image" r:id="rId3" imgW="2940201" imgH="1949550" progId="Paint.Picture">
                  <p:embed/>
                </p:oleObj>
              </mc:Choice>
              <mc:Fallback>
                <p:oleObj name="Bitmap Image" r:id="rId3" imgW="2940201" imgH="1949550"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01" y="1844824"/>
                        <a:ext cx="7371212" cy="4885109"/>
                      </a:xfrm>
                      <a:prstGeom prst="rect">
                        <a:avLst/>
                      </a:prstGeom>
                      <a:noFill/>
                    </p:spPr>
                  </p:pic>
                </p:oleObj>
              </mc:Fallback>
            </mc:AlternateContent>
          </a:graphicData>
        </a:graphic>
      </p:graphicFrame>
      <p:sp>
        <p:nvSpPr>
          <p:cNvPr id="10" name="TextBox 9"/>
          <p:cNvSpPr txBox="1"/>
          <p:nvPr/>
        </p:nvSpPr>
        <p:spPr>
          <a:xfrm>
            <a:off x="5724128" y="3089562"/>
            <a:ext cx="1872208" cy="646331"/>
          </a:xfrm>
          <a:prstGeom prst="rect">
            <a:avLst/>
          </a:prstGeom>
          <a:noFill/>
        </p:spPr>
        <p:txBody>
          <a:bodyPr wrap="square" rtlCol="0">
            <a:spAutoFit/>
          </a:bodyPr>
          <a:lstStyle/>
          <a:p>
            <a:pPr algn="ctr"/>
            <a:r>
              <a:rPr lang="en-US" b="1" dirty="0"/>
              <a:t>Oceanic</a:t>
            </a:r>
            <a:br>
              <a:rPr lang="en-US" b="1" dirty="0"/>
            </a:br>
            <a:r>
              <a:rPr lang="en-US" b="1" dirty="0"/>
              <a:t>Crust</a:t>
            </a:r>
          </a:p>
        </p:txBody>
      </p:sp>
      <p:sp>
        <p:nvSpPr>
          <p:cNvPr id="11" name="TextBox 10"/>
          <p:cNvSpPr txBox="1"/>
          <p:nvPr/>
        </p:nvSpPr>
        <p:spPr>
          <a:xfrm>
            <a:off x="2034474" y="3394357"/>
            <a:ext cx="1704816" cy="646331"/>
          </a:xfrm>
          <a:prstGeom prst="rect">
            <a:avLst/>
          </a:prstGeom>
          <a:noFill/>
        </p:spPr>
        <p:txBody>
          <a:bodyPr wrap="square" rtlCol="0">
            <a:spAutoFit/>
          </a:bodyPr>
          <a:lstStyle/>
          <a:p>
            <a:pPr algn="ctr"/>
            <a:r>
              <a:rPr lang="en-US" b="1" dirty="0"/>
              <a:t>Oceanic</a:t>
            </a:r>
          </a:p>
          <a:p>
            <a:pPr algn="ctr"/>
            <a:r>
              <a:rPr lang="en-US" b="1" dirty="0"/>
              <a:t>Crust</a:t>
            </a:r>
          </a:p>
        </p:txBody>
      </p:sp>
      <p:cxnSp>
        <p:nvCxnSpPr>
          <p:cNvPr id="12" name="Straight Arrow Connector 11"/>
          <p:cNvCxnSpPr/>
          <p:nvPr/>
        </p:nvCxnSpPr>
        <p:spPr>
          <a:xfrm>
            <a:off x="4745417" y="3412728"/>
            <a:ext cx="1584176" cy="534858"/>
          </a:xfrm>
          <a:prstGeom prst="straightConnector1">
            <a:avLst/>
          </a:prstGeom>
          <a:ln w="279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730583" y="2708920"/>
            <a:ext cx="1793020" cy="620166"/>
          </a:xfrm>
          <a:prstGeom prst="straightConnector1">
            <a:avLst/>
          </a:prstGeom>
          <a:ln w="279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2034474" y="4437112"/>
            <a:ext cx="3689654" cy="1289783"/>
            <a:chOff x="1970674" y="4149080"/>
            <a:chExt cx="3689654" cy="1289783"/>
          </a:xfrm>
        </p:grpSpPr>
        <p:sp>
          <p:nvSpPr>
            <p:cNvPr id="15" name="TextBox 14"/>
            <p:cNvSpPr txBox="1"/>
            <p:nvPr/>
          </p:nvSpPr>
          <p:spPr>
            <a:xfrm>
              <a:off x="1970674" y="4854088"/>
              <a:ext cx="3689654" cy="584775"/>
            </a:xfrm>
            <a:prstGeom prst="rect">
              <a:avLst/>
            </a:prstGeom>
            <a:solidFill>
              <a:schemeClr val="bg1">
                <a:alpha val="97000"/>
              </a:schemeClr>
            </a:solidFill>
            <a:ln>
              <a:solidFill>
                <a:schemeClr val="tx1"/>
              </a:solidFill>
            </a:ln>
          </p:spPr>
          <p:txBody>
            <a:bodyPr wrap="square" rtlCol="0">
              <a:spAutoFit/>
            </a:bodyPr>
            <a:lstStyle/>
            <a:p>
              <a:pPr algn="ctr"/>
              <a:r>
                <a:rPr lang="en-US" sz="3200" b="1" dirty="0"/>
                <a:t>Mid-Ocean Ridge</a:t>
              </a:r>
            </a:p>
          </p:txBody>
        </p:sp>
        <p:cxnSp>
          <p:nvCxnSpPr>
            <p:cNvPr id="16" name="Straight Arrow Connector 15"/>
            <p:cNvCxnSpPr/>
            <p:nvPr/>
          </p:nvCxnSpPr>
          <p:spPr>
            <a:xfrm flipV="1">
              <a:off x="3675490" y="4149080"/>
              <a:ext cx="0" cy="705008"/>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01171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childTnLst>
                          </p:cTn>
                        </p:par>
                        <p:par>
                          <p:cTn id="27" fill="hold">
                            <p:stCondLst>
                              <p:cond delay="1000"/>
                            </p:stCondLst>
                            <p:childTnLst>
                              <p:par>
                                <p:cTn id="28" presetID="49" presetClass="path" presetSubtype="0" accel="50000" decel="50000" fill="hold" nodeType="afterEffect">
                                  <p:stCondLst>
                                    <p:cond delay="0"/>
                                  </p:stCondLst>
                                  <p:childTnLst>
                                    <p:animMotion origin="layout" path="M 4.44444E-6 4.07407E-6 L 0.14184 0.05763 " pathEditMode="relative" rAng="0" ptsTypes="AA">
                                      <p:cBhvr>
                                        <p:cTn id="29" dur="2000" fill="hold"/>
                                        <p:tgtEl>
                                          <p:spTgt spid="12"/>
                                        </p:tgtEl>
                                        <p:attrNameLst>
                                          <p:attrName>ppt_x</p:attrName>
                                          <p:attrName>ppt_y</p:attrName>
                                        </p:attrNameLst>
                                      </p:cBhvr>
                                      <p:rCtr x="7083" y="2870"/>
                                    </p:animMotion>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par>
                                <p:cTn id="33" presetID="64" presetClass="path" presetSubtype="0" accel="50000" decel="50000" fill="hold" nodeType="withEffect">
                                  <p:stCondLst>
                                    <p:cond delay="0"/>
                                  </p:stCondLst>
                                  <p:childTnLst>
                                    <p:animMotion origin="layout" path="M 2.77778E-7 3.33333E-6 L -0.14601 -0.06621 " pathEditMode="relative" rAng="0" ptsTypes="AA">
                                      <p:cBhvr>
                                        <p:cTn id="34" dur="2000" fill="hold"/>
                                        <p:tgtEl>
                                          <p:spTgt spid="13"/>
                                        </p:tgtEl>
                                        <p:attrNameLst>
                                          <p:attrName>ppt_x</p:attrName>
                                          <p:attrName>ppt_y</p:attrName>
                                        </p:attrNameLst>
                                      </p:cBhvr>
                                      <p:rCtr x="-7309" y="-3310"/>
                                    </p:animMotion>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7"/>
          <p:cNvSpPr txBox="1">
            <a:spLocks/>
          </p:cNvSpPr>
          <p:nvPr/>
        </p:nvSpPr>
        <p:spPr>
          <a:xfrm>
            <a:off x="143726" y="764704"/>
            <a:ext cx="8809466" cy="273630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800" b="1" dirty="0">
                <a:solidFill>
                  <a:prstClr val="black"/>
                </a:solidFill>
              </a:rPr>
              <a:t>Turn to a seat partner and discuss the cause, effects, and importance of divergent boundaries. </a:t>
            </a:r>
            <a:endParaRPr lang="es-ES" sz="4800" dirty="0">
              <a:solidFill>
                <a:prstClr val="black"/>
              </a:solidFill>
            </a:endParaRPr>
          </a:p>
        </p:txBody>
      </p:sp>
      <p:pic>
        <p:nvPicPr>
          <p:cNvPr id="6" name="Picture 2" descr="http://facstaff.gpc.edu/~pgore/images/divergen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994833"/>
            <a:ext cx="4392488" cy="2635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6884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abernathyscience.com/online%20labs/plate_tec/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590628"/>
            <a:ext cx="3961788" cy="31377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txBox="1">
            <a:spLocks/>
          </p:cNvSpPr>
          <p:nvPr/>
        </p:nvSpPr>
        <p:spPr>
          <a:xfrm>
            <a:off x="202600" y="755195"/>
            <a:ext cx="8809466" cy="187220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5800" b="1" dirty="0">
                <a:solidFill>
                  <a:prstClr val="black"/>
                </a:solidFill>
              </a:rPr>
              <a:t>two plates collide</a:t>
            </a:r>
            <a:endParaRPr lang="es-ES" sz="5800" dirty="0">
              <a:solidFill>
                <a:prstClr val="black"/>
              </a:solidFill>
            </a:endParaRPr>
          </a:p>
        </p:txBody>
      </p:sp>
    </p:spTree>
    <p:extLst>
      <p:ext uri="{BB962C8B-B14F-4D97-AF65-F5344CB8AC3E}">
        <p14:creationId xmlns:p14="http://schemas.microsoft.com/office/powerpoint/2010/main" val="19467376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1000"/>
                                  </p:stCondLst>
                                  <p:childTnLst>
                                    <p:set>
                                      <p:cBhvr>
                                        <p:cTn id="12" dur="1" fill="hold">
                                          <p:stCondLst>
                                            <p:cond delay="0"/>
                                          </p:stCondLst>
                                        </p:cTn>
                                        <p:tgtEl>
                                          <p:spTgt spid="13314"/>
                                        </p:tgtEl>
                                        <p:attrNameLst>
                                          <p:attrName>style.visibility</p:attrName>
                                        </p:attrNameLst>
                                      </p:cBhvr>
                                      <p:to>
                                        <p:strVal val="visible"/>
                                      </p:to>
                                    </p:set>
                                    <p:animEffect transition="in" filter="fade">
                                      <p:cBhvr>
                                        <p:cTn id="13"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2" name="Picture 2" descr="http://www.passmyexams.co.uk/GCSE/physics/images/oceanic_continent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51977"/>
            <a:ext cx="7200800" cy="51060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txBox="1">
            <a:spLocks/>
          </p:cNvSpPr>
          <p:nvPr/>
        </p:nvSpPr>
        <p:spPr>
          <a:xfrm>
            <a:off x="109258" y="188640"/>
            <a:ext cx="8809466" cy="223224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6000" b="1" dirty="0">
                <a:solidFill>
                  <a:prstClr val="black"/>
                </a:solidFill>
              </a:rPr>
              <a:t>Oceanic</a:t>
            </a:r>
            <a:r>
              <a:rPr lang="en-US" sz="5800" b="1" dirty="0">
                <a:solidFill>
                  <a:prstClr val="black"/>
                </a:solidFill>
              </a:rPr>
              <a:t>              </a:t>
            </a:r>
            <a:r>
              <a:rPr lang="en-US" sz="6000" b="1" dirty="0">
                <a:solidFill>
                  <a:prstClr val="black"/>
                </a:solidFill>
              </a:rPr>
              <a:t>Continental</a:t>
            </a:r>
            <a:r>
              <a:rPr lang="en-US" sz="5800" b="1" dirty="0">
                <a:solidFill>
                  <a:prstClr val="black"/>
                </a:solidFill>
              </a:rPr>
              <a:t> </a:t>
            </a:r>
            <a:endParaRPr lang="es-ES" sz="5400" dirty="0">
              <a:solidFill>
                <a:prstClr val="black"/>
              </a:solidFill>
            </a:endParaRPr>
          </a:p>
        </p:txBody>
      </p:sp>
      <p:grpSp>
        <p:nvGrpSpPr>
          <p:cNvPr id="6" name="Group 5"/>
          <p:cNvGrpSpPr/>
          <p:nvPr/>
        </p:nvGrpSpPr>
        <p:grpSpPr>
          <a:xfrm>
            <a:off x="3215396" y="1609553"/>
            <a:ext cx="1613397" cy="0"/>
            <a:chOff x="3347864" y="1628800"/>
            <a:chExt cx="1613397" cy="0"/>
          </a:xfrm>
        </p:grpSpPr>
        <p:cxnSp>
          <p:nvCxnSpPr>
            <p:cNvPr id="7" name="Straight Arrow Connector 6"/>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945590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100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61A5D-2A46-4D5D-BA23-6AB8CE975141}"/>
              </a:ext>
            </a:extLst>
          </p:cNvPr>
          <p:cNvSpPr>
            <a:spLocks noGrp="1"/>
          </p:cNvSpPr>
          <p:nvPr>
            <p:ph type="title"/>
          </p:nvPr>
        </p:nvSpPr>
        <p:spPr/>
        <p:txBody>
          <a:bodyPr/>
          <a:lstStyle/>
          <a:p>
            <a:r>
              <a:rPr lang="en-US" dirty="0"/>
              <a:t>March 26, 2018</a:t>
            </a:r>
          </a:p>
        </p:txBody>
      </p:sp>
      <p:sp>
        <p:nvSpPr>
          <p:cNvPr id="3" name="Content Placeholder 2">
            <a:extLst>
              <a:ext uri="{FF2B5EF4-FFF2-40B4-BE49-F238E27FC236}">
                <a16:creationId xmlns:a16="http://schemas.microsoft.com/office/drawing/2014/main" id="{DB729325-15C1-43A3-AC99-EE00FDE504D3}"/>
              </a:ext>
            </a:extLst>
          </p:cNvPr>
          <p:cNvSpPr>
            <a:spLocks noGrp="1"/>
          </p:cNvSpPr>
          <p:nvPr>
            <p:ph idx="1"/>
          </p:nvPr>
        </p:nvSpPr>
        <p:spPr/>
        <p:txBody>
          <a:bodyPr/>
          <a:lstStyle/>
          <a:p>
            <a:r>
              <a:rPr lang="en-US" dirty="0"/>
              <a:t>I can identify convergent and transform boundaries. </a:t>
            </a:r>
          </a:p>
          <a:p>
            <a:endParaRPr lang="en-US" dirty="0"/>
          </a:p>
          <a:p>
            <a:pPr marL="0" indent="0">
              <a:buNone/>
            </a:pPr>
            <a:r>
              <a:rPr lang="en-US" dirty="0"/>
              <a:t>Warm-Up </a:t>
            </a:r>
          </a:p>
          <a:p>
            <a:pPr marL="0" indent="0">
              <a:buNone/>
            </a:pPr>
            <a:r>
              <a:rPr lang="en-US" dirty="0"/>
              <a:t>Explain the movement of a divergent plate boundary. What were the two examples we discussed last week?  </a:t>
            </a:r>
          </a:p>
        </p:txBody>
      </p:sp>
    </p:spTree>
    <p:extLst>
      <p:ext uri="{BB962C8B-B14F-4D97-AF65-F5344CB8AC3E}">
        <p14:creationId xmlns:p14="http://schemas.microsoft.com/office/powerpoint/2010/main" val="11698883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57192"/>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79512" y="692696"/>
            <a:ext cx="8784976" cy="1143000"/>
          </a:xfrm>
        </p:spPr>
        <p:txBody>
          <a:bodyPr/>
          <a:lstStyle/>
          <a:p>
            <a:r>
              <a:rPr lang="en-US" b="1" dirty="0">
                <a:solidFill>
                  <a:prstClr val="black"/>
                </a:solidFill>
                <a:latin typeface="Arial" charset="0"/>
                <a:ea typeface="+mn-ea"/>
                <a:cs typeface="Arial" charset="0"/>
              </a:rPr>
              <a:t>Convergent Plate Boundary:</a:t>
            </a:r>
            <a:br>
              <a:rPr lang="en-US" sz="4000" b="1" dirty="0">
                <a:solidFill>
                  <a:prstClr val="black"/>
                </a:solidFill>
                <a:latin typeface="Arial" charset="0"/>
                <a:ea typeface="+mn-ea"/>
                <a:cs typeface="Arial" charset="0"/>
              </a:rPr>
            </a:br>
            <a:r>
              <a:rPr lang="en-US" b="1" dirty="0">
                <a:solidFill>
                  <a:prstClr val="black"/>
                </a:solidFill>
                <a:latin typeface="Arial" charset="0"/>
                <a:ea typeface="+mn-ea"/>
                <a:cs typeface="Arial" charset="0"/>
              </a:rPr>
              <a:t>Oceanic</a:t>
            </a:r>
            <a:r>
              <a:rPr lang="en-US" sz="4000" b="1" dirty="0">
                <a:solidFill>
                  <a:prstClr val="black"/>
                </a:solidFill>
                <a:latin typeface="Arial" charset="0"/>
                <a:ea typeface="+mn-ea"/>
                <a:cs typeface="Arial" charset="0"/>
              </a:rPr>
              <a:t>               </a:t>
            </a:r>
            <a:r>
              <a:rPr lang="en-US" b="1" dirty="0">
                <a:solidFill>
                  <a:prstClr val="black"/>
                </a:solidFill>
                <a:latin typeface="Arial" charset="0"/>
                <a:ea typeface="+mn-ea"/>
                <a:cs typeface="Arial" charset="0"/>
              </a:rPr>
              <a:t>Continental</a:t>
            </a:r>
            <a:r>
              <a:rPr lang="en-US" sz="4000" b="1" dirty="0">
                <a:solidFill>
                  <a:prstClr val="black"/>
                </a:solidFill>
                <a:latin typeface="Arial" charset="0"/>
                <a:ea typeface="+mn-ea"/>
                <a:cs typeface="Arial" charset="0"/>
              </a:rPr>
              <a:t> </a:t>
            </a:r>
            <a:endParaRPr lang="en-US" sz="2800" dirty="0"/>
          </a:p>
        </p:txBody>
      </p:sp>
      <p:sp>
        <p:nvSpPr>
          <p:cNvPr id="3" name="Content Placeholder 2"/>
          <p:cNvSpPr>
            <a:spLocks noGrp="1"/>
          </p:cNvSpPr>
          <p:nvPr>
            <p:ph idx="1"/>
          </p:nvPr>
        </p:nvSpPr>
        <p:spPr>
          <a:xfrm>
            <a:off x="293027" y="1988840"/>
            <a:ext cx="8557946" cy="4725144"/>
          </a:xfrm>
        </p:spPr>
        <p:txBody>
          <a:bodyPr/>
          <a:lstStyle/>
          <a:p>
            <a:r>
              <a:rPr lang="en-US" dirty="0"/>
              <a:t>The denser oceanic plate </a:t>
            </a:r>
            <a:r>
              <a:rPr lang="en-US" dirty="0" err="1"/>
              <a:t>subducts</a:t>
            </a:r>
            <a:r>
              <a:rPr lang="en-US" dirty="0"/>
              <a:t> (goes down), under the continental plate into the mantle. </a:t>
            </a:r>
          </a:p>
          <a:p>
            <a:r>
              <a:rPr lang="en-US" dirty="0"/>
              <a:t>A deep sea trench is created where one plate bends and sinks. </a:t>
            </a:r>
          </a:p>
          <a:p>
            <a:r>
              <a:rPr lang="en-US" dirty="0"/>
              <a:t>High temperatures cause rock to melt around the </a:t>
            </a:r>
            <a:r>
              <a:rPr lang="en-US" dirty="0" err="1"/>
              <a:t>subducting</a:t>
            </a:r>
            <a:r>
              <a:rPr lang="en-US" dirty="0"/>
              <a:t> plate as it goes under the other plate</a:t>
            </a:r>
          </a:p>
          <a:p>
            <a:r>
              <a:rPr lang="en-US" dirty="0"/>
              <a:t>Newly formed magma is forced upward along these plate boundaries, forming volcanoes.</a:t>
            </a:r>
          </a:p>
        </p:txBody>
      </p:sp>
      <p:grpSp>
        <p:nvGrpSpPr>
          <p:cNvPr id="11" name="Group 10"/>
          <p:cNvGrpSpPr/>
          <p:nvPr/>
        </p:nvGrpSpPr>
        <p:grpSpPr>
          <a:xfrm>
            <a:off x="3347864" y="1628800"/>
            <a:ext cx="1613397" cy="0"/>
            <a:chOff x="3347864" y="1628800"/>
            <a:chExt cx="1613397" cy="0"/>
          </a:xfrm>
        </p:grpSpPr>
        <p:cxnSp>
          <p:nvCxnSpPr>
            <p:cNvPr id="5" name="Straight Arrow Connector 4"/>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261376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2" name="Picture 2" descr="http://www.passmyexams.co.uk/GCSE/physics/images/oceanic_continent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97840"/>
            <a:ext cx="6480720" cy="45954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txBox="1">
            <a:spLocks/>
          </p:cNvSpPr>
          <p:nvPr/>
        </p:nvSpPr>
        <p:spPr>
          <a:xfrm>
            <a:off x="140491" y="0"/>
            <a:ext cx="8809466" cy="223224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6000" b="1" dirty="0">
                <a:solidFill>
                  <a:prstClr val="black"/>
                </a:solidFill>
              </a:rPr>
              <a:t>Oceanic</a:t>
            </a:r>
            <a:r>
              <a:rPr lang="en-US" sz="5800" b="1" dirty="0">
                <a:solidFill>
                  <a:prstClr val="black"/>
                </a:solidFill>
              </a:rPr>
              <a:t>              </a:t>
            </a:r>
            <a:r>
              <a:rPr lang="en-US" sz="6000" b="1" dirty="0">
                <a:solidFill>
                  <a:prstClr val="black"/>
                </a:solidFill>
              </a:rPr>
              <a:t>Continental</a:t>
            </a:r>
            <a:r>
              <a:rPr lang="en-US" sz="5800" b="1" dirty="0">
                <a:solidFill>
                  <a:prstClr val="black"/>
                </a:solidFill>
              </a:rPr>
              <a:t> </a:t>
            </a:r>
            <a:endParaRPr lang="es-ES" sz="5400" dirty="0">
              <a:solidFill>
                <a:prstClr val="black"/>
              </a:solidFill>
            </a:endParaRPr>
          </a:p>
        </p:txBody>
      </p:sp>
      <p:grpSp>
        <p:nvGrpSpPr>
          <p:cNvPr id="6" name="Group 5"/>
          <p:cNvGrpSpPr/>
          <p:nvPr/>
        </p:nvGrpSpPr>
        <p:grpSpPr>
          <a:xfrm>
            <a:off x="3215396" y="1412776"/>
            <a:ext cx="1613397" cy="0"/>
            <a:chOff x="3347864" y="1628800"/>
            <a:chExt cx="1613397" cy="0"/>
          </a:xfrm>
        </p:grpSpPr>
        <p:cxnSp>
          <p:nvCxnSpPr>
            <p:cNvPr id="7" name="Straight Arrow Connector 6"/>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545194" y="6002955"/>
            <a:ext cx="8136904" cy="646331"/>
          </a:xfrm>
          <a:prstGeom prst="rect">
            <a:avLst/>
          </a:prstGeom>
        </p:spPr>
        <p:txBody>
          <a:bodyPr wrap="square">
            <a:spAutoFit/>
          </a:bodyPr>
          <a:lstStyle/>
          <a:p>
            <a:pPr algn="ctr"/>
            <a:r>
              <a:rPr lang="en-US" u="sng" dirty="0">
                <a:hlinkClick r:id="rId3"/>
              </a:rPr>
              <a:t>http://www.classzone.com/books/earth_science/terc/content/visualizations/es0902/es0902page01.cfm?chapter_no=visualization</a:t>
            </a:r>
            <a:endParaRPr lang="en-US" dirty="0"/>
          </a:p>
        </p:txBody>
      </p:sp>
    </p:spTree>
    <p:extLst>
      <p:ext uri="{BB962C8B-B14F-4D97-AF65-F5344CB8AC3E}">
        <p14:creationId xmlns:p14="http://schemas.microsoft.com/office/powerpoint/2010/main" val="14830786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100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1000"/>
                                        <p:tgtEl>
                                          <p:spTgt spid="10242"/>
                                        </p:tgtEl>
                                      </p:cBhvr>
                                    </p:animEffect>
                                  </p:childTnLst>
                                </p:cTn>
                              </p:par>
                            </p:childTnLst>
                          </p:cTn>
                        </p:par>
                        <p:par>
                          <p:cTn id="19" fill="hold">
                            <p:stCondLst>
                              <p:cond delay="3500"/>
                            </p:stCondLst>
                            <p:childTnLst>
                              <p:par>
                                <p:cTn id="20" presetID="10" presetClass="entr" presetSubtype="0" fill="hold" grpId="0" nodeType="afterEffect">
                                  <p:stCondLst>
                                    <p:cond delay="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143000"/>
          </a:xfrm>
        </p:spPr>
        <p:txBody>
          <a:bodyPr/>
          <a:lstStyle/>
          <a:p>
            <a:r>
              <a:rPr lang="en-US" sz="4000" b="1" dirty="0"/>
              <a:t>Model a Convergent Boundary </a:t>
            </a:r>
            <a:br>
              <a:rPr lang="en-US" sz="4000" b="1" dirty="0"/>
            </a:br>
            <a:r>
              <a:rPr lang="en-US" sz="4000" b="1" dirty="0"/>
              <a:t>with </a:t>
            </a:r>
            <a:r>
              <a:rPr lang="en-US" sz="4000" b="1" dirty="0" err="1"/>
              <a:t>subduction</a:t>
            </a:r>
            <a:r>
              <a:rPr lang="en-US" sz="4000" b="1" dirty="0"/>
              <a:t>:</a:t>
            </a:r>
          </a:p>
        </p:txBody>
      </p:sp>
      <p:sp>
        <p:nvSpPr>
          <p:cNvPr id="4" name="Rectangle 3"/>
          <p:cNvSpPr/>
          <p:nvPr/>
        </p:nvSpPr>
        <p:spPr>
          <a:xfrm>
            <a:off x="0" y="5661248"/>
            <a:ext cx="9144000" cy="1196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7504" y="1844824"/>
            <a:ext cx="4968552" cy="4653136"/>
          </a:xfrm>
        </p:spPr>
        <p:txBody>
          <a:bodyPr/>
          <a:lstStyle/>
          <a:p>
            <a:r>
              <a:rPr lang="en-US" sz="3000" dirty="0"/>
              <a:t>Place your hands in front of you with your palms facing the floor as shown in the picture.</a:t>
            </a:r>
          </a:p>
          <a:p>
            <a:r>
              <a:rPr lang="en-US" sz="3000" dirty="0"/>
              <a:t>Push your left hand slightly under your right hand.</a:t>
            </a:r>
          </a:p>
          <a:p>
            <a:r>
              <a:rPr lang="en-US" sz="3000" dirty="0"/>
              <a:t>This motion demonstrates what happens when one plate slides under the other.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625289"/>
            <a:ext cx="3643216" cy="290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83012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p:cNvSpPr>
          <p:nvPr>
            <p:ph type="ctrTitle"/>
          </p:nvPr>
        </p:nvSpPr>
        <p:spPr>
          <a:xfrm>
            <a:off x="229852" y="620688"/>
            <a:ext cx="8736972" cy="1584176"/>
          </a:xfrm>
        </p:spPr>
        <p:txBody>
          <a:bodyPr/>
          <a:lstStyle/>
          <a:p>
            <a:r>
              <a:rPr lang="es-UY" sz="4500" b="1" dirty="0" err="1"/>
              <a:t>Wegener</a:t>
            </a:r>
            <a:r>
              <a:rPr lang="es-UY" sz="4500" b="1" dirty="0"/>
              <a:t> </a:t>
            </a:r>
            <a:r>
              <a:rPr lang="es-UY" sz="4500" b="1" dirty="0" err="1"/>
              <a:t>called</a:t>
            </a:r>
            <a:r>
              <a:rPr lang="es-UY" sz="4500" b="1" dirty="0"/>
              <a:t> </a:t>
            </a:r>
            <a:r>
              <a:rPr lang="es-UY" sz="4500" b="1" dirty="0" err="1"/>
              <a:t>the</a:t>
            </a:r>
            <a:r>
              <a:rPr lang="es-UY" sz="4500" b="1" dirty="0"/>
              <a:t> once </a:t>
            </a:r>
            <a:r>
              <a:rPr lang="es-UY" sz="4500" b="1" dirty="0" err="1"/>
              <a:t>connected</a:t>
            </a:r>
            <a:r>
              <a:rPr lang="es-UY" sz="4500" b="1" dirty="0"/>
              <a:t> </a:t>
            </a:r>
            <a:r>
              <a:rPr lang="es-UY" sz="4500" b="1" dirty="0" err="1"/>
              <a:t>large</a:t>
            </a:r>
            <a:r>
              <a:rPr lang="es-UY" sz="4500" b="1" dirty="0"/>
              <a:t> </a:t>
            </a:r>
            <a:r>
              <a:rPr lang="es-UY" sz="4500" b="1" dirty="0" err="1"/>
              <a:t>landmass</a:t>
            </a:r>
            <a:r>
              <a:rPr lang="es-UY" sz="4500" b="1" dirty="0"/>
              <a:t> </a:t>
            </a:r>
            <a:r>
              <a:rPr lang="es-UY" sz="4500" b="1" dirty="0" err="1"/>
              <a:t>Pangaea</a:t>
            </a:r>
            <a:r>
              <a:rPr lang="es-UY" sz="4500" b="1" dirty="0"/>
              <a:t>.</a:t>
            </a:r>
            <a:endParaRPr lang="es-ES" sz="4500" b="1" dirty="0"/>
          </a:p>
        </p:txBody>
      </p:sp>
      <p:pic>
        <p:nvPicPr>
          <p:cNvPr id="1026" name="Picture 2" descr="https://i0.wp.com/noscope.com/wp-content/uploads/2010/04/pange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204864"/>
            <a:ext cx="4704523"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08493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2" descr="http://wikifuller.wikispaces.com/file/view/andes.jpg/456234240/349x250/an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13109"/>
            <a:ext cx="5188976" cy="37170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9377" y="1255213"/>
            <a:ext cx="3528392" cy="1432824"/>
          </a:xfrm>
        </p:spPr>
        <p:txBody>
          <a:bodyPr/>
          <a:lstStyle/>
          <a:p>
            <a:r>
              <a:rPr lang="en-US" sz="5400" b="1" dirty="0"/>
              <a:t>Convergent </a:t>
            </a:r>
            <a:br>
              <a:rPr lang="en-US" sz="5400" b="1" dirty="0"/>
            </a:br>
            <a:r>
              <a:rPr lang="en-US" sz="5400" b="1" dirty="0"/>
              <a:t>Boundary</a:t>
            </a:r>
          </a:p>
        </p:txBody>
      </p:sp>
      <p:pic>
        <p:nvPicPr>
          <p:cNvPr id="8" name="Picture 4" descr="http://wanderingtrader.com/wp-content/uploads/2012/01/Andes-Mountain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2251" y="3933056"/>
            <a:ext cx="4144297" cy="26855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7395" y="4398645"/>
            <a:ext cx="3292568" cy="1754326"/>
          </a:xfrm>
          <a:prstGeom prst="rect">
            <a:avLst/>
          </a:prstGeom>
        </p:spPr>
        <p:txBody>
          <a:bodyPr wrap="none">
            <a:spAutoFit/>
          </a:bodyPr>
          <a:lstStyle/>
          <a:p>
            <a:pPr algn="ctr"/>
            <a:r>
              <a:rPr lang="en-US" sz="5400" b="1" dirty="0">
                <a:solidFill>
                  <a:prstClr val="black"/>
                </a:solidFill>
                <a:latin typeface="Calibri"/>
              </a:rPr>
              <a:t>Andes </a:t>
            </a:r>
            <a:br>
              <a:rPr lang="en-US" sz="5400" b="1" dirty="0">
                <a:solidFill>
                  <a:prstClr val="black"/>
                </a:solidFill>
                <a:latin typeface="Calibri"/>
              </a:rPr>
            </a:br>
            <a:r>
              <a:rPr lang="en-US" sz="5400" b="1" dirty="0">
                <a:solidFill>
                  <a:prstClr val="black"/>
                </a:solidFill>
                <a:latin typeface="Calibri"/>
              </a:rPr>
              <a:t>Mountains</a:t>
            </a:r>
            <a:endParaRPr lang="en-US" sz="5400" dirty="0">
              <a:solidFill>
                <a:prstClr val="black"/>
              </a:solidFill>
              <a:latin typeface="Calibri"/>
            </a:endParaRPr>
          </a:p>
        </p:txBody>
      </p:sp>
    </p:spTree>
    <p:extLst>
      <p:ext uri="{BB962C8B-B14F-4D97-AF65-F5344CB8AC3E}">
        <p14:creationId xmlns:p14="http://schemas.microsoft.com/office/powerpoint/2010/main" val="132934910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80728"/>
            <a:ext cx="8229600" cy="3168352"/>
          </a:xfrm>
        </p:spPr>
        <p:txBody>
          <a:bodyPr/>
          <a:lstStyle/>
          <a:p>
            <a:r>
              <a:rPr lang="en-US" b="1" dirty="0"/>
              <a:t>New crust is added at divergent boundaries while it disappears below the surface at the </a:t>
            </a:r>
            <a:r>
              <a:rPr lang="en-US" b="1" dirty="0" err="1"/>
              <a:t>subduction</a:t>
            </a:r>
            <a:r>
              <a:rPr lang="en-US" b="1" dirty="0"/>
              <a:t> zones of convergent boundaries.</a:t>
            </a:r>
          </a:p>
        </p:txBody>
      </p:sp>
      <p:sp>
        <p:nvSpPr>
          <p:cNvPr id="4" name="Rectangle 3"/>
          <p:cNvSpPr/>
          <p:nvPr/>
        </p:nvSpPr>
        <p:spPr>
          <a:xfrm>
            <a:off x="1979712" y="4509120"/>
            <a:ext cx="5220072" cy="1077218"/>
          </a:xfrm>
          <a:prstGeom prst="rect">
            <a:avLst/>
          </a:prstGeom>
        </p:spPr>
        <p:txBody>
          <a:bodyPr wrap="square">
            <a:spAutoFit/>
          </a:bodyPr>
          <a:lstStyle/>
          <a:p>
            <a:pPr algn="ctr"/>
            <a:r>
              <a:rPr lang="en-US" sz="3200" dirty="0">
                <a:solidFill>
                  <a:prstClr val="black"/>
                </a:solidFill>
                <a:hlinkClick r:id="rId2"/>
              </a:rPr>
              <a:t>https://www.youtube.com/watch?v=ryrXAGY1dmE</a:t>
            </a:r>
            <a:r>
              <a:rPr lang="en-US" sz="3200" dirty="0">
                <a:solidFill>
                  <a:prstClr val="black"/>
                </a:solidFill>
              </a:rPr>
              <a:t> </a:t>
            </a:r>
          </a:p>
        </p:txBody>
      </p:sp>
    </p:spTree>
    <p:extLst>
      <p:ext uri="{BB962C8B-B14F-4D97-AF65-F5344CB8AC3E}">
        <p14:creationId xmlns:p14="http://schemas.microsoft.com/office/powerpoint/2010/main" val="14335804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7"/>
          <p:cNvSpPr txBox="1">
            <a:spLocks/>
          </p:cNvSpPr>
          <p:nvPr/>
        </p:nvSpPr>
        <p:spPr>
          <a:xfrm>
            <a:off x="140491" y="0"/>
            <a:ext cx="8809466" cy="223224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6000" b="1" dirty="0">
                <a:solidFill>
                  <a:prstClr val="black"/>
                </a:solidFill>
              </a:rPr>
              <a:t>Oceanic</a:t>
            </a:r>
            <a:r>
              <a:rPr lang="en-US" sz="5800" b="1" dirty="0">
                <a:solidFill>
                  <a:prstClr val="black"/>
                </a:solidFill>
              </a:rPr>
              <a:t>              </a:t>
            </a:r>
            <a:r>
              <a:rPr lang="en-US" sz="6000" b="1" dirty="0">
                <a:solidFill>
                  <a:prstClr val="black"/>
                </a:solidFill>
              </a:rPr>
              <a:t>Continental</a:t>
            </a:r>
            <a:r>
              <a:rPr lang="en-US" sz="5800" b="1" dirty="0">
                <a:solidFill>
                  <a:prstClr val="black"/>
                </a:solidFill>
              </a:rPr>
              <a:t> </a:t>
            </a:r>
            <a:endParaRPr lang="es-ES" sz="5400" dirty="0">
              <a:solidFill>
                <a:prstClr val="black"/>
              </a:solidFill>
            </a:endParaRPr>
          </a:p>
        </p:txBody>
      </p:sp>
      <p:grpSp>
        <p:nvGrpSpPr>
          <p:cNvPr id="6" name="Group 5"/>
          <p:cNvGrpSpPr/>
          <p:nvPr/>
        </p:nvGrpSpPr>
        <p:grpSpPr>
          <a:xfrm>
            <a:off x="3215396" y="1412776"/>
            <a:ext cx="1613397" cy="0"/>
            <a:chOff x="3347864" y="1628800"/>
            <a:chExt cx="1613397" cy="0"/>
          </a:xfrm>
        </p:grpSpPr>
        <p:cxnSp>
          <p:nvCxnSpPr>
            <p:cNvPr id="7" name="Straight Arrow Connector 6"/>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3" name="Object 2"/>
          <p:cNvGraphicFramePr>
            <a:graphicFrameLocks noChangeAspect="1"/>
          </p:cNvGraphicFramePr>
          <p:nvPr>
            <p:extLst>
              <p:ext uri="{D42A27DB-BD31-4B8C-83A1-F6EECF244321}">
                <p14:modId xmlns:p14="http://schemas.microsoft.com/office/powerpoint/2010/main" val="3013423538"/>
              </p:ext>
            </p:extLst>
          </p:nvPr>
        </p:nvGraphicFramePr>
        <p:xfrm>
          <a:off x="515094" y="2132856"/>
          <a:ext cx="8060260" cy="4627466"/>
        </p:xfrm>
        <a:graphic>
          <a:graphicData uri="http://schemas.openxmlformats.org/presentationml/2006/ole">
            <mc:AlternateContent xmlns:mc="http://schemas.openxmlformats.org/markup-compatibility/2006">
              <mc:Choice xmlns:v="urn:schemas-microsoft-com:vml" Requires="v">
                <p:oleObj spid="_x0000_s12357" name="Bitmap Image" r:id="rId3" imgW="3073558" imgH="1765391" progId="Paint.Picture">
                  <p:embed/>
                </p:oleObj>
              </mc:Choice>
              <mc:Fallback>
                <p:oleObj name="Bitmap Image" r:id="rId3" imgW="3073558" imgH="1765391"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94" y="2132856"/>
                        <a:ext cx="8060260" cy="4627466"/>
                      </a:xfrm>
                      <a:prstGeom prst="rect">
                        <a:avLst/>
                      </a:prstGeom>
                      <a:noFill/>
                    </p:spPr>
                  </p:pic>
                </p:oleObj>
              </mc:Fallback>
            </mc:AlternateContent>
          </a:graphicData>
        </a:graphic>
      </p:graphicFrame>
      <p:sp>
        <p:nvSpPr>
          <p:cNvPr id="4" name="TextBox 3"/>
          <p:cNvSpPr txBox="1"/>
          <p:nvPr/>
        </p:nvSpPr>
        <p:spPr>
          <a:xfrm>
            <a:off x="2426003" y="2591375"/>
            <a:ext cx="1578785" cy="954107"/>
          </a:xfrm>
          <a:prstGeom prst="rect">
            <a:avLst/>
          </a:prstGeom>
          <a:solidFill>
            <a:schemeClr val="bg1">
              <a:alpha val="92000"/>
            </a:schemeClr>
          </a:solidFill>
          <a:ln>
            <a:solidFill>
              <a:schemeClr val="tx1"/>
            </a:solidFill>
          </a:ln>
        </p:spPr>
        <p:txBody>
          <a:bodyPr wrap="square" rtlCol="0">
            <a:spAutoFit/>
          </a:bodyPr>
          <a:lstStyle/>
          <a:p>
            <a:pPr algn="ctr"/>
            <a:r>
              <a:rPr lang="en-US" sz="2800" b="1" dirty="0"/>
              <a:t>Oceanic</a:t>
            </a:r>
            <a:br>
              <a:rPr lang="en-US" sz="2800" b="1" dirty="0"/>
            </a:br>
            <a:r>
              <a:rPr lang="en-US" sz="2800" b="1" dirty="0"/>
              <a:t>Crust</a:t>
            </a:r>
          </a:p>
        </p:txBody>
      </p:sp>
      <p:sp>
        <p:nvSpPr>
          <p:cNvPr id="10" name="TextBox 9"/>
          <p:cNvSpPr txBox="1"/>
          <p:nvPr/>
        </p:nvSpPr>
        <p:spPr>
          <a:xfrm>
            <a:off x="6012160" y="3573016"/>
            <a:ext cx="2304256" cy="954107"/>
          </a:xfrm>
          <a:prstGeom prst="rect">
            <a:avLst/>
          </a:prstGeom>
          <a:solidFill>
            <a:schemeClr val="bg1">
              <a:alpha val="92000"/>
            </a:schemeClr>
          </a:solidFill>
          <a:ln>
            <a:solidFill>
              <a:schemeClr val="tx1"/>
            </a:solidFill>
          </a:ln>
        </p:spPr>
        <p:txBody>
          <a:bodyPr wrap="square" rtlCol="0">
            <a:spAutoFit/>
          </a:bodyPr>
          <a:lstStyle/>
          <a:p>
            <a:pPr algn="ctr"/>
            <a:r>
              <a:rPr lang="en-US" sz="2800" b="1" dirty="0"/>
              <a:t>Continental</a:t>
            </a:r>
            <a:br>
              <a:rPr lang="en-US" sz="2800" b="1" dirty="0"/>
            </a:br>
            <a:r>
              <a:rPr lang="en-US" sz="2800" b="1" dirty="0"/>
              <a:t>Crust</a:t>
            </a:r>
          </a:p>
        </p:txBody>
      </p:sp>
      <p:cxnSp>
        <p:nvCxnSpPr>
          <p:cNvPr id="11" name="Straight Arrow Connector 10"/>
          <p:cNvCxnSpPr/>
          <p:nvPr/>
        </p:nvCxnSpPr>
        <p:spPr>
          <a:xfrm>
            <a:off x="971600" y="3858149"/>
            <a:ext cx="1728192" cy="0"/>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794722" y="3858149"/>
            <a:ext cx="1932668" cy="0"/>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765189" y="4437112"/>
            <a:ext cx="1450206" cy="1099284"/>
            <a:chOff x="1765189" y="4437112"/>
            <a:chExt cx="1450206" cy="1099284"/>
          </a:xfrm>
        </p:grpSpPr>
        <p:sp>
          <p:nvSpPr>
            <p:cNvPr id="16" name="TextBox 15"/>
            <p:cNvSpPr txBox="1"/>
            <p:nvPr/>
          </p:nvSpPr>
          <p:spPr>
            <a:xfrm>
              <a:off x="1765189" y="5013176"/>
              <a:ext cx="1450206" cy="523220"/>
            </a:xfrm>
            <a:prstGeom prst="rect">
              <a:avLst/>
            </a:prstGeom>
            <a:solidFill>
              <a:schemeClr val="bg1">
                <a:alpha val="92000"/>
              </a:schemeClr>
            </a:solidFill>
            <a:ln>
              <a:solidFill>
                <a:srgbClr val="FF0000"/>
              </a:solidFill>
            </a:ln>
          </p:spPr>
          <p:txBody>
            <a:bodyPr wrap="square" rtlCol="0">
              <a:spAutoFit/>
            </a:bodyPr>
            <a:lstStyle/>
            <a:p>
              <a:pPr algn="ctr"/>
              <a:r>
                <a:rPr lang="en-US" sz="2800" b="1" dirty="0">
                  <a:solidFill>
                    <a:srgbClr val="FF0000"/>
                  </a:solidFill>
                </a:rPr>
                <a:t>Trench</a:t>
              </a:r>
            </a:p>
          </p:txBody>
        </p:sp>
        <p:cxnSp>
          <p:nvCxnSpPr>
            <p:cNvPr id="17" name="Straight Arrow Connector 16"/>
            <p:cNvCxnSpPr/>
            <p:nvPr/>
          </p:nvCxnSpPr>
          <p:spPr>
            <a:xfrm flipV="1">
              <a:off x="2490292" y="4437112"/>
              <a:ext cx="569540" cy="576064"/>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932040" y="1951429"/>
            <a:ext cx="2160240" cy="1594053"/>
            <a:chOff x="4932040" y="1951429"/>
            <a:chExt cx="2160240" cy="1594053"/>
          </a:xfrm>
        </p:grpSpPr>
        <p:sp>
          <p:nvSpPr>
            <p:cNvPr id="19" name="TextBox 18"/>
            <p:cNvSpPr txBox="1"/>
            <p:nvPr/>
          </p:nvSpPr>
          <p:spPr>
            <a:xfrm>
              <a:off x="5514261" y="1951429"/>
              <a:ext cx="1578019" cy="523220"/>
            </a:xfrm>
            <a:prstGeom prst="rect">
              <a:avLst/>
            </a:prstGeom>
            <a:solidFill>
              <a:schemeClr val="bg1">
                <a:alpha val="92000"/>
              </a:schemeClr>
            </a:solidFill>
            <a:ln>
              <a:solidFill>
                <a:srgbClr val="FF0000"/>
              </a:solidFill>
            </a:ln>
          </p:spPr>
          <p:txBody>
            <a:bodyPr wrap="square" rtlCol="0">
              <a:spAutoFit/>
            </a:bodyPr>
            <a:lstStyle/>
            <a:p>
              <a:pPr algn="ctr"/>
              <a:r>
                <a:rPr lang="en-US" sz="2800" b="1" dirty="0">
                  <a:solidFill>
                    <a:srgbClr val="FF0000"/>
                  </a:solidFill>
                </a:rPr>
                <a:t>Volcano</a:t>
              </a:r>
            </a:p>
          </p:txBody>
        </p:sp>
        <p:cxnSp>
          <p:nvCxnSpPr>
            <p:cNvPr id="20" name="Straight Arrow Connector 19"/>
            <p:cNvCxnSpPr/>
            <p:nvPr/>
          </p:nvCxnSpPr>
          <p:spPr>
            <a:xfrm flipH="1">
              <a:off x="4932040" y="2474649"/>
              <a:ext cx="795350" cy="1070833"/>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987954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childTnLst>
                          </p:cTn>
                        </p:par>
                        <p:par>
                          <p:cTn id="39" fill="hold">
                            <p:stCondLst>
                              <p:cond delay="1000"/>
                            </p:stCondLst>
                            <p:childTnLst>
                              <p:par>
                                <p:cTn id="40" presetID="35" presetClass="path" presetSubtype="0" accel="50000" decel="50000" fill="hold" nodeType="afterEffect">
                                  <p:stCondLst>
                                    <p:cond delay="0"/>
                                  </p:stCondLst>
                                  <p:childTnLst>
                                    <p:animMotion origin="layout" path="M -3.33333E-6 -2.96296E-6 L -0.15451 0.00047 " pathEditMode="relative" rAng="0" ptsTypes="AA">
                                      <p:cBhvr>
                                        <p:cTn id="41" dur="2000" fill="hold"/>
                                        <p:tgtEl>
                                          <p:spTgt spid="13"/>
                                        </p:tgtEl>
                                        <p:attrNameLst>
                                          <p:attrName>ppt_x</p:attrName>
                                          <p:attrName>ppt_y</p:attrName>
                                        </p:attrNameLst>
                                      </p:cBhvr>
                                      <p:rCtr x="-7726" y="23"/>
                                    </p:animMotion>
                                  </p:childTnLst>
                                </p:cTn>
                              </p:par>
                              <p:par>
                                <p:cTn id="42" presetID="63" presetClass="path" presetSubtype="0" accel="50000" decel="50000" fill="hold" nodeType="withEffect">
                                  <p:stCondLst>
                                    <p:cond delay="0"/>
                                  </p:stCondLst>
                                  <p:childTnLst>
                                    <p:animMotion origin="layout" path="M -8.33333E-7 -2.96296E-6 L 0.13386 0.00047 " pathEditMode="relative" rAng="0" ptsTypes="AA">
                                      <p:cBhvr>
                                        <p:cTn id="43" dur="2000" fill="hold"/>
                                        <p:tgtEl>
                                          <p:spTgt spid="11"/>
                                        </p:tgtEl>
                                        <p:attrNameLst>
                                          <p:attrName>ppt_x</p:attrName>
                                          <p:attrName>ppt_y</p:attrName>
                                        </p:attrNameLst>
                                      </p:cBhvr>
                                      <p:rCtr x="6684" y="23"/>
                                    </p:animMotion>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3562224"/>
            <a:ext cx="4775865" cy="3084413"/>
          </a:xfrm>
          <a:prstGeom prst="rect">
            <a:avLst/>
          </a:prstGeom>
        </p:spPr>
      </p:pic>
      <p:grpSp>
        <p:nvGrpSpPr>
          <p:cNvPr id="11" name="Group 10"/>
          <p:cNvGrpSpPr/>
          <p:nvPr/>
        </p:nvGrpSpPr>
        <p:grpSpPr>
          <a:xfrm>
            <a:off x="0" y="188640"/>
            <a:ext cx="9144000" cy="2952329"/>
            <a:chOff x="0" y="188640"/>
            <a:chExt cx="9144000" cy="2952329"/>
          </a:xfrm>
        </p:grpSpPr>
        <p:sp>
          <p:nvSpPr>
            <p:cNvPr id="5" name="Rectangle 7"/>
            <p:cNvSpPr txBox="1">
              <a:spLocks/>
            </p:cNvSpPr>
            <p:nvPr/>
          </p:nvSpPr>
          <p:spPr>
            <a:xfrm>
              <a:off x="0" y="188640"/>
              <a:ext cx="9144000" cy="295232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4000" b="1" dirty="0">
                  <a:solidFill>
                    <a:prstClr val="black"/>
                  </a:solidFill>
                </a:rPr>
                <a:t>Continental Plate             Continental Plate</a:t>
              </a:r>
              <a:br>
                <a:rPr lang="en-US" sz="4000" b="1" dirty="0">
                  <a:solidFill>
                    <a:prstClr val="black"/>
                  </a:solidFill>
                </a:rPr>
              </a:br>
              <a:r>
                <a:rPr lang="en-US" sz="4000" b="1" dirty="0">
                  <a:solidFill>
                    <a:prstClr val="black"/>
                  </a:solidFill>
                </a:rPr>
                <a:t>the crust buckles and pushes upward forming mountains</a:t>
              </a:r>
              <a:endParaRPr lang="es-ES" sz="4000" dirty="0">
                <a:solidFill>
                  <a:prstClr val="black"/>
                </a:solidFill>
              </a:endParaRPr>
            </a:p>
          </p:txBody>
        </p:sp>
        <p:grpSp>
          <p:nvGrpSpPr>
            <p:cNvPr id="10" name="Group 9"/>
            <p:cNvGrpSpPr/>
            <p:nvPr/>
          </p:nvGrpSpPr>
          <p:grpSpPr>
            <a:xfrm>
              <a:off x="3906205" y="1442252"/>
              <a:ext cx="1343164" cy="10633"/>
              <a:chOff x="3882695" y="1654172"/>
              <a:chExt cx="1343164" cy="10633"/>
            </a:xfrm>
          </p:grpSpPr>
          <p:cxnSp>
            <p:nvCxnSpPr>
              <p:cNvPr id="7" name="Straight Arrow Connector 6"/>
              <p:cNvCxnSpPr/>
              <p:nvPr/>
            </p:nvCxnSpPr>
            <p:spPr>
              <a:xfrm>
                <a:off x="3882695" y="1664805"/>
                <a:ext cx="643741"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577787" y="1654172"/>
                <a:ext cx="64807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2727305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4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descr="http://www.geogrify.net/GEO1/Lectures/PlateTectonics/Contin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 y="2492896"/>
            <a:ext cx="9135341" cy="367240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0726" y="332656"/>
            <a:ext cx="8809466" cy="1800201"/>
            <a:chOff x="184645" y="332656"/>
            <a:chExt cx="8809466" cy="1800201"/>
          </a:xfrm>
        </p:grpSpPr>
        <p:sp>
          <p:nvSpPr>
            <p:cNvPr id="3" name="Rectangle 7"/>
            <p:cNvSpPr txBox="1">
              <a:spLocks/>
            </p:cNvSpPr>
            <p:nvPr/>
          </p:nvSpPr>
          <p:spPr>
            <a:xfrm>
              <a:off x="184645" y="332656"/>
              <a:ext cx="8809466" cy="180020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4800" b="1" dirty="0">
                  <a:solidFill>
                    <a:prstClr val="black"/>
                  </a:solidFill>
                </a:rPr>
                <a:t>Continental             Continental</a:t>
              </a:r>
            </a:p>
          </p:txBody>
        </p:sp>
        <p:cxnSp>
          <p:nvCxnSpPr>
            <p:cNvPr id="5" name="Straight Arrow Connector 4"/>
            <p:cNvCxnSpPr/>
            <p:nvPr/>
          </p:nvCxnSpPr>
          <p:spPr>
            <a:xfrm>
              <a:off x="3923928" y="1700808"/>
              <a:ext cx="643741"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644008" y="1690175"/>
              <a:ext cx="63069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09812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11266"/>
                                        </p:tgtEl>
                                        <p:attrNameLst>
                                          <p:attrName>style.visibility</p:attrName>
                                        </p:attrNameLst>
                                      </p:cBhvr>
                                      <p:to>
                                        <p:strVal val="visible"/>
                                      </p:to>
                                    </p:set>
                                    <p:animEffect transition="in" filter="fade">
                                      <p:cBhvr>
                                        <p:cTn id="13"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descr="http://www.geogrify.net/GEO1/Lectures/PlateTectonics/Contin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44824"/>
            <a:ext cx="7632848" cy="306840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84645" y="116632"/>
            <a:ext cx="8809466" cy="1800201"/>
            <a:chOff x="184645" y="332656"/>
            <a:chExt cx="8809466" cy="1800201"/>
          </a:xfrm>
        </p:grpSpPr>
        <p:sp>
          <p:nvSpPr>
            <p:cNvPr id="3" name="Rectangle 7"/>
            <p:cNvSpPr txBox="1">
              <a:spLocks/>
            </p:cNvSpPr>
            <p:nvPr/>
          </p:nvSpPr>
          <p:spPr>
            <a:xfrm>
              <a:off x="184645" y="332656"/>
              <a:ext cx="8809466" cy="180020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800" b="1" dirty="0">
                  <a:solidFill>
                    <a:prstClr val="black"/>
                  </a:solidFill>
                </a:rPr>
                <a:t>Convergent Plate Boundary</a:t>
              </a:r>
              <a:br>
                <a:rPr lang="en-US" sz="5800" b="1" dirty="0">
                  <a:solidFill>
                    <a:prstClr val="black"/>
                  </a:solidFill>
                </a:rPr>
              </a:br>
              <a:r>
                <a:rPr lang="en-US" sz="4000" b="1" dirty="0">
                  <a:solidFill>
                    <a:prstClr val="black"/>
                  </a:solidFill>
                </a:rPr>
                <a:t>Continental</a:t>
              </a:r>
              <a:r>
                <a:rPr lang="en-US" sz="4800" b="1" dirty="0">
                  <a:solidFill>
                    <a:prstClr val="black"/>
                  </a:solidFill>
                </a:rPr>
                <a:t>             </a:t>
              </a:r>
              <a:r>
                <a:rPr lang="en-US" sz="4000" b="1" dirty="0">
                  <a:solidFill>
                    <a:prstClr val="black"/>
                  </a:solidFill>
                </a:rPr>
                <a:t>Continental</a:t>
              </a:r>
            </a:p>
          </p:txBody>
        </p:sp>
        <p:cxnSp>
          <p:nvCxnSpPr>
            <p:cNvPr id="5" name="Straight Arrow Connector 4"/>
            <p:cNvCxnSpPr/>
            <p:nvPr/>
          </p:nvCxnSpPr>
          <p:spPr>
            <a:xfrm>
              <a:off x="3851920" y="1527316"/>
              <a:ext cx="643741"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644008" y="1512908"/>
              <a:ext cx="63069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7"/>
          <p:cNvSpPr txBox="1">
            <a:spLocks/>
          </p:cNvSpPr>
          <p:nvPr/>
        </p:nvSpPr>
        <p:spPr>
          <a:xfrm>
            <a:off x="184645" y="5013176"/>
            <a:ext cx="8809466" cy="158417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400" b="1" dirty="0">
                <a:solidFill>
                  <a:prstClr val="black"/>
                </a:solidFill>
              </a:rPr>
              <a:t>Earthquakes are common at these convergent boundaries, but volcanoes do not form because there is no, or little, </a:t>
            </a:r>
            <a:r>
              <a:rPr lang="en-US" sz="3400" b="1" dirty="0" err="1">
                <a:solidFill>
                  <a:prstClr val="black"/>
                </a:solidFill>
              </a:rPr>
              <a:t>subduction</a:t>
            </a:r>
            <a:r>
              <a:rPr lang="en-US" sz="3400" b="1" dirty="0">
                <a:solidFill>
                  <a:prstClr val="black"/>
                </a:solidFill>
              </a:rPr>
              <a:t>.</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35F5DF3-D95D-40F2-90BA-5FCAF158B0AF}"/>
                  </a:ext>
                </a:extLst>
              </p14:cNvPr>
              <p14:cNvContentPartPr/>
              <p14:nvPr/>
            </p14:nvContentPartPr>
            <p14:xfrm>
              <a:off x="542160" y="5146920"/>
              <a:ext cx="5763600" cy="428040"/>
            </p14:xfrm>
          </p:contentPart>
        </mc:Choice>
        <mc:Fallback xmlns="">
          <p:pic>
            <p:nvPicPr>
              <p:cNvPr id="2" name="Ink 1">
                <a:extLst>
                  <a:ext uri="{FF2B5EF4-FFF2-40B4-BE49-F238E27FC236}">
                    <a16:creationId xmlns:a16="http://schemas.microsoft.com/office/drawing/2014/main" id="{235F5DF3-D95D-40F2-90BA-5FCAF158B0AF}"/>
                  </a:ext>
                </a:extLst>
              </p:cNvPr>
              <p:cNvPicPr/>
              <p:nvPr/>
            </p:nvPicPr>
            <p:blipFill>
              <a:blip r:embed="rId4"/>
              <a:stretch>
                <a:fillRect/>
              </a:stretch>
            </p:blipFill>
            <p:spPr>
              <a:xfrm>
                <a:off x="526320" y="5083560"/>
                <a:ext cx="5794920" cy="554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8F8EA614-A550-4662-A33B-EE80C58E3FC4}"/>
                  </a:ext>
                </a:extLst>
              </p14:cNvPr>
              <p14:cNvContentPartPr/>
              <p14:nvPr/>
            </p14:nvContentPartPr>
            <p14:xfrm>
              <a:off x="6704640" y="5375160"/>
              <a:ext cx="2026080" cy="86040"/>
            </p14:xfrm>
          </p:contentPart>
        </mc:Choice>
        <mc:Fallback xmlns="">
          <p:pic>
            <p:nvPicPr>
              <p:cNvPr id="4" name="Ink 3">
                <a:extLst>
                  <a:ext uri="{FF2B5EF4-FFF2-40B4-BE49-F238E27FC236}">
                    <a16:creationId xmlns:a16="http://schemas.microsoft.com/office/drawing/2014/main" id="{8F8EA614-A550-4662-A33B-EE80C58E3FC4}"/>
                  </a:ext>
                </a:extLst>
              </p:cNvPr>
              <p:cNvPicPr/>
              <p:nvPr/>
            </p:nvPicPr>
            <p:blipFill>
              <a:blip r:embed="rId6"/>
              <a:stretch>
                <a:fillRect/>
              </a:stretch>
            </p:blipFill>
            <p:spPr>
              <a:xfrm>
                <a:off x="6688800" y="5311800"/>
                <a:ext cx="205740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FC628651-E7CB-4381-B5FB-0DBFCD88029B}"/>
                  </a:ext>
                </a:extLst>
              </p14:cNvPr>
              <p14:cNvContentPartPr/>
              <p14:nvPr/>
            </p14:nvContentPartPr>
            <p14:xfrm>
              <a:off x="456480" y="5845680"/>
              <a:ext cx="1826640" cy="86040"/>
            </p14:xfrm>
          </p:contentPart>
        </mc:Choice>
        <mc:Fallback xmlns="">
          <p:pic>
            <p:nvPicPr>
              <p:cNvPr id="6" name="Ink 5">
                <a:extLst>
                  <a:ext uri="{FF2B5EF4-FFF2-40B4-BE49-F238E27FC236}">
                    <a16:creationId xmlns:a16="http://schemas.microsoft.com/office/drawing/2014/main" id="{FC628651-E7CB-4381-B5FB-0DBFCD88029B}"/>
                  </a:ext>
                </a:extLst>
              </p:cNvPr>
              <p:cNvPicPr/>
              <p:nvPr/>
            </p:nvPicPr>
            <p:blipFill>
              <a:blip r:embed="rId8"/>
              <a:stretch>
                <a:fillRect/>
              </a:stretch>
            </p:blipFill>
            <p:spPr>
              <a:xfrm>
                <a:off x="440640" y="5782320"/>
                <a:ext cx="185796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CEDEA9E0-5CD6-42CC-807C-71545C6BFC27}"/>
                  </a:ext>
                </a:extLst>
              </p14:cNvPr>
              <p14:cNvContentPartPr/>
              <p14:nvPr/>
            </p14:nvContentPartPr>
            <p14:xfrm>
              <a:off x="2696400" y="5831280"/>
              <a:ext cx="2767680" cy="257040"/>
            </p14:xfrm>
          </p:contentPart>
        </mc:Choice>
        <mc:Fallback xmlns="">
          <p:pic>
            <p:nvPicPr>
              <p:cNvPr id="7" name="Ink 6">
                <a:extLst>
                  <a:ext uri="{FF2B5EF4-FFF2-40B4-BE49-F238E27FC236}">
                    <a16:creationId xmlns:a16="http://schemas.microsoft.com/office/drawing/2014/main" id="{CEDEA9E0-5CD6-42CC-807C-71545C6BFC27}"/>
                  </a:ext>
                </a:extLst>
              </p:cNvPr>
              <p:cNvPicPr/>
              <p:nvPr/>
            </p:nvPicPr>
            <p:blipFill>
              <a:blip r:embed="rId10"/>
              <a:stretch>
                <a:fillRect/>
              </a:stretch>
            </p:blipFill>
            <p:spPr>
              <a:xfrm>
                <a:off x="2680560" y="5767920"/>
                <a:ext cx="279900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C6694A6C-ED52-4DCE-ACAD-656D1709950D}"/>
                  </a:ext>
                </a:extLst>
              </p14:cNvPr>
              <p14:cNvContentPartPr/>
              <p14:nvPr/>
            </p14:nvContentPartPr>
            <p14:xfrm>
              <a:off x="5420880" y="5774400"/>
              <a:ext cx="1897560" cy="100080"/>
            </p14:xfrm>
          </p:contentPart>
        </mc:Choice>
        <mc:Fallback xmlns="">
          <p:pic>
            <p:nvPicPr>
              <p:cNvPr id="11" name="Ink 10">
                <a:extLst>
                  <a:ext uri="{FF2B5EF4-FFF2-40B4-BE49-F238E27FC236}">
                    <a16:creationId xmlns:a16="http://schemas.microsoft.com/office/drawing/2014/main" id="{C6694A6C-ED52-4DCE-ACAD-656D1709950D}"/>
                  </a:ext>
                </a:extLst>
              </p:cNvPr>
              <p:cNvPicPr/>
              <p:nvPr/>
            </p:nvPicPr>
            <p:blipFill>
              <a:blip r:embed="rId12"/>
              <a:stretch>
                <a:fillRect/>
              </a:stretch>
            </p:blipFill>
            <p:spPr>
              <a:xfrm>
                <a:off x="5405040" y="5711040"/>
                <a:ext cx="192888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C2ED6C85-DC11-4446-AF95-3920A8F5F155}"/>
                  </a:ext>
                </a:extLst>
              </p14:cNvPr>
              <p14:cNvContentPartPr/>
              <p14:nvPr/>
            </p14:nvContentPartPr>
            <p14:xfrm>
              <a:off x="2767680" y="6316200"/>
              <a:ext cx="4565160" cy="228600"/>
            </p14:xfrm>
          </p:contentPart>
        </mc:Choice>
        <mc:Fallback xmlns="">
          <p:pic>
            <p:nvPicPr>
              <p:cNvPr id="12" name="Ink 11">
                <a:extLst>
                  <a:ext uri="{FF2B5EF4-FFF2-40B4-BE49-F238E27FC236}">
                    <a16:creationId xmlns:a16="http://schemas.microsoft.com/office/drawing/2014/main" id="{C2ED6C85-DC11-4446-AF95-3920A8F5F155}"/>
                  </a:ext>
                </a:extLst>
              </p:cNvPr>
              <p:cNvPicPr/>
              <p:nvPr/>
            </p:nvPicPr>
            <p:blipFill>
              <a:blip r:embed="rId14"/>
              <a:stretch>
                <a:fillRect/>
              </a:stretch>
            </p:blipFill>
            <p:spPr>
              <a:xfrm>
                <a:off x="2751840" y="6252840"/>
                <a:ext cx="4596480" cy="355320"/>
              </a:xfrm>
              <a:prstGeom prst="rect">
                <a:avLst/>
              </a:prstGeom>
            </p:spPr>
          </p:pic>
        </mc:Fallback>
      </mc:AlternateContent>
    </p:spTree>
    <p:extLst>
      <p:ext uri="{BB962C8B-B14F-4D97-AF65-F5344CB8AC3E}">
        <p14:creationId xmlns:p14="http://schemas.microsoft.com/office/powerpoint/2010/main" val="122065616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11266"/>
                                        </p:tgtEl>
                                        <p:attrNameLst>
                                          <p:attrName>style.visibility</p:attrName>
                                        </p:attrNameLst>
                                      </p:cBhvr>
                                      <p:to>
                                        <p:strVal val="visible"/>
                                      </p:to>
                                    </p:set>
                                    <p:animEffect transition="in" filter="fade">
                                      <p:cBhvr>
                                        <p:cTn id="13"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22" name="Picture 6" descr="http://koohnews.ir/images/azim/images/himalaya-mountains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6" y="0"/>
            <a:ext cx="9165415" cy="702812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84645" y="31568"/>
            <a:ext cx="8809466" cy="2448673"/>
            <a:chOff x="184645" y="188239"/>
            <a:chExt cx="8809466" cy="1800201"/>
          </a:xfrm>
        </p:grpSpPr>
        <p:sp>
          <p:nvSpPr>
            <p:cNvPr id="5" name="Rectangle 7"/>
            <p:cNvSpPr txBox="1">
              <a:spLocks/>
            </p:cNvSpPr>
            <p:nvPr/>
          </p:nvSpPr>
          <p:spPr>
            <a:xfrm>
              <a:off x="184645" y="188239"/>
              <a:ext cx="8809466" cy="180020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schemeClr val="bg1"/>
                  </a:solidFill>
                  <a:effectLst>
                    <a:outerShdw blurRad="38100" dist="38100" dir="2700000" algn="tl">
                      <a:srgbClr val="000000">
                        <a:alpha val="43137"/>
                      </a:srgbClr>
                    </a:outerShdw>
                  </a:effectLst>
                </a:rPr>
                <a:t>Convergent Plate Boundary</a:t>
              </a:r>
              <a:br>
                <a:rPr lang="en-US" sz="5800" b="1" dirty="0">
                  <a:solidFill>
                    <a:schemeClr val="bg1"/>
                  </a:solidFill>
                  <a:effectLst>
                    <a:outerShdw blurRad="38100" dist="38100" dir="2700000" algn="tl">
                      <a:srgbClr val="000000">
                        <a:alpha val="43137"/>
                      </a:srgbClr>
                    </a:outerShdw>
                  </a:effectLst>
                </a:rPr>
              </a:br>
              <a:r>
                <a:rPr lang="en-US" sz="4800" b="1" dirty="0">
                  <a:solidFill>
                    <a:schemeClr val="bg1"/>
                  </a:solidFill>
                  <a:effectLst>
                    <a:outerShdw blurRad="38100" dist="38100" dir="2700000" algn="tl">
                      <a:srgbClr val="000000">
                        <a:alpha val="43137"/>
                      </a:srgbClr>
                    </a:outerShdw>
                  </a:effectLst>
                </a:rPr>
                <a:t>Continental             </a:t>
              </a:r>
              <a:r>
                <a:rPr lang="en-US" sz="4800" b="1" dirty="0" err="1">
                  <a:solidFill>
                    <a:schemeClr val="bg1"/>
                  </a:solidFill>
                  <a:effectLst>
                    <a:outerShdw blurRad="38100" dist="38100" dir="2700000" algn="tl">
                      <a:srgbClr val="000000">
                        <a:alpha val="43137"/>
                      </a:srgbClr>
                    </a:outerShdw>
                  </a:effectLst>
                </a:rPr>
                <a:t>Continental</a:t>
              </a:r>
              <a:endParaRPr lang="en-US" sz="4800" b="1" dirty="0">
                <a:solidFill>
                  <a:schemeClr val="bg1"/>
                </a:solidFill>
                <a:effectLst>
                  <a:outerShdw blurRad="38100" dist="38100" dir="2700000" algn="tl">
                    <a:srgbClr val="000000">
                      <a:alpha val="43137"/>
                    </a:srgbClr>
                  </a:outerShdw>
                </a:effectLst>
              </a:endParaRPr>
            </a:p>
            <a:p>
              <a:r>
                <a:rPr lang="en-US" sz="4800" b="1" dirty="0">
                  <a:solidFill>
                    <a:schemeClr val="bg1"/>
                  </a:solidFill>
                  <a:effectLst>
                    <a:outerShdw blurRad="38100" dist="38100" dir="2700000" algn="tl">
                      <a:srgbClr val="000000">
                        <a:alpha val="43137"/>
                      </a:srgbClr>
                    </a:outerShdw>
                  </a:effectLst>
                </a:rPr>
                <a:t>Himalayan Mountains</a:t>
              </a:r>
              <a:endParaRPr lang="es-ES" sz="4000" dirty="0">
                <a:solidFill>
                  <a:schemeClr val="bg1"/>
                </a:solidFill>
                <a:effectLst>
                  <a:outerShdw blurRad="38100" dist="38100" dir="2700000" algn="tl">
                    <a:srgbClr val="000000">
                      <a:alpha val="43137"/>
                    </a:srgbClr>
                  </a:outerShdw>
                </a:effectLst>
              </a:endParaRPr>
            </a:p>
          </p:txBody>
        </p:sp>
        <p:grpSp>
          <p:nvGrpSpPr>
            <p:cNvPr id="9" name="Group 8"/>
            <p:cNvGrpSpPr/>
            <p:nvPr/>
          </p:nvGrpSpPr>
          <p:grpSpPr>
            <a:xfrm>
              <a:off x="3832532" y="1164827"/>
              <a:ext cx="1447449" cy="41"/>
              <a:chOff x="3832532" y="1164827"/>
              <a:chExt cx="1447449" cy="41"/>
            </a:xfrm>
          </p:grpSpPr>
          <p:cxnSp>
            <p:nvCxnSpPr>
              <p:cNvPr id="6" name="Straight Arrow Connector 5"/>
              <p:cNvCxnSpPr/>
              <p:nvPr/>
            </p:nvCxnSpPr>
            <p:spPr>
              <a:xfrm>
                <a:off x="3832532" y="1164827"/>
                <a:ext cx="643741" cy="0"/>
              </a:xfrm>
              <a:prstGeom prst="straightConnector1">
                <a:avLst/>
              </a:prstGeom>
              <a:ln w="1270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631910" y="1164868"/>
                <a:ext cx="648071" cy="0"/>
              </a:xfrm>
              <a:prstGeom prst="straightConnector1">
                <a:avLst/>
              </a:prstGeom>
              <a:ln w="1270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 name="Rectangle 1"/>
          <p:cNvSpPr/>
          <p:nvPr/>
        </p:nvSpPr>
        <p:spPr>
          <a:xfrm>
            <a:off x="1259632" y="6093296"/>
            <a:ext cx="6912768" cy="646331"/>
          </a:xfrm>
          <a:prstGeom prst="rect">
            <a:avLst/>
          </a:prstGeom>
          <a:solidFill>
            <a:schemeClr val="bg1">
              <a:alpha val="89000"/>
            </a:schemeClr>
          </a:solidFill>
          <a:ln>
            <a:solidFill>
              <a:schemeClr val="accent1"/>
            </a:solidFill>
          </a:ln>
        </p:spPr>
        <p:txBody>
          <a:bodyPr wrap="square">
            <a:spAutoFit/>
          </a:bodyPr>
          <a:lstStyle/>
          <a:p>
            <a:pPr algn="ctr"/>
            <a:r>
              <a:rPr lang="en-US" dirty="0">
                <a:hlinkClick r:id="rId3"/>
              </a:rPr>
              <a:t>http://www.classzone.com/books/earth_science/terc/content/visualizations/es1105/es1105page01.cfm?chapter_no=visualization</a:t>
            </a:r>
            <a:r>
              <a:rPr lang="en-US" dirty="0"/>
              <a:t> </a:t>
            </a:r>
          </a:p>
        </p:txBody>
      </p:sp>
    </p:spTree>
    <p:extLst>
      <p:ext uri="{BB962C8B-B14F-4D97-AF65-F5344CB8AC3E}">
        <p14:creationId xmlns:p14="http://schemas.microsoft.com/office/powerpoint/2010/main" val="282266357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101390" y="157404"/>
            <a:ext cx="8809466" cy="1800201"/>
            <a:chOff x="184645" y="332656"/>
            <a:chExt cx="8809466" cy="1800201"/>
          </a:xfrm>
        </p:grpSpPr>
        <p:sp>
          <p:nvSpPr>
            <p:cNvPr id="3" name="Rectangle 7"/>
            <p:cNvSpPr txBox="1">
              <a:spLocks/>
            </p:cNvSpPr>
            <p:nvPr/>
          </p:nvSpPr>
          <p:spPr>
            <a:xfrm>
              <a:off x="184645" y="332656"/>
              <a:ext cx="8809466" cy="180020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4800" b="1" dirty="0">
                  <a:solidFill>
                    <a:prstClr val="black"/>
                  </a:solidFill>
                </a:rPr>
                <a:t>Continental             Continental</a:t>
              </a:r>
            </a:p>
          </p:txBody>
        </p:sp>
        <p:cxnSp>
          <p:nvCxnSpPr>
            <p:cNvPr id="5" name="Straight Arrow Connector 4"/>
            <p:cNvCxnSpPr/>
            <p:nvPr/>
          </p:nvCxnSpPr>
          <p:spPr>
            <a:xfrm>
              <a:off x="3923928" y="1700808"/>
              <a:ext cx="643741"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644008" y="1690175"/>
              <a:ext cx="63069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45" y="1988840"/>
            <a:ext cx="8368618" cy="46171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2780928"/>
            <a:ext cx="3312368" cy="538609"/>
          </a:xfrm>
          <a:prstGeom prst="rect">
            <a:avLst/>
          </a:prstGeom>
          <a:noFill/>
        </p:spPr>
        <p:txBody>
          <a:bodyPr wrap="square" rtlCol="0">
            <a:spAutoFit/>
          </a:bodyPr>
          <a:lstStyle/>
          <a:p>
            <a:pPr algn="ctr"/>
            <a:r>
              <a:rPr lang="en-US" sz="2900" b="1" dirty="0"/>
              <a:t>Continental Crust</a:t>
            </a:r>
          </a:p>
        </p:txBody>
      </p:sp>
      <p:sp>
        <p:nvSpPr>
          <p:cNvPr id="10" name="TextBox 9"/>
          <p:cNvSpPr txBox="1"/>
          <p:nvPr/>
        </p:nvSpPr>
        <p:spPr>
          <a:xfrm>
            <a:off x="5228282" y="2797284"/>
            <a:ext cx="3312368" cy="538609"/>
          </a:xfrm>
          <a:prstGeom prst="rect">
            <a:avLst/>
          </a:prstGeom>
          <a:noFill/>
        </p:spPr>
        <p:txBody>
          <a:bodyPr wrap="square" rtlCol="0">
            <a:spAutoFit/>
          </a:bodyPr>
          <a:lstStyle/>
          <a:p>
            <a:pPr algn="ctr"/>
            <a:r>
              <a:rPr lang="en-US" sz="2900" b="1" dirty="0"/>
              <a:t>Continental Crust</a:t>
            </a:r>
          </a:p>
        </p:txBody>
      </p:sp>
      <p:cxnSp>
        <p:nvCxnSpPr>
          <p:cNvPr id="6" name="Straight Arrow Connector 5"/>
          <p:cNvCxnSpPr/>
          <p:nvPr/>
        </p:nvCxnSpPr>
        <p:spPr>
          <a:xfrm>
            <a:off x="899592" y="4437112"/>
            <a:ext cx="1512168" cy="288032"/>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953042" y="5013176"/>
            <a:ext cx="1699078" cy="216024"/>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32279" y="4690591"/>
            <a:ext cx="2504073" cy="1077218"/>
          </a:xfrm>
          <a:prstGeom prst="rect">
            <a:avLst/>
          </a:prstGeom>
          <a:solidFill>
            <a:schemeClr val="bg1">
              <a:alpha val="97000"/>
            </a:schemeClr>
          </a:solidFill>
          <a:ln>
            <a:solidFill>
              <a:srgbClr val="FF0000"/>
            </a:solidFill>
          </a:ln>
        </p:spPr>
        <p:txBody>
          <a:bodyPr wrap="square" rtlCol="0">
            <a:spAutoFit/>
          </a:bodyPr>
          <a:lstStyle/>
          <a:p>
            <a:pPr algn="ctr"/>
            <a:r>
              <a:rPr lang="en-US" sz="3200" b="1" dirty="0">
                <a:solidFill>
                  <a:srgbClr val="FF0000"/>
                </a:solidFill>
              </a:rPr>
              <a:t>Why no volcanoes?</a:t>
            </a:r>
          </a:p>
        </p:txBody>
      </p:sp>
      <p:grpSp>
        <p:nvGrpSpPr>
          <p:cNvPr id="17" name="Group 16"/>
          <p:cNvGrpSpPr/>
          <p:nvPr/>
        </p:nvGrpSpPr>
        <p:grpSpPr>
          <a:xfrm>
            <a:off x="4050614" y="3335893"/>
            <a:ext cx="2281665" cy="1124355"/>
            <a:chOff x="4050614" y="3335893"/>
            <a:chExt cx="2281665" cy="1124355"/>
          </a:xfrm>
        </p:grpSpPr>
        <p:sp>
          <p:nvSpPr>
            <p:cNvPr id="11" name="TextBox 10"/>
            <p:cNvSpPr txBox="1"/>
            <p:nvPr/>
          </p:nvSpPr>
          <p:spPr>
            <a:xfrm>
              <a:off x="4050614" y="3875473"/>
              <a:ext cx="2281665" cy="584775"/>
            </a:xfrm>
            <a:prstGeom prst="rect">
              <a:avLst/>
            </a:prstGeom>
            <a:solidFill>
              <a:schemeClr val="bg1">
                <a:alpha val="97000"/>
              </a:schemeClr>
            </a:solidFill>
            <a:ln>
              <a:solidFill>
                <a:srgbClr val="FF0000"/>
              </a:solidFill>
            </a:ln>
          </p:spPr>
          <p:txBody>
            <a:bodyPr wrap="square" rtlCol="0">
              <a:spAutoFit/>
            </a:bodyPr>
            <a:lstStyle/>
            <a:p>
              <a:pPr algn="ctr"/>
              <a:r>
                <a:rPr lang="en-US" sz="3200" b="1" dirty="0">
                  <a:solidFill>
                    <a:srgbClr val="FF0000"/>
                  </a:solidFill>
                </a:rPr>
                <a:t>Mountains</a:t>
              </a:r>
            </a:p>
          </p:txBody>
        </p:sp>
        <p:cxnSp>
          <p:nvCxnSpPr>
            <p:cNvPr id="14" name="Straight Arrow Connector 13"/>
            <p:cNvCxnSpPr/>
            <p:nvPr/>
          </p:nvCxnSpPr>
          <p:spPr>
            <a:xfrm flipH="1" flipV="1">
              <a:off x="4644008" y="3335893"/>
              <a:ext cx="432048" cy="539581"/>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955411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13315"/>
                                        </p:tgtEl>
                                        <p:attrNameLst>
                                          <p:attrName>style.visibility</p:attrName>
                                        </p:attrNameLst>
                                      </p:cBhvr>
                                      <p:to>
                                        <p:strVal val="visible"/>
                                      </p:to>
                                    </p:set>
                                    <p:animEffect transition="in" filter="fade">
                                      <p:cBhvr>
                                        <p:cTn id="13" dur="1000"/>
                                        <p:tgtEl>
                                          <p:spTgt spid="133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childTnLst>
                          </p:cTn>
                        </p:par>
                        <p:par>
                          <p:cTn id="30" fill="hold">
                            <p:stCondLst>
                              <p:cond delay="1000"/>
                            </p:stCondLst>
                            <p:childTnLst>
                              <p:par>
                                <p:cTn id="31" presetID="35" presetClass="path" presetSubtype="0" accel="50000" decel="50000" fill="hold" nodeType="afterEffect">
                                  <p:stCondLst>
                                    <p:cond delay="0"/>
                                  </p:stCondLst>
                                  <p:childTnLst>
                                    <p:animMotion origin="layout" path="M 0.06146 0.01574 L -0.10399 -0.01574 " pathEditMode="relative" rAng="0" ptsTypes="AA">
                                      <p:cBhvr>
                                        <p:cTn id="32" dur="2000" fill="hold"/>
                                        <p:tgtEl>
                                          <p:spTgt spid="12"/>
                                        </p:tgtEl>
                                        <p:attrNameLst>
                                          <p:attrName>ppt_x</p:attrName>
                                          <p:attrName>ppt_y</p:attrName>
                                        </p:attrNameLst>
                                      </p:cBhvr>
                                      <p:rCtr x="-8281" y="-1574"/>
                                    </p:animMotion>
                                  </p:childTnLst>
                                </p:cTn>
                              </p:par>
                              <p:par>
                                <p:cTn id="33" presetID="63" presetClass="path" presetSubtype="0" accel="50000" decel="50000" fill="hold" nodeType="withEffect">
                                  <p:stCondLst>
                                    <p:cond delay="0"/>
                                  </p:stCondLst>
                                  <p:childTnLst>
                                    <p:animMotion origin="layout" path="M -0.07483 -0.01041 L 0.12986 0.04213 " pathEditMode="relative" rAng="0" ptsTypes="AA">
                                      <p:cBhvr>
                                        <p:cTn id="34" dur="2000" fill="hold"/>
                                        <p:tgtEl>
                                          <p:spTgt spid="6"/>
                                        </p:tgtEl>
                                        <p:attrNameLst>
                                          <p:attrName>ppt_x</p:attrName>
                                          <p:attrName>ppt_y</p:attrName>
                                        </p:attrNameLst>
                                      </p:cBhvr>
                                      <p:rCtr x="10226" y="2616"/>
                                    </p:animMotion>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7"/>
          <p:cNvSpPr txBox="1">
            <a:spLocks/>
          </p:cNvSpPr>
          <p:nvPr/>
        </p:nvSpPr>
        <p:spPr>
          <a:xfrm>
            <a:off x="109258" y="188640"/>
            <a:ext cx="8809466" cy="223224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6000" b="1" dirty="0">
                <a:solidFill>
                  <a:prstClr val="black"/>
                </a:solidFill>
              </a:rPr>
              <a:t>Oceanic</a:t>
            </a:r>
            <a:r>
              <a:rPr lang="en-US" sz="5800" b="1" dirty="0">
                <a:solidFill>
                  <a:prstClr val="black"/>
                </a:solidFill>
              </a:rPr>
              <a:t>             </a:t>
            </a:r>
            <a:r>
              <a:rPr lang="en-US" sz="5800" b="1" dirty="0" err="1">
                <a:solidFill>
                  <a:prstClr val="black"/>
                </a:solidFill>
              </a:rPr>
              <a:t>Oceanic</a:t>
            </a:r>
            <a:r>
              <a:rPr lang="en-US" sz="5800" b="1" dirty="0">
                <a:solidFill>
                  <a:prstClr val="black"/>
                </a:solidFill>
              </a:rPr>
              <a:t> </a:t>
            </a:r>
            <a:endParaRPr lang="es-ES" sz="5400" dirty="0">
              <a:solidFill>
                <a:prstClr val="black"/>
              </a:solidFill>
            </a:endParaRPr>
          </a:p>
        </p:txBody>
      </p:sp>
      <p:grpSp>
        <p:nvGrpSpPr>
          <p:cNvPr id="6" name="Group 5"/>
          <p:cNvGrpSpPr/>
          <p:nvPr/>
        </p:nvGrpSpPr>
        <p:grpSpPr>
          <a:xfrm>
            <a:off x="3782562" y="1609553"/>
            <a:ext cx="1613397" cy="0"/>
            <a:chOff x="3347864" y="1628800"/>
            <a:chExt cx="1613397" cy="0"/>
          </a:xfrm>
        </p:grpSpPr>
        <p:cxnSp>
          <p:nvCxnSpPr>
            <p:cNvPr id="7" name="Straight Arrow Connector 6"/>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8771" y="2168874"/>
            <a:ext cx="8149929" cy="4140446"/>
          </a:xfrm>
          <a:prstGeom prst="rect">
            <a:avLst/>
          </a:prstGeom>
          <a:noFill/>
          <a:ln>
            <a:noFill/>
          </a:ln>
        </p:spPr>
      </p:pic>
    </p:spTree>
    <p:extLst>
      <p:ext uri="{BB962C8B-B14F-4D97-AF65-F5344CB8AC3E}">
        <p14:creationId xmlns:p14="http://schemas.microsoft.com/office/powerpoint/2010/main" val="246176151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57192"/>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79512" y="692696"/>
            <a:ext cx="8784976" cy="1143000"/>
          </a:xfrm>
        </p:spPr>
        <p:txBody>
          <a:bodyPr/>
          <a:lstStyle/>
          <a:p>
            <a:r>
              <a:rPr lang="en-US" b="1" dirty="0">
                <a:solidFill>
                  <a:prstClr val="black"/>
                </a:solidFill>
                <a:latin typeface="Arial" charset="0"/>
                <a:ea typeface="+mn-ea"/>
                <a:cs typeface="Arial" charset="0"/>
              </a:rPr>
              <a:t>Convergent Plate Boundary:</a:t>
            </a:r>
            <a:br>
              <a:rPr lang="en-US" sz="4000" b="1" dirty="0">
                <a:solidFill>
                  <a:prstClr val="black"/>
                </a:solidFill>
                <a:latin typeface="Arial" charset="0"/>
                <a:ea typeface="+mn-ea"/>
                <a:cs typeface="Arial" charset="0"/>
              </a:rPr>
            </a:br>
            <a:r>
              <a:rPr lang="en-US" b="1" dirty="0">
                <a:solidFill>
                  <a:prstClr val="black"/>
                </a:solidFill>
                <a:latin typeface="Arial" charset="0"/>
                <a:ea typeface="+mn-ea"/>
                <a:cs typeface="Arial" charset="0"/>
              </a:rPr>
              <a:t>Oceanic </a:t>
            </a:r>
            <a:r>
              <a:rPr lang="en-US" sz="4000" b="1" dirty="0">
                <a:solidFill>
                  <a:prstClr val="black"/>
                </a:solidFill>
                <a:latin typeface="Arial" charset="0"/>
                <a:ea typeface="+mn-ea"/>
                <a:cs typeface="Arial" charset="0"/>
              </a:rPr>
              <a:t>             </a:t>
            </a:r>
            <a:r>
              <a:rPr lang="en-US" sz="4000" b="1" dirty="0" err="1">
                <a:solidFill>
                  <a:prstClr val="black"/>
                </a:solidFill>
                <a:latin typeface="Arial" charset="0"/>
                <a:ea typeface="+mn-ea"/>
                <a:cs typeface="Arial" charset="0"/>
              </a:rPr>
              <a:t>Oceanic</a:t>
            </a:r>
            <a:r>
              <a:rPr lang="en-US" sz="4000" b="1" dirty="0">
                <a:solidFill>
                  <a:prstClr val="black"/>
                </a:solidFill>
                <a:latin typeface="Arial" charset="0"/>
                <a:ea typeface="+mn-ea"/>
                <a:cs typeface="Arial" charset="0"/>
              </a:rPr>
              <a:t> </a:t>
            </a:r>
            <a:endParaRPr lang="en-US" sz="2800" dirty="0"/>
          </a:p>
        </p:txBody>
      </p:sp>
      <p:sp>
        <p:nvSpPr>
          <p:cNvPr id="3" name="Content Placeholder 2"/>
          <p:cNvSpPr>
            <a:spLocks noGrp="1"/>
          </p:cNvSpPr>
          <p:nvPr>
            <p:ph idx="1"/>
          </p:nvPr>
        </p:nvSpPr>
        <p:spPr>
          <a:xfrm>
            <a:off x="293027" y="1988840"/>
            <a:ext cx="8557946" cy="4725144"/>
          </a:xfrm>
        </p:spPr>
        <p:txBody>
          <a:bodyPr/>
          <a:lstStyle/>
          <a:p>
            <a:r>
              <a:rPr lang="en-US" sz="2800" dirty="0"/>
              <a:t>A colder, older, denser oceanic plate </a:t>
            </a:r>
            <a:r>
              <a:rPr lang="en-US" sz="2800" dirty="0" err="1"/>
              <a:t>subducts</a:t>
            </a:r>
            <a:r>
              <a:rPr lang="en-US" sz="2800" dirty="0"/>
              <a:t> (goes down), under another oceanic plate into the mantle. </a:t>
            </a:r>
          </a:p>
          <a:p>
            <a:r>
              <a:rPr lang="en-US" sz="2800" dirty="0"/>
              <a:t>A deep sea trench is created where one plate bends and sinks. </a:t>
            </a:r>
          </a:p>
          <a:p>
            <a:r>
              <a:rPr lang="en-US" sz="2800" dirty="0"/>
              <a:t>High temperatures cause rock to melt around the </a:t>
            </a:r>
            <a:r>
              <a:rPr lang="en-US" sz="2800" dirty="0" err="1"/>
              <a:t>subducting</a:t>
            </a:r>
            <a:r>
              <a:rPr lang="en-US" sz="2800" dirty="0"/>
              <a:t> plate as it goes under the other plate</a:t>
            </a:r>
          </a:p>
          <a:p>
            <a:r>
              <a:rPr lang="en-US" sz="2800" dirty="0"/>
              <a:t>Newly formed magma is forced upward along these plate boundaries, forming volcanoes.</a:t>
            </a:r>
          </a:p>
          <a:p>
            <a:r>
              <a:rPr lang="en-US" sz="2800" dirty="0"/>
              <a:t>Over millions of years, erupted lava piles up until it rises above sea level to form volcanic islands.</a:t>
            </a:r>
          </a:p>
        </p:txBody>
      </p:sp>
      <p:grpSp>
        <p:nvGrpSpPr>
          <p:cNvPr id="11" name="Group 10"/>
          <p:cNvGrpSpPr/>
          <p:nvPr/>
        </p:nvGrpSpPr>
        <p:grpSpPr>
          <a:xfrm>
            <a:off x="3807446" y="1641451"/>
            <a:ext cx="1613397" cy="0"/>
            <a:chOff x="3347864" y="1628800"/>
            <a:chExt cx="1613397" cy="0"/>
          </a:xfrm>
        </p:grpSpPr>
        <p:cxnSp>
          <p:nvCxnSpPr>
            <p:cNvPr id="5" name="Straight Arrow Connector 4"/>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C1EFB176-AC6E-483E-855C-84776C3F7118}"/>
                  </a:ext>
                </a:extLst>
              </p14:cNvPr>
              <p14:cNvContentPartPr/>
              <p14:nvPr/>
            </p14:nvContentPartPr>
            <p14:xfrm>
              <a:off x="955800" y="2495160"/>
              <a:ext cx="7432560" cy="299520"/>
            </p14:xfrm>
          </p:contentPart>
        </mc:Choice>
        <mc:Fallback xmlns="">
          <p:pic>
            <p:nvPicPr>
              <p:cNvPr id="7" name="Ink 6">
                <a:extLst>
                  <a:ext uri="{FF2B5EF4-FFF2-40B4-BE49-F238E27FC236}">
                    <a16:creationId xmlns:a16="http://schemas.microsoft.com/office/drawing/2014/main" id="{C1EFB176-AC6E-483E-855C-84776C3F7118}"/>
                  </a:ext>
                </a:extLst>
              </p:cNvPr>
              <p:cNvPicPr/>
              <p:nvPr/>
            </p:nvPicPr>
            <p:blipFill>
              <a:blip r:embed="rId3"/>
              <a:stretch>
                <a:fillRect/>
              </a:stretch>
            </p:blipFill>
            <p:spPr>
              <a:xfrm>
                <a:off x="939960" y="2431800"/>
                <a:ext cx="7463880"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592757B9-E10A-469B-9010-D3DE34A1379D}"/>
                  </a:ext>
                </a:extLst>
              </p14:cNvPr>
              <p14:cNvContentPartPr/>
              <p14:nvPr/>
            </p14:nvContentPartPr>
            <p14:xfrm>
              <a:off x="770400" y="1625400"/>
              <a:ext cx="7689240" cy="784440"/>
            </p14:xfrm>
          </p:contentPart>
        </mc:Choice>
        <mc:Fallback xmlns="">
          <p:pic>
            <p:nvPicPr>
              <p:cNvPr id="8" name="Ink 7">
                <a:extLst>
                  <a:ext uri="{FF2B5EF4-FFF2-40B4-BE49-F238E27FC236}">
                    <a16:creationId xmlns:a16="http://schemas.microsoft.com/office/drawing/2014/main" id="{592757B9-E10A-469B-9010-D3DE34A1379D}"/>
                  </a:ext>
                </a:extLst>
              </p:cNvPr>
              <p:cNvPicPr/>
              <p:nvPr/>
            </p:nvPicPr>
            <p:blipFill>
              <a:blip r:embed="rId5"/>
              <a:stretch>
                <a:fillRect/>
              </a:stretch>
            </p:blipFill>
            <p:spPr>
              <a:xfrm>
                <a:off x="754560" y="1562040"/>
                <a:ext cx="7720560" cy="911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73039810-20F2-4695-BD9D-0AB0074FD146}"/>
                  </a:ext>
                </a:extLst>
              </p14:cNvPr>
              <p14:cNvContentPartPr/>
              <p14:nvPr/>
            </p14:nvContentPartPr>
            <p14:xfrm>
              <a:off x="784800" y="4049280"/>
              <a:ext cx="6961680" cy="156960"/>
            </p14:xfrm>
          </p:contentPart>
        </mc:Choice>
        <mc:Fallback xmlns="">
          <p:pic>
            <p:nvPicPr>
              <p:cNvPr id="9" name="Ink 8">
                <a:extLst>
                  <a:ext uri="{FF2B5EF4-FFF2-40B4-BE49-F238E27FC236}">
                    <a16:creationId xmlns:a16="http://schemas.microsoft.com/office/drawing/2014/main" id="{73039810-20F2-4695-BD9D-0AB0074FD146}"/>
                  </a:ext>
                </a:extLst>
              </p:cNvPr>
              <p:cNvPicPr/>
              <p:nvPr/>
            </p:nvPicPr>
            <p:blipFill>
              <a:blip r:embed="rId7"/>
              <a:stretch>
                <a:fillRect/>
              </a:stretch>
            </p:blipFill>
            <p:spPr>
              <a:xfrm>
                <a:off x="768960" y="3985920"/>
                <a:ext cx="699300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7DF570D1-86DF-464F-BDEB-8DD6157191BC}"/>
                  </a:ext>
                </a:extLst>
              </p14:cNvPr>
              <p14:cNvContentPartPr/>
              <p14:nvPr/>
            </p14:nvContentPartPr>
            <p14:xfrm>
              <a:off x="528120" y="4434120"/>
              <a:ext cx="7289640" cy="128520"/>
            </p14:xfrm>
          </p:contentPart>
        </mc:Choice>
        <mc:Fallback xmlns="">
          <p:pic>
            <p:nvPicPr>
              <p:cNvPr id="10" name="Ink 9">
                <a:extLst>
                  <a:ext uri="{FF2B5EF4-FFF2-40B4-BE49-F238E27FC236}">
                    <a16:creationId xmlns:a16="http://schemas.microsoft.com/office/drawing/2014/main" id="{7DF570D1-86DF-464F-BDEB-8DD6157191BC}"/>
                  </a:ext>
                </a:extLst>
              </p:cNvPr>
              <p:cNvPicPr/>
              <p:nvPr/>
            </p:nvPicPr>
            <p:blipFill>
              <a:blip r:embed="rId9"/>
              <a:stretch>
                <a:fillRect/>
              </a:stretch>
            </p:blipFill>
            <p:spPr>
              <a:xfrm>
                <a:off x="512280" y="4370760"/>
                <a:ext cx="732096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7B46D2C9-5436-4647-A123-CE2912582946}"/>
                  </a:ext>
                </a:extLst>
              </p14:cNvPr>
              <p14:cNvContentPartPr/>
              <p14:nvPr/>
            </p14:nvContentPartPr>
            <p14:xfrm>
              <a:off x="884520" y="5104080"/>
              <a:ext cx="3238560" cy="14760"/>
            </p14:xfrm>
          </p:contentPart>
        </mc:Choice>
        <mc:Fallback xmlns="">
          <p:pic>
            <p:nvPicPr>
              <p:cNvPr id="12" name="Ink 11">
                <a:extLst>
                  <a:ext uri="{FF2B5EF4-FFF2-40B4-BE49-F238E27FC236}">
                    <a16:creationId xmlns:a16="http://schemas.microsoft.com/office/drawing/2014/main" id="{7B46D2C9-5436-4647-A123-CE2912582946}"/>
                  </a:ext>
                </a:extLst>
              </p:cNvPr>
              <p:cNvPicPr/>
              <p:nvPr/>
            </p:nvPicPr>
            <p:blipFill>
              <a:blip r:embed="rId11"/>
              <a:stretch>
                <a:fillRect/>
              </a:stretch>
            </p:blipFill>
            <p:spPr>
              <a:xfrm>
                <a:off x="868680" y="5040720"/>
                <a:ext cx="326988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14A7D270-89D2-46FD-97C2-BCEE0C1ABE2D}"/>
                  </a:ext>
                </a:extLst>
              </p14:cNvPr>
              <p14:cNvContentPartPr/>
              <p14:nvPr/>
            </p14:nvContentPartPr>
            <p14:xfrm>
              <a:off x="4350960" y="5075640"/>
              <a:ext cx="3795120" cy="228600"/>
            </p14:xfrm>
          </p:contentPart>
        </mc:Choice>
        <mc:Fallback xmlns="">
          <p:pic>
            <p:nvPicPr>
              <p:cNvPr id="13" name="Ink 12">
                <a:extLst>
                  <a:ext uri="{FF2B5EF4-FFF2-40B4-BE49-F238E27FC236}">
                    <a16:creationId xmlns:a16="http://schemas.microsoft.com/office/drawing/2014/main" id="{14A7D270-89D2-46FD-97C2-BCEE0C1ABE2D}"/>
                  </a:ext>
                </a:extLst>
              </p:cNvPr>
              <p:cNvPicPr/>
              <p:nvPr/>
            </p:nvPicPr>
            <p:blipFill>
              <a:blip r:embed="rId13"/>
              <a:stretch>
                <a:fillRect/>
              </a:stretch>
            </p:blipFill>
            <p:spPr>
              <a:xfrm>
                <a:off x="4335120" y="5012280"/>
                <a:ext cx="3826440" cy="355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4CE582D4-872F-4873-B6B1-726BE7C46C86}"/>
                  </a:ext>
                </a:extLst>
              </p14:cNvPr>
              <p14:cNvContentPartPr/>
              <p14:nvPr/>
            </p14:nvContentPartPr>
            <p14:xfrm>
              <a:off x="627840" y="5474880"/>
              <a:ext cx="5278320" cy="271440"/>
            </p14:xfrm>
          </p:contentPart>
        </mc:Choice>
        <mc:Fallback xmlns="">
          <p:pic>
            <p:nvPicPr>
              <p:cNvPr id="14" name="Ink 13">
                <a:extLst>
                  <a:ext uri="{FF2B5EF4-FFF2-40B4-BE49-F238E27FC236}">
                    <a16:creationId xmlns:a16="http://schemas.microsoft.com/office/drawing/2014/main" id="{4CE582D4-872F-4873-B6B1-726BE7C46C86}"/>
                  </a:ext>
                </a:extLst>
              </p:cNvPr>
              <p:cNvPicPr/>
              <p:nvPr/>
            </p:nvPicPr>
            <p:blipFill>
              <a:blip r:embed="rId15"/>
              <a:stretch>
                <a:fillRect/>
              </a:stretch>
            </p:blipFill>
            <p:spPr>
              <a:xfrm>
                <a:off x="612000" y="5411520"/>
                <a:ext cx="5309640" cy="398160"/>
              </a:xfrm>
              <a:prstGeom prst="rect">
                <a:avLst/>
              </a:prstGeom>
            </p:spPr>
          </p:pic>
        </mc:Fallback>
      </mc:AlternateContent>
    </p:spTree>
    <p:extLst>
      <p:ext uri="{BB962C8B-B14F-4D97-AF65-F5344CB8AC3E}">
        <p14:creationId xmlns:p14="http://schemas.microsoft.com/office/powerpoint/2010/main" val="59040118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1000"/>
                                        <p:tgtEl>
                                          <p:spTgt spid="3">
                                            <p:txEl>
                                              <p:pRg st="4" end="4"/>
                                            </p:txEl>
                                          </p:spTgt>
                                        </p:tgtEl>
                                      </p:cBhvr>
                                    </p:animEffect>
                                    <p:anim calcmode="lin" valueType="num">
                                      <p:cBhvr>
                                        <p:cTn id="4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04DD-14BE-4C93-94FB-8FEC7E6824FB}"/>
              </a:ext>
            </a:extLst>
          </p:cNvPr>
          <p:cNvSpPr>
            <a:spLocks noGrp="1"/>
          </p:cNvSpPr>
          <p:nvPr>
            <p:ph type="title"/>
          </p:nvPr>
        </p:nvSpPr>
        <p:spPr/>
        <p:txBody>
          <a:bodyPr/>
          <a:lstStyle/>
          <a:p>
            <a:r>
              <a:rPr lang="en-US" dirty="0"/>
              <a:t>March 20, 2018</a:t>
            </a:r>
          </a:p>
        </p:txBody>
      </p:sp>
      <p:sp>
        <p:nvSpPr>
          <p:cNvPr id="3" name="Content Placeholder 2">
            <a:extLst>
              <a:ext uri="{FF2B5EF4-FFF2-40B4-BE49-F238E27FC236}">
                <a16:creationId xmlns:a16="http://schemas.microsoft.com/office/drawing/2014/main" id="{7AD45D8C-2171-4EAE-A8C7-404A4FF46308}"/>
              </a:ext>
            </a:extLst>
          </p:cNvPr>
          <p:cNvSpPr>
            <a:spLocks noGrp="1"/>
          </p:cNvSpPr>
          <p:nvPr>
            <p:ph idx="1"/>
          </p:nvPr>
        </p:nvSpPr>
        <p:spPr/>
        <p:txBody>
          <a:bodyPr/>
          <a:lstStyle/>
          <a:p>
            <a:r>
              <a:rPr lang="en-US" dirty="0"/>
              <a:t>LT: I can provide evidence to support the theory of continental drift. </a:t>
            </a:r>
          </a:p>
          <a:p>
            <a:endParaRPr lang="en-US" dirty="0"/>
          </a:p>
          <a:p>
            <a:r>
              <a:rPr lang="en-US" dirty="0"/>
              <a:t>Warm-Up </a:t>
            </a:r>
          </a:p>
          <a:p>
            <a:pPr marL="0" indent="0">
              <a:buNone/>
            </a:pPr>
            <a:r>
              <a:rPr lang="en-US" dirty="0"/>
              <a:t>Who proposed the Continental Drift theory? </a:t>
            </a:r>
          </a:p>
          <a:p>
            <a:pPr marL="0" indent="0">
              <a:buNone/>
            </a:pPr>
            <a:r>
              <a:rPr lang="en-US" dirty="0"/>
              <a:t>What is the Continental Drift theory? </a:t>
            </a:r>
          </a:p>
        </p:txBody>
      </p:sp>
    </p:spTree>
    <p:extLst>
      <p:ext uri="{BB962C8B-B14F-4D97-AF65-F5344CB8AC3E}">
        <p14:creationId xmlns:p14="http://schemas.microsoft.com/office/powerpoint/2010/main" val="44789184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209297" y="188640"/>
            <a:ext cx="8784976"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solidFill>
                  <a:prstClr val="black"/>
                </a:solidFill>
                <a:latin typeface="Arial" charset="0"/>
                <a:ea typeface="+mn-ea"/>
                <a:cs typeface="Arial" charset="0"/>
              </a:rPr>
              <a:t>Convergent Plate Boundary:</a:t>
            </a:r>
            <a:br>
              <a:rPr lang="en-US" sz="4000" b="1" dirty="0">
                <a:solidFill>
                  <a:prstClr val="black"/>
                </a:solidFill>
                <a:latin typeface="Arial" charset="0"/>
                <a:ea typeface="+mn-ea"/>
                <a:cs typeface="Arial" charset="0"/>
              </a:rPr>
            </a:br>
            <a:r>
              <a:rPr lang="en-US" b="1" dirty="0">
                <a:solidFill>
                  <a:prstClr val="black"/>
                </a:solidFill>
                <a:latin typeface="Arial" charset="0"/>
                <a:ea typeface="+mn-ea"/>
                <a:cs typeface="Arial" charset="0"/>
              </a:rPr>
              <a:t>Oceanic </a:t>
            </a:r>
            <a:r>
              <a:rPr lang="en-US" sz="4000" b="1" dirty="0">
                <a:solidFill>
                  <a:prstClr val="black"/>
                </a:solidFill>
                <a:latin typeface="Arial" charset="0"/>
                <a:ea typeface="+mn-ea"/>
                <a:cs typeface="Arial" charset="0"/>
              </a:rPr>
              <a:t>             </a:t>
            </a:r>
            <a:r>
              <a:rPr lang="en-US" sz="4000" b="1" dirty="0" err="1">
                <a:solidFill>
                  <a:prstClr val="black"/>
                </a:solidFill>
                <a:latin typeface="Arial" charset="0"/>
                <a:ea typeface="+mn-ea"/>
                <a:cs typeface="Arial" charset="0"/>
              </a:rPr>
              <a:t>Oceanic</a:t>
            </a:r>
            <a:r>
              <a:rPr lang="en-US" sz="4000" b="1" dirty="0">
                <a:solidFill>
                  <a:prstClr val="black"/>
                </a:solidFill>
                <a:latin typeface="Arial" charset="0"/>
                <a:ea typeface="+mn-ea"/>
                <a:cs typeface="Arial" charset="0"/>
              </a:rPr>
              <a:t> </a:t>
            </a:r>
            <a:endParaRPr lang="en-US" sz="2800" dirty="0"/>
          </a:p>
        </p:txBody>
      </p:sp>
      <p:grpSp>
        <p:nvGrpSpPr>
          <p:cNvPr id="4" name="Group 3"/>
          <p:cNvGrpSpPr/>
          <p:nvPr/>
        </p:nvGrpSpPr>
        <p:grpSpPr>
          <a:xfrm>
            <a:off x="3860611" y="1252819"/>
            <a:ext cx="1613397" cy="0"/>
            <a:chOff x="3347864" y="1628800"/>
            <a:chExt cx="1613397" cy="0"/>
          </a:xfrm>
        </p:grpSpPr>
        <p:cxnSp>
          <p:nvCxnSpPr>
            <p:cNvPr id="5" name="Straight Arrow Connector 4"/>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Picture 2" descr="http://bc.outcrop.org/images/tectonics/press4e/figure-02-0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995681"/>
            <a:ext cx="6712074" cy="473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88004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7"/>
          <p:cNvSpPr txBox="1">
            <a:spLocks/>
          </p:cNvSpPr>
          <p:nvPr/>
        </p:nvSpPr>
        <p:spPr>
          <a:xfrm>
            <a:off x="109258" y="30543"/>
            <a:ext cx="8809466" cy="1800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6000" b="1" dirty="0">
                <a:solidFill>
                  <a:prstClr val="black"/>
                </a:solidFill>
              </a:rPr>
              <a:t>Oceanic</a:t>
            </a:r>
            <a:r>
              <a:rPr lang="en-US" sz="5800" b="1" dirty="0">
                <a:solidFill>
                  <a:prstClr val="black"/>
                </a:solidFill>
              </a:rPr>
              <a:t>             </a:t>
            </a:r>
            <a:r>
              <a:rPr lang="en-US" sz="5800" b="1" dirty="0" err="1">
                <a:solidFill>
                  <a:prstClr val="black"/>
                </a:solidFill>
              </a:rPr>
              <a:t>Oceanic</a:t>
            </a:r>
            <a:r>
              <a:rPr lang="en-US" sz="5800" b="1" dirty="0">
                <a:solidFill>
                  <a:prstClr val="black"/>
                </a:solidFill>
              </a:rPr>
              <a:t> </a:t>
            </a:r>
            <a:endParaRPr lang="es-ES" sz="5400" dirty="0">
              <a:solidFill>
                <a:prstClr val="black"/>
              </a:solidFill>
            </a:endParaRPr>
          </a:p>
        </p:txBody>
      </p:sp>
      <p:grpSp>
        <p:nvGrpSpPr>
          <p:cNvPr id="6" name="Group 5"/>
          <p:cNvGrpSpPr/>
          <p:nvPr/>
        </p:nvGrpSpPr>
        <p:grpSpPr>
          <a:xfrm>
            <a:off x="3782562" y="1412776"/>
            <a:ext cx="1613397" cy="0"/>
            <a:chOff x="3347864" y="1628800"/>
            <a:chExt cx="1613397" cy="0"/>
          </a:xfrm>
        </p:grpSpPr>
        <p:cxnSp>
          <p:nvCxnSpPr>
            <p:cNvPr id="7" name="Straight Arrow Connector 6"/>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 name="Object 1"/>
          <p:cNvGraphicFramePr>
            <a:graphicFrameLocks noChangeAspect="1"/>
          </p:cNvGraphicFramePr>
          <p:nvPr>
            <p:extLst>
              <p:ext uri="{D42A27DB-BD31-4B8C-83A1-F6EECF244321}">
                <p14:modId xmlns:p14="http://schemas.microsoft.com/office/powerpoint/2010/main" val="3275451013"/>
              </p:ext>
            </p:extLst>
          </p:nvPr>
        </p:nvGraphicFramePr>
        <p:xfrm>
          <a:off x="188564" y="2564904"/>
          <a:ext cx="8650853" cy="3739753"/>
        </p:xfrm>
        <a:graphic>
          <a:graphicData uri="http://schemas.openxmlformats.org/presentationml/2006/ole">
            <mc:AlternateContent xmlns:mc="http://schemas.openxmlformats.org/markup-compatibility/2006">
              <mc:Choice xmlns:v="urn:schemas-microsoft-com:vml" Requires="v">
                <p:oleObj spid="_x0000_s14402" name="Bitmap Image" r:id="rId3" imgW="3467278" imgH="1498677" progId="Paint.Picture">
                  <p:embed/>
                </p:oleObj>
              </mc:Choice>
              <mc:Fallback>
                <p:oleObj name="Bitmap Image" r:id="rId3" imgW="3467278" imgH="1498677" progId="Paint.Picture">
                  <p:embed/>
                  <p:pic>
                    <p:nvPicPr>
                      <p:cNvPr id="0" name="Object 2"/>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88564" y="2564904"/>
                        <a:ext cx="8650853" cy="3739753"/>
                      </a:xfrm>
                      <a:prstGeom prst="rect">
                        <a:avLst/>
                      </a:prstGeom>
                      <a:noFill/>
                    </p:spPr>
                  </p:pic>
                </p:oleObj>
              </mc:Fallback>
            </mc:AlternateContent>
          </a:graphicData>
        </a:graphic>
      </p:graphicFrame>
      <p:sp>
        <p:nvSpPr>
          <p:cNvPr id="3" name="TextBox 2"/>
          <p:cNvSpPr txBox="1"/>
          <p:nvPr/>
        </p:nvSpPr>
        <p:spPr>
          <a:xfrm>
            <a:off x="2329109" y="2964578"/>
            <a:ext cx="1659766" cy="954107"/>
          </a:xfrm>
          <a:prstGeom prst="rect">
            <a:avLst/>
          </a:prstGeom>
          <a:noFill/>
        </p:spPr>
        <p:txBody>
          <a:bodyPr wrap="square" rtlCol="0">
            <a:spAutoFit/>
          </a:bodyPr>
          <a:lstStyle/>
          <a:p>
            <a:pPr algn="ctr"/>
            <a:r>
              <a:rPr lang="en-US" sz="2800" b="1" dirty="0">
                <a:effectLst>
                  <a:outerShdw blurRad="38100" dist="38100" dir="2700000" algn="tl">
                    <a:schemeClr val="bg1">
                      <a:alpha val="43000"/>
                    </a:schemeClr>
                  </a:outerShdw>
                </a:effectLst>
              </a:rPr>
              <a:t>Oceanic</a:t>
            </a:r>
            <a:br>
              <a:rPr lang="en-US" sz="2800" b="1" dirty="0">
                <a:effectLst>
                  <a:outerShdw blurRad="38100" dist="38100" dir="2700000" algn="tl">
                    <a:schemeClr val="bg1">
                      <a:alpha val="43000"/>
                    </a:schemeClr>
                  </a:outerShdw>
                </a:effectLst>
              </a:rPr>
            </a:br>
            <a:r>
              <a:rPr lang="en-US" sz="2800" b="1" dirty="0">
                <a:effectLst>
                  <a:outerShdw blurRad="38100" dist="38100" dir="2700000" algn="tl">
                    <a:schemeClr val="bg1">
                      <a:alpha val="43000"/>
                    </a:schemeClr>
                  </a:outerShdw>
                </a:effectLst>
              </a:rPr>
              <a:t>Crust</a:t>
            </a:r>
          </a:p>
        </p:txBody>
      </p:sp>
      <p:sp>
        <p:nvSpPr>
          <p:cNvPr id="9" name="TextBox 8"/>
          <p:cNvSpPr txBox="1"/>
          <p:nvPr/>
        </p:nvSpPr>
        <p:spPr>
          <a:xfrm>
            <a:off x="6086438" y="2964577"/>
            <a:ext cx="1659766" cy="954107"/>
          </a:xfrm>
          <a:prstGeom prst="rect">
            <a:avLst/>
          </a:prstGeom>
          <a:noFill/>
        </p:spPr>
        <p:txBody>
          <a:bodyPr wrap="square" rtlCol="0">
            <a:spAutoFit/>
          </a:bodyPr>
          <a:lstStyle/>
          <a:p>
            <a:pPr algn="ctr"/>
            <a:r>
              <a:rPr lang="en-US" sz="2800" b="1" dirty="0">
                <a:effectLst>
                  <a:outerShdw blurRad="38100" dist="38100" dir="2700000" algn="tl">
                    <a:schemeClr val="bg1">
                      <a:alpha val="43000"/>
                    </a:schemeClr>
                  </a:outerShdw>
                </a:effectLst>
              </a:rPr>
              <a:t>Oceanic</a:t>
            </a:r>
            <a:br>
              <a:rPr lang="en-US" sz="2800" b="1" dirty="0">
                <a:effectLst>
                  <a:outerShdw blurRad="38100" dist="38100" dir="2700000" algn="tl">
                    <a:schemeClr val="bg1">
                      <a:alpha val="43000"/>
                    </a:schemeClr>
                  </a:outerShdw>
                </a:effectLst>
              </a:rPr>
            </a:br>
            <a:r>
              <a:rPr lang="en-US" sz="2800" b="1" dirty="0">
                <a:effectLst>
                  <a:outerShdw blurRad="38100" dist="38100" dir="2700000" algn="tl">
                    <a:schemeClr val="bg1">
                      <a:alpha val="43000"/>
                    </a:schemeClr>
                  </a:outerShdw>
                </a:effectLst>
              </a:rPr>
              <a:t>Crust</a:t>
            </a:r>
          </a:p>
        </p:txBody>
      </p:sp>
      <p:cxnSp>
        <p:nvCxnSpPr>
          <p:cNvPr id="11" name="Straight Arrow Connector 10"/>
          <p:cNvCxnSpPr/>
          <p:nvPr/>
        </p:nvCxnSpPr>
        <p:spPr>
          <a:xfrm>
            <a:off x="1619672" y="4221088"/>
            <a:ext cx="1368152" cy="0"/>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457223" y="4221088"/>
            <a:ext cx="1531490" cy="0"/>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238092" y="1832248"/>
            <a:ext cx="3678229" cy="1452736"/>
            <a:chOff x="3238092" y="1832248"/>
            <a:chExt cx="3678229" cy="1452736"/>
          </a:xfrm>
        </p:grpSpPr>
        <p:sp>
          <p:nvSpPr>
            <p:cNvPr id="15" name="TextBox 14"/>
            <p:cNvSpPr txBox="1"/>
            <p:nvPr/>
          </p:nvSpPr>
          <p:spPr>
            <a:xfrm>
              <a:off x="3238092" y="1832248"/>
              <a:ext cx="3678229" cy="830997"/>
            </a:xfrm>
            <a:prstGeom prst="rect">
              <a:avLst/>
            </a:prstGeom>
            <a:noFill/>
            <a:ln>
              <a:solidFill>
                <a:srgbClr val="FF0000"/>
              </a:solidFill>
            </a:ln>
          </p:spPr>
          <p:txBody>
            <a:bodyPr wrap="square" rtlCol="0">
              <a:spAutoFit/>
            </a:bodyPr>
            <a:lstStyle/>
            <a:p>
              <a:pPr algn="ctr"/>
              <a:r>
                <a:rPr lang="en-US" sz="2400" b="1" dirty="0">
                  <a:solidFill>
                    <a:srgbClr val="FF0000"/>
                  </a:solidFill>
                </a:rPr>
                <a:t>Underwater Volcanoes</a:t>
              </a:r>
              <a:br>
                <a:rPr lang="en-US" sz="2400" b="1" dirty="0">
                  <a:solidFill>
                    <a:srgbClr val="FF0000"/>
                  </a:solidFill>
                </a:rPr>
              </a:br>
              <a:r>
                <a:rPr lang="en-US" sz="2400" b="1" dirty="0">
                  <a:solidFill>
                    <a:srgbClr val="FF0000"/>
                  </a:solidFill>
                </a:rPr>
                <a:t>and Volcanic Islands</a:t>
              </a:r>
            </a:p>
          </p:txBody>
        </p:sp>
        <p:cxnSp>
          <p:nvCxnSpPr>
            <p:cNvPr id="17" name="Straight Arrow Connector 16"/>
            <p:cNvCxnSpPr/>
            <p:nvPr/>
          </p:nvCxnSpPr>
          <p:spPr>
            <a:xfrm>
              <a:off x="5048843" y="2663245"/>
              <a:ext cx="0" cy="621739"/>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2766759" y="4532832"/>
            <a:ext cx="1304253" cy="1181745"/>
            <a:chOff x="2766759" y="4532832"/>
            <a:chExt cx="1304253" cy="1181745"/>
          </a:xfrm>
        </p:grpSpPr>
        <p:sp>
          <p:nvSpPr>
            <p:cNvPr id="20" name="TextBox 19"/>
            <p:cNvSpPr txBox="1"/>
            <p:nvPr/>
          </p:nvSpPr>
          <p:spPr>
            <a:xfrm>
              <a:off x="2766759" y="5252912"/>
              <a:ext cx="1304253" cy="461665"/>
            </a:xfrm>
            <a:prstGeom prst="rect">
              <a:avLst/>
            </a:prstGeom>
            <a:solidFill>
              <a:schemeClr val="bg1">
                <a:alpha val="97000"/>
              </a:schemeClr>
            </a:solidFill>
            <a:ln>
              <a:solidFill>
                <a:srgbClr val="FF0000"/>
              </a:solidFill>
            </a:ln>
          </p:spPr>
          <p:txBody>
            <a:bodyPr wrap="square" rtlCol="0">
              <a:spAutoFit/>
            </a:bodyPr>
            <a:lstStyle/>
            <a:p>
              <a:pPr algn="ctr"/>
              <a:r>
                <a:rPr lang="en-US" sz="2400" b="1" dirty="0">
                  <a:solidFill>
                    <a:srgbClr val="FF0000"/>
                  </a:solidFill>
                </a:rPr>
                <a:t>Trench</a:t>
              </a:r>
            </a:p>
          </p:txBody>
        </p:sp>
        <p:cxnSp>
          <p:nvCxnSpPr>
            <p:cNvPr id="21" name="Straight Arrow Connector 20"/>
            <p:cNvCxnSpPr/>
            <p:nvPr/>
          </p:nvCxnSpPr>
          <p:spPr>
            <a:xfrm flipV="1">
              <a:off x="3382191" y="4532832"/>
              <a:ext cx="0" cy="72008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16936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childTnLst>
                          </p:cTn>
                        </p:par>
                        <p:par>
                          <p:cTn id="39" fill="hold">
                            <p:stCondLst>
                              <p:cond delay="1000"/>
                            </p:stCondLst>
                            <p:childTnLst>
                              <p:par>
                                <p:cTn id="40" presetID="35" presetClass="path" presetSubtype="0" accel="50000" decel="50000" fill="hold" nodeType="afterEffect">
                                  <p:stCondLst>
                                    <p:cond delay="0"/>
                                  </p:stCondLst>
                                  <p:childTnLst>
                                    <p:animMotion origin="layout" path="M 0.1 7.40741E-7 L -0.08698 7.40741E-7 " pathEditMode="relative" rAng="0" ptsTypes="AA">
                                      <p:cBhvr>
                                        <p:cTn id="41" dur="2000" fill="hold"/>
                                        <p:tgtEl>
                                          <p:spTgt spid="13"/>
                                        </p:tgtEl>
                                        <p:attrNameLst>
                                          <p:attrName>ppt_x</p:attrName>
                                          <p:attrName>ppt_y</p:attrName>
                                        </p:attrNameLst>
                                      </p:cBhvr>
                                      <p:rCtr x="-9358" y="0"/>
                                    </p:animMotion>
                                  </p:childTnLst>
                                </p:cTn>
                              </p:par>
                              <p:par>
                                <p:cTn id="42" presetID="63" presetClass="path" presetSubtype="0" accel="50000" decel="50000" fill="hold" nodeType="withEffect">
                                  <p:stCondLst>
                                    <p:cond delay="0"/>
                                  </p:stCondLst>
                                  <p:childTnLst>
                                    <p:animMotion origin="layout" path="M -0.07483 7.40741E-7 L 0.11424 7.40741E-7 " pathEditMode="relative" rAng="0" ptsTypes="AA">
                                      <p:cBhvr>
                                        <p:cTn id="43" dur="2000" fill="hold"/>
                                        <p:tgtEl>
                                          <p:spTgt spid="11"/>
                                        </p:tgtEl>
                                        <p:attrNameLst>
                                          <p:attrName>ppt_x</p:attrName>
                                          <p:attrName>ppt_y</p:attrName>
                                        </p:attrNameLst>
                                      </p:cBhvr>
                                      <p:rCtr x="9444" y="0"/>
                                    </p:animMotion>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abernathyscience.com/online%20labs/plate_tec/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852936"/>
            <a:ext cx="3636768"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txBox="1">
            <a:spLocks/>
          </p:cNvSpPr>
          <p:nvPr/>
        </p:nvSpPr>
        <p:spPr>
          <a:xfrm>
            <a:off x="202600" y="620688"/>
            <a:ext cx="8809466" cy="231376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800" b="1" dirty="0">
                <a:solidFill>
                  <a:prstClr val="black"/>
                </a:solidFill>
              </a:rPr>
              <a:t>Turn to a seat partner and discuss the cause, effect, and importance of convergent boundaries.</a:t>
            </a:r>
            <a:endParaRPr lang="es-ES" sz="4800" dirty="0">
              <a:solidFill>
                <a:prstClr val="black"/>
              </a:solidFill>
            </a:endParaRPr>
          </a:p>
        </p:txBody>
      </p:sp>
    </p:spTree>
    <p:extLst>
      <p:ext uri="{BB962C8B-B14F-4D97-AF65-F5344CB8AC3E}">
        <p14:creationId xmlns:p14="http://schemas.microsoft.com/office/powerpoint/2010/main" val="286995312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1000"/>
                                  </p:stCondLst>
                                  <p:childTnLst>
                                    <p:set>
                                      <p:cBhvr>
                                        <p:cTn id="12" dur="1" fill="hold">
                                          <p:stCondLst>
                                            <p:cond delay="0"/>
                                          </p:stCondLst>
                                        </p:cTn>
                                        <p:tgtEl>
                                          <p:spTgt spid="13314"/>
                                        </p:tgtEl>
                                        <p:attrNameLst>
                                          <p:attrName>style.visibility</p:attrName>
                                        </p:attrNameLst>
                                      </p:cBhvr>
                                      <p:to>
                                        <p:strVal val="visible"/>
                                      </p:to>
                                    </p:set>
                                    <p:animEffect transition="in" filter="fade">
                                      <p:cBhvr>
                                        <p:cTn id="13"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218312" y="116632"/>
            <a:ext cx="8784976" cy="194421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a:solidFill>
                  <a:prstClr val="black"/>
                </a:solidFill>
                <a:latin typeface="Arial" charset="0"/>
                <a:cs typeface="Arial" charset="0"/>
              </a:rPr>
              <a:t>Sometimes volcanic islands form due to the movement of lithospheric plates over hot spots.</a:t>
            </a:r>
            <a:endParaRPr lang="en-US" sz="2000" dirty="0">
              <a:solidFill>
                <a:prstClr val="black"/>
              </a:solidFill>
            </a:endParaRPr>
          </a:p>
        </p:txBody>
      </p:sp>
      <p:pic>
        <p:nvPicPr>
          <p:cNvPr id="2050" name="Picture 2" descr="http://seattlecentral.edu/qelp/sets/073/image4T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168" y="1916832"/>
            <a:ext cx="4762500" cy="30956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9591" y="5229200"/>
            <a:ext cx="7560839" cy="646331"/>
          </a:xfrm>
          <a:prstGeom prst="rect">
            <a:avLst/>
          </a:prstGeom>
        </p:spPr>
        <p:txBody>
          <a:bodyPr wrap="square">
            <a:spAutoFit/>
          </a:bodyPr>
          <a:lstStyle/>
          <a:p>
            <a:pPr algn="ctr"/>
            <a:r>
              <a:rPr lang="en-US" dirty="0">
                <a:hlinkClick r:id="rId3"/>
              </a:rPr>
              <a:t>http://www.classzone.com/books/earth_science/terc/content/visualizations/es0904/es0904page01.cfm?chapter_no=visualization</a:t>
            </a:r>
            <a:r>
              <a:rPr lang="en-US" dirty="0"/>
              <a:t> </a:t>
            </a:r>
          </a:p>
        </p:txBody>
      </p:sp>
      <p:sp>
        <p:nvSpPr>
          <p:cNvPr id="8" name="Rectangle 7"/>
          <p:cNvSpPr/>
          <p:nvPr/>
        </p:nvSpPr>
        <p:spPr>
          <a:xfrm>
            <a:off x="971600" y="6021288"/>
            <a:ext cx="6912768" cy="646331"/>
          </a:xfrm>
          <a:prstGeom prst="rect">
            <a:avLst/>
          </a:prstGeom>
        </p:spPr>
        <p:txBody>
          <a:bodyPr wrap="square">
            <a:spAutoFit/>
          </a:bodyPr>
          <a:lstStyle/>
          <a:p>
            <a:pPr algn="ctr"/>
            <a:r>
              <a:rPr lang="en-US" u="sng" dirty="0">
                <a:hlinkClick r:id="rId4"/>
              </a:rPr>
              <a:t>https://www.youtube.com/watch?v=6Z4as_imJfM</a:t>
            </a:r>
            <a:r>
              <a:rPr lang="en-US" u="sng" dirty="0"/>
              <a:t> </a:t>
            </a:r>
            <a:r>
              <a:rPr lang="en-US" dirty="0"/>
              <a:t> </a:t>
            </a:r>
            <a:br>
              <a:rPr lang="en-US" dirty="0"/>
            </a:br>
            <a:r>
              <a:rPr lang="en-US" dirty="0"/>
              <a:t>[video summary of the formation of volcanoes 4:48]</a:t>
            </a:r>
          </a:p>
        </p:txBody>
      </p:sp>
    </p:spTree>
    <p:extLst>
      <p:ext uri="{BB962C8B-B14F-4D97-AF65-F5344CB8AC3E}">
        <p14:creationId xmlns:p14="http://schemas.microsoft.com/office/powerpoint/2010/main" val="251640616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100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7"/>
          <p:cNvSpPr txBox="1">
            <a:spLocks/>
          </p:cNvSpPr>
          <p:nvPr/>
        </p:nvSpPr>
        <p:spPr>
          <a:xfrm>
            <a:off x="173056" y="188640"/>
            <a:ext cx="8809466" cy="194421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Transform Plate Boundary:</a:t>
            </a:r>
            <a:br>
              <a:rPr lang="en-US" sz="5800" b="1" dirty="0">
                <a:solidFill>
                  <a:prstClr val="black"/>
                </a:solidFill>
              </a:rPr>
            </a:br>
            <a:r>
              <a:rPr lang="en-US" sz="5800" b="1" dirty="0">
                <a:solidFill>
                  <a:prstClr val="black"/>
                </a:solidFill>
              </a:rPr>
              <a:t>Plates Slide Past Each Other</a:t>
            </a:r>
            <a:endParaRPr lang="es-ES" sz="5400" dirty="0">
              <a:solidFill>
                <a:prstClr val="black"/>
              </a:solidFill>
            </a:endParaRPr>
          </a:p>
        </p:txBody>
      </p:sp>
      <p:pic>
        <p:nvPicPr>
          <p:cNvPr id="9" name="Picture 2" descr="http://facstaff.gpc.edu/~pgore/images/tranformationa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40441" y="2492896"/>
            <a:ext cx="5674695" cy="3518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19687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4149080"/>
            <a:ext cx="6069057" cy="257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4430"/>
            <a:ext cx="8229600" cy="904281"/>
          </a:xfrm>
        </p:spPr>
        <p:txBody>
          <a:bodyPr/>
          <a:lstStyle/>
          <a:p>
            <a:r>
              <a:rPr lang="en-US" sz="5400" b="1" dirty="0"/>
              <a:t>Transform Boundary</a:t>
            </a:r>
          </a:p>
        </p:txBody>
      </p:sp>
      <p:sp>
        <p:nvSpPr>
          <p:cNvPr id="4" name="Content Placeholder 3"/>
          <p:cNvSpPr>
            <a:spLocks noGrp="1"/>
          </p:cNvSpPr>
          <p:nvPr>
            <p:ph idx="1"/>
          </p:nvPr>
        </p:nvSpPr>
        <p:spPr>
          <a:xfrm>
            <a:off x="323528" y="980728"/>
            <a:ext cx="8640960" cy="3024336"/>
          </a:xfrm>
        </p:spPr>
        <p:txBody>
          <a:bodyPr/>
          <a:lstStyle/>
          <a:p>
            <a:r>
              <a:rPr lang="en-US" b="1" dirty="0"/>
              <a:t>Plates move in opposite directions or in the same direction at different rates</a:t>
            </a:r>
          </a:p>
          <a:p>
            <a:r>
              <a:rPr lang="en-US" b="1" dirty="0"/>
              <a:t>When one plate slips past another plate suddenly, earthquakes occur</a:t>
            </a:r>
          </a:p>
          <a:p>
            <a:r>
              <a:rPr lang="en-US" b="1" dirty="0"/>
              <a:t>These plate boundaries do not destroy or build up Earth’s crust.</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ACD5A7F-8575-48E4-9CA5-93849893E699}"/>
                  </a:ext>
                </a:extLst>
              </p14:cNvPr>
              <p14:cNvContentPartPr/>
              <p14:nvPr/>
            </p14:nvContentPartPr>
            <p14:xfrm>
              <a:off x="1212840" y="1767960"/>
              <a:ext cx="5178600" cy="299880"/>
            </p14:xfrm>
          </p:contentPart>
        </mc:Choice>
        <mc:Fallback xmlns="">
          <p:pic>
            <p:nvPicPr>
              <p:cNvPr id="3" name="Ink 2">
                <a:extLst>
                  <a:ext uri="{FF2B5EF4-FFF2-40B4-BE49-F238E27FC236}">
                    <a16:creationId xmlns:a16="http://schemas.microsoft.com/office/drawing/2014/main" id="{7ACD5A7F-8575-48E4-9CA5-93849893E699}"/>
                  </a:ext>
                </a:extLst>
              </p:cNvPr>
              <p:cNvPicPr/>
              <p:nvPr/>
            </p:nvPicPr>
            <p:blipFill>
              <a:blip r:embed="rId4"/>
              <a:stretch>
                <a:fillRect/>
              </a:stretch>
            </p:blipFill>
            <p:spPr>
              <a:xfrm>
                <a:off x="1197000" y="1704600"/>
                <a:ext cx="5209920" cy="426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6A673C4-F748-4615-B314-90E10D90C10D}"/>
                  </a:ext>
                </a:extLst>
              </p14:cNvPr>
              <p14:cNvContentPartPr/>
              <p14:nvPr/>
            </p14:nvContentPartPr>
            <p14:xfrm>
              <a:off x="727560" y="1240560"/>
              <a:ext cx="7204320" cy="385200"/>
            </p14:xfrm>
          </p:contentPart>
        </mc:Choice>
        <mc:Fallback xmlns="">
          <p:pic>
            <p:nvPicPr>
              <p:cNvPr id="5" name="Ink 4">
                <a:extLst>
                  <a:ext uri="{FF2B5EF4-FFF2-40B4-BE49-F238E27FC236}">
                    <a16:creationId xmlns:a16="http://schemas.microsoft.com/office/drawing/2014/main" id="{86A673C4-F748-4615-B314-90E10D90C10D}"/>
                  </a:ext>
                </a:extLst>
              </p:cNvPr>
              <p:cNvPicPr/>
              <p:nvPr/>
            </p:nvPicPr>
            <p:blipFill>
              <a:blip r:embed="rId6"/>
              <a:stretch>
                <a:fillRect/>
              </a:stretch>
            </p:blipFill>
            <p:spPr>
              <a:xfrm>
                <a:off x="711720" y="1177200"/>
                <a:ext cx="7235640" cy="511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0588C98-0008-4F11-B7FE-B77349576793}"/>
                  </a:ext>
                </a:extLst>
              </p14:cNvPr>
              <p14:cNvContentPartPr/>
              <p14:nvPr/>
            </p14:nvContentPartPr>
            <p14:xfrm>
              <a:off x="2539440" y="2851560"/>
              <a:ext cx="3053160" cy="199800"/>
            </p14:xfrm>
          </p:contentPart>
        </mc:Choice>
        <mc:Fallback xmlns="">
          <p:pic>
            <p:nvPicPr>
              <p:cNvPr id="6" name="Ink 5">
                <a:extLst>
                  <a:ext uri="{FF2B5EF4-FFF2-40B4-BE49-F238E27FC236}">
                    <a16:creationId xmlns:a16="http://schemas.microsoft.com/office/drawing/2014/main" id="{80588C98-0008-4F11-B7FE-B77349576793}"/>
                  </a:ext>
                </a:extLst>
              </p:cNvPr>
              <p:cNvPicPr/>
              <p:nvPr/>
            </p:nvPicPr>
            <p:blipFill>
              <a:blip r:embed="rId8"/>
              <a:stretch>
                <a:fillRect/>
              </a:stretch>
            </p:blipFill>
            <p:spPr>
              <a:xfrm>
                <a:off x="2523600" y="2788200"/>
                <a:ext cx="308448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CD200DFE-2223-45DD-8A57-8DD81AE03AC6}"/>
                  </a:ext>
                </a:extLst>
              </p14:cNvPr>
              <p14:cNvContentPartPr/>
              <p14:nvPr/>
            </p14:nvContentPartPr>
            <p14:xfrm>
              <a:off x="1883160" y="2851560"/>
              <a:ext cx="6904800" cy="585000"/>
            </p14:xfrm>
          </p:contentPart>
        </mc:Choice>
        <mc:Fallback xmlns="">
          <p:pic>
            <p:nvPicPr>
              <p:cNvPr id="7" name="Ink 6">
                <a:extLst>
                  <a:ext uri="{FF2B5EF4-FFF2-40B4-BE49-F238E27FC236}">
                    <a16:creationId xmlns:a16="http://schemas.microsoft.com/office/drawing/2014/main" id="{CD200DFE-2223-45DD-8A57-8DD81AE03AC6}"/>
                  </a:ext>
                </a:extLst>
              </p:cNvPr>
              <p:cNvPicPr/>
              <p:nvPr/>
            </p:nvPicPr>
            <p:blipFill>
              <a:blip r:embed="rId10"/>
              <a:stretch>
                <a:fillRect/>
              </a:stretch>
            </p:blipFill>
            <p:spPr>
              <a:xfrm>
                <a:off x="1867320" y="2788200"/>
                <a:ext cx="6936120" cy="711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826833F6-73C0-4440-A0D9-C26E379CA3F4}"/>
                  </a:ext>
                </a:extLst>
              </p14:cNvPr>
              <p14:cNvContentPartPr/>
              <p14:nvPr/>
            </p14:nvContentPartPr>
            <p14:xfrm>
              <a:off x="727560" y="3806640"/>
              <a:ext cx="2596680" cy="114480"/>
            </p14:xfrm>
          </p:contentPart>
        </mc:Choice>
        <mc:Fallback xmlns="">
          <p:pic>
            <p:nvPicPr>
              <p:cNvPr id="8" name="Ink 7">
                <a:extLst>
                  <a:ext uri="{FF2B5EF4-FFF2-40B4-BE49-F238E27FC236}">
                    <a16:creationId xmlns:a16="http://schemas.microsoft.com/office/drawing/2014/main" id="{826833F6-73C0-4440-A0D9-C26E379CA3F4}"/>
                  </a:ext>
                </a:extLst>
              </p:cNvPr>
              <p:cNvPicPr/>
              <p:nvPr/>
            </p:nvPicPr>
            <p:blipFill>
              <a:blip r:embed="rId12"/>
              <a:stretch>
                <a:fillRect/>
              </a:stretch>
            </p:blipFill>
            <p:spPr>
              <a:xfrm>
                <a:off x="711720" y="3743280"/>
                <a:ext cx="2628000" cy="241200"/>
              </a:xfrm>
              <a:prstGeom prst="rect">
                <a:avLst/>
              </a:prstGeom>
            </p:spPr>
          </p:pic>
        </mc:Fallback>
      </mc:AlternateContent>
    </p:spTree>
    <p:extLst>
      <p:ext uri="{BB962C8B-B14F-4D97-AF65-F5344CB8AC3E}">
        <p14:creationId xmlns:p14="http://schemas.microsoft.com/office/powerpoint/2010/main" val="28511111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059" y="404664"/>
            <a:ext cx="8229600" cy="904281"/>
          </a:xfrm>
        </p:spPr>
        <p:txBody>
          <a:bodyPr/>
          <a:lstStyle/>
          <a:p>
            <a:r>
              <a:rPr lang="en-US" sz="7200" b="1" dirty="0"/>
              <a:t>Transform Boundary</a:t>
            </a:r>
          </a:p>
        </p:txBody>
      </p:sp>
      <p:sp>
        <p:nvSpPr>
          <p:cNvPr id="5" name="Rectangle 4"/>
          <p:cNvSpPr/>
          <p:nvPr/>
        </p:nvSpPr>
        <p:spPr>
          <a:xfrm>
            <a:off x="408063" y="5912405"/>
            <a:ext cx="8280920" cy="646331"/>
          </a:xfrm>
          <a:prstGeom prst="rect">
            <a:avLst/>
          </a:prstGeom>
        </p:spPr>
        <p:txBody>
          <a:bodyPr wrap="square">
            <a:spAutoFit/>
          </a:bodyPr>
          <a:lstStyle/>
          <a:p>
            <a:pPr algn="ctr"/>
            <a:r>
              <a:rPr lang="en-US" dirty="0">
                <a:solidFill>
                  <a:prstClr val="black"/>
                </a:solidFill>
                <a:hlinkClick r:id="rId2"/>
              </a:rPr>
              <a:t>http://www.classzone.com/books/earth_science/terc/content/visualizations/es1103/es1103page01.cfm?chapter_no=visualization</a:t>
            </a:r>
            <a:r>
              <a:rPr lang="en-US" dirty="0">
                <a:solidFill>
                  <a:prstClr val="black"/>
                </a:solidFill>
              </a:rPr>
              <a:t>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556792"/>
            <a:ext cx="674934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5408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20482"/>
                                        </p:tgtEl>
                                        <p:attrNameLst>
                                          <p:attrName>style.visibility</p:attrName>
                                        </p:attrNameLst>
                                      </p:cBhvr>
                                      <p:to>
                                        <p:strVal val="visible"/>
                                      </p:to>
                                    </p:set>
                                    <p:animEffect transition="in" filter="fade">
                                      <p:cBhvr>
                                        <p:cTn id="13" dur="1000"/>
                                        <p:tgtEl>
                                          <p:spTgt spid="20482"/>
                                        </p:tgtEl>
                                      </p:cBhvr>
                                    </p:animEffect>
                                  </p:childTnLst>
                                </p:cTn>
                              </p:par>
                            </p:childTnLst>
                          </p:cTn>
                        </p:par>
                        <p:par>
                          <p:cTn id="14" fill="hold">
                            <p:stCondLst>
                              <p:cond delay="3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143000"/>
          </a:xfrm>
        </p:spPr>
        <p:txBody>
          <a:bodyPr/>
          <a:lstStyle/>
          <a:p>
            <a:r>
              <a:rPr lang="en-US" sz="4800" b="1" dirty="0"/>
              <a:t>Model a Transform Boundary:</a:t>
            </a:r>
          </a:p>
        </p:txBody>
      </p:sp>
      <p:sp>
        <p:nvSpPr>
          <p:cNvPr id="4" name="Rectangle 3"/>
          <p:cNvSpPr/>
          <p:nvPr/>
        </p:nvSpPr>
        <p:spPr>
          <a:xfrm>
            <a:off x="0" y="5659668"/>
            <a:ext cx="9144000" cy="1196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07504" y="1471375"/>
            <a:ext cx="4968552" cy="5217157"/>
          </a:xfrm>
        </p:spPr>
        <p:txBody>
          <a:bodyPr/>
          <a:lstStyle/>
          <a:p>
            <a:r>
              <a:rPr lang="en-US" sz="3000" dirty="0"/>
              <a:t>Place your hands in front of you, side by side, with your palms facing the floor as shown in the picture.</a:t>
            </a:r>
          </a:p>
          <a:p>
            <a:r>
              <a:rPr lang="en-US" sz="3000" dirty="0"/>
              <a:t>Move your right hand forward and your left hand backward.</a:t>
            </a:r>
          </a:p>
          <a:p>
            <a:r>
              <a:rPr lang="en-US" sz="3000" dirty="0"/>
              <a:t>This type of movement occurs along the California coast at a transform boundary.</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276872"/>
            <a:ext cx="3888165" cy="308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08468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8928992" cy="1370582"/>
          </a:xfrm>
        </p:spPr>
        <p:txBody>
          <a:bodyPr/>
          <a:lstStyle/>
          <a:p>
            <a:r>
              <a:rPr lang="en-US" sz="5400" b="1" dirty="0"/>
              <a:t>Transform Boundary:</a:t>
            </a:r>
            <a:br>
              <a:rPr lang="en-US" sz="5400" b="1" dirty="0"/>
            </a:br>
            <a:r>
              <a:rPr lang="en-US" sz="5400" b="1" dirty="0"/>
              <a:t>San Andreas Fault in California</a:t>
            </a:r>
          </a:p>
        </p:txBody>
      </p:sp>
      <p:sp>
        <p:nvSpPr>
          <p:cNvPr id="3" name="Rectangle 2"/>
          <p:cNvSpPr/>
          <p:nvPr/>
        </p:nvSpPr>
        <p:spPr>
          <a:xfrm>
            <a:off x="0" y="5661248"/>
            <a:ext cx="9144000" cy="119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descr="http://imageserver.moviepilot.com/-7fd2efb5-9f61-46f0-b7e1-4f6abd24b81a.jpeg?width=1820&amp;height=21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1868764"/>
            <a:ext cx="4057985" cy="47335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http://upload.wikimedia.org/wikipedia/commons/7/76/Sanandr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868764"/>
            <a:ext cx="3448050" cy="4762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5291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1000"/>
                                        <p:tgtEl>
                                          <p:spTgt spid="6146"/>
                                        </p:tgtEl>
                                      </p:cBhvr>
                                    </p:animEffect>
                                  </p:childTnLst>
                                </p:cTn>
                              </p:par>
                              <p:par>
                                <p:cTn id="14" presetID="10" presetClass="entr" presetSubtype="0" fill="hold" nodeType="withEffect">
                                  <p:stCondLst>
                                    <p:cond delay="500"/>
                                  </p:stCondLst>
                                  <p:childTnLst>
                                    <p:set>
                                      <p:cBhvr>
                                        <p:cTn id="15" dur="1" fill="hold">
                                          <p:stCondLst>
                                            <p:cond delay="0"/>
                                          </p:stCondLst>
                                        </p:cTn>
                                        <p:tgtEl>
                                          <p:spTgt spid="6148"/>
                                        </p:tgtEl>
                                        <p:attrNameLst>
                                          <p:attrName>style.visibility</p:attrName>
                                        </p:attrNameLst>
                                      </p:cBhvr>
                                      <p:to>
                                        <p:strVal val="visible"/>
                                      </p:to>
                                    </p:set>
                                    <p:animEffect transition="in" filter="fade">
                                      <p:cBhvr>
                                        <p:cTn id="16"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8229600" cy="904281"/>
          </a:xfrm>
        </p:spPr>
        <p:txBody>
          <a:bodyPr/>
          <a:lstStyle/>
          <a:p>
            <a:r>
              <a:rPr lang="en-US" sz="7200" b="1" dirty="0"/>
              <a:t>Transform Boundary</a:t>
            </a:r>
          </a:p>
        </p:txBody>
      </p:sp>
      <p:graphicFrame>
        <p:nvGraphicFramePr>
          <p:cNvPr id="3" name="Object 2"/>
          <p:cNvGraphicFramePr>
            <a:graphicFrameLocks noChangeAspect="1"/>
          </p:cNvGraphicFramePr>
          <p:nvPr>
            <p:extLst>
              <p:ext uri="{D42A27DB-BD31-4B8C-83A1-F6EECF244321}">
                <p14:modId xmlns:p14="http://schemas.microsoft.com/office/powerpoint/2010/main" val="125182660"/>
              </p:ext>
            </p:extLst>
          </p:nvPr>
        </p:nvGraphicFramePr>
        <p:xfrm>
          <a:off x="683568" y="1762648"/>
          <a:ext cx="7704856" cy="3908768"/>
        </p:xfrm>
        <a:graphic>
          <a:graphicData uri="http://schemas.openxmlformats.org/presentationml/2006/ole">
            <mc:AlternateContent xmlns:mc="http://schemas.openxmlformats.org/markup-compatibility/2006">
              <mc:Choice xmlns:v="urn:schemas-microsoft-com:vml" Requires="v">
                <p:oleObj spid="_x0000_s15426" name="Bitmap Image" r:id="rId3" imgW="3206915" imgH="1625684" progId="Paint.Picture">
                  <p:embed/>
                </p:oleObj>
              </mc:Choice>
              <mc:Fallback>
                <p:oleObj name="Bitmap Image" r:id="rId3" imgW="3206915" imgH="162568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762648"/>
                        <a:ext cx="7704856" cy="3908768"/>
                      </a:xfrm>
                      <a:prstGeom prst="rect">
                        <a:avLst/>
                      </a:prstGeom>
                      <a:noFill/>
                    </p:spPr>
                  </p:pic>
                </p:oleObj>
              </mc:Fallback>
            </mc:AlternateContent>
          </a:graphicData>
        </a:graphic>
      </p:graphicFrame>
      <p:cxnSp>
        <p:nvCxnSpPr>
          <p:cNvPr id="6" name="Straight Arrow Connector 5"/>
          <p:cNvCxnSpPr/>
          <p:nvPr/>
        </p:nvCxnSpPr>
        <p:spPr>
          <a:xfrm flipV="1">
            <a:off x="2771800" y="2348880"/>
            <a:ext cx="1728192" cy="1080120"/>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796136" y="1983818"/>
            <a:ext cx="1440160" cy="936104"/>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051720" y="3429000"/>
            <a:ext cx="4824536" cy="2929681"/>
            <a:chOff x="2051720" y="3429000"/>
            <a:chExt cx="4824536" cy="2929681"/>
          </a:xfrm>
        </p:grpSpPr>
        <p:sp>
          <p:nvSpPr>
            <p:cNvPr id="10" name="TextBox 9"/>
            <p:cNvSpPr txBox="1"/>
            <p:nvPr/>
          </p:nvSpPr>
          <p:spPr>
            <a:xfrm>
              <a:off x="2051720" y="5589240"/>
              <a:ext cx="4824536" cy="769441"/>
            </a:xfrm>
            <a:prstGeom prst="rect">
              <a:avLst/>
            </a:prstGeom>
            <a:noFill/>
          </p:spPr>
          <p:txBody>
            <a:bodyPr wrap="square" rtlCol="0">
              <a:spAutoFit/>
            </a:bodyPr>
            <a:lstStyle/>
            <a:p>
              <a:pPr algn="ctr"/>
              <a:r>
                <a:rPr lang="en-US" sz="4400" b="1" dirty="0">
                  <a:solidFill>
                    <a:srgbClr val="FF0000"/>
                  </a:solidFill>
                </a:rPr>
                <a:t>Earthquakes</a:t>
              </a:r>
            </a:p>
          </p:txBody>
        </p:sp>
        <p:cxnSp>
          <p:nvCxnSpPr>
            <p:cNvPr id="12" name="Straight Arrow Connector 11"/>
            <p:cNvCxnSpPr/>
            <p:nvPr/>
          </p:nvCxnSpPr>
          <p:spPr>
            <a:xfrm flipV="1">
              <a:off x="4139952" y="3429000"/>
              <a:ext cx="0" cy="2160240"/>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417659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par>
                          <p:cTn id="22" fill="hold">
                            <p:stCondLst>
                              <p:cond delay="1000"/>
                            </p:stCondLst>
                            <p:childTnLst>
                              <p:par>
                                <p:cTn id="23" presetID="35" presetClass="path" presetSubtype="0" accel="50000" decel="50000" fill="hold" nodeType="afterEffect">
                                  <p:stCondLst>
                                    <p:cond delay="0"/>
                                  </p:stCondLst>
                                  <p:childTnLst>
                                    <p:animMotion origin="layout" path="M 0 2.59259E-6 L -0.14948 0.14259 " pathEditMode="relative" rAng="0" ptsTypes="AA">
                                      <p:cBhvr>
                                        <p:cTn id="24" dur="2000" fill="hold"/>
                                        <p:tgtEl>
                                          <p:spTgt spid="8"/>
                                        </p:tgtEl>
                                        <p:attrNameLst>
                                          <p:attrName>ppt_x</p:attrName>
                                          <p:attrName>ppt_y</p:attrName>
                                        </p:attrNameLst>
                                      </p:cBhvr>
                                      <p:rCtr x="-7483" y="7130"/>
                                    </p:animMotion>
                                  </p:childTnLst>
                                </p:cTn>
                              </p:par>
                              <p:par>
                                <p:cTn id="25" presetID="56" presetClass="path" presetSubtype="0" accel="50000" decel="50000" fill="hold" nodeType="withEffect">
                                  <p:stCondLst>
                                    <p:cond delay="0"/>
                                  </p:stCondLst>
                                  <p:childTnLst>
                                    <p:animMotion origin="layout" path="M -0.02361 0.03149 L 0.19687 -0.14166 " pathEditMode="relative" rAng="0" ptsTypes="AA">
                                      <p:cBhvr>
                                        <p:cTn id="26" dur="2000" fill="hold"/>
                                        <p:tgtEl>
                                          <p:spTgt spid="6"/>
                                        </p:tgtEl>
                                        <p:attrNameLst>
                                          <p:attrName>ppt_x</p:attrName>
                                          <p:attrName>ppt_y</p:attrName>
                                        </p:attrNameLst>
                                      </p:cBhvr>
                                      <p:rCtr x="11024" y="-8657"/>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par>
                                <p:cTn id="32" presetID="0" presetClass="path" presetSubtype="0" accel="50000" decel="50000" fill="hold" nodeType="withEffect">
                                  <p:stCondLst>
                                    <p:cond delay="0"/>
                                  </p:stCondLst>
                                  <p:childTnLst>
                                    <p:animMotion origin="layout" path="M -0.13455 0.01759 C -0.13264 0.00903 -0.129 -0.00093 -0.12431 -0.00695 C -0.12136 -0.02037 -0.11737 -0.02963 -0.11181 -0.04167 C -0.11007 -0.04584 -0.1066 -0.05394 -0.1066 -0.05371 C -0.10539 -0.0625 -0.10382 -0.06945 -0.10035 -0.07685 C -0.09914 -0.08449 -0.09792 -0.08704 -0.09514 -0.09468 C -0.09254 -0.10139 -0.09184 -0.10972 -0.08993 -0.11736 C -0.08542 -0.08959 -0.08785 -0.10695 -0.08993 -0.04468 C -0.09011 -0.03565 -0.09271 -0.02685 -0.09184 -0.01759 C -0.09167 -0.01597 -0.08924 -0.01945 -0.08785 -0.02037 C -0.08542 -0.02639 -0.08403 -0.03172 -0.08056 -0.03658 C -0.07813 -0.04375 -0.0757 -0.04931 -0.07205 -0.05533 C -0.07171 -0.05648 -0.07153 -0.05834 -0.07101 -0.05926 C -0.07014 -0.06088 -0.06841 -0.06158 -0.06789 -0.0632 C -0.06615 -0.06759 -0.0658 -0.07616 -0.06476 -0.08125 C -0.06233 -0.09121 -0.05886 -0.1007 -0.05643 -0.11065 C -0.05157 -0.09815 -0.05226 -0.08449 -0.04809 -0.07176 C -0.04705 -0.06204 -0.04671 -0.05255 -0.04497 -0.04329 C -0.04375 -0.04584 -0.04289 -0.04884 -0.04184 -0.05139 C -0.04011 -0.05533 -0.03646 -0.0632 -0.03646 -0.06297 C -0.03438 -0.07616 -0.02518 -0.08912 -0.01771 -0.09838 C -0.01441 -0.10926 -0.00938 -0.11852 -0.00313 -0.12662 C 4.16667E-6 -0.1375 -0.00018 -0.11759 4.16667E-6 -0.11574 C 0.00104 -0.09954 0.00295 -0.0838 0.00434 -0.06736 C 0.00399 -0.05278 0.00382 -0.03797 0.00312 -0.02315 C 0.00277 -0.01713 0.00191 -0.01134 0.00121 -0.00556 C 0.00086 -0.00371 4.16667E-6 -0.00023 4.16667E-6 2.22222E-6 " pathEditMode="relative" rAng="0" ptsTypes="ffffffffffffffffffffffffffA">
                                      <p:cBhvr>
                                        <p:cTn id="33" dur="2000" fill="hold"/>
                                        <p:tgtEl>
                                          <p:spTgt spid="16"/>
                                        </p:tgtEl>
                                        <p:attrNameLst>
                                          <p:attrName>ppt_x</p:attrName>
                                          <p:attrName>ppt_y</p:attrName>
                                        </p:attrNameLst>
                                      </p:cBhvr>
                                      <p:rCtr x="6944" y="-7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7" name="Rectangle 7"/>
          <p:cNvSpPr>
            <a:spLocks noGrp="1"/>
          </p:cNvSpPr>
          <p:nvPr>
            <p:ph type="ctrTitle"/>
          </p:nvPr>
        </p:nvSpPr>
        <p:spPr>
          <a:xfrm>
            <a:off x="899592" y="188640"/>
            <a:ext cx="7488832" cy="1440160"/>
          </a:xfrm>
        </p:spPr>
        <p:txBody>
          <a:bodyPr/>
          <a:lstStyle/>
          <a:p>
            <a:r>
              <a:rPr lang="es-UY" sz="7200" b="1" dirty="0" err="1"/>
              <a:t>Pangaea</a:t>
            </a:r>
            <a:r>
              <a:rPr lang="es-UY" sz="7200" b="1" dirty="0"/>
              <a:t> </a:t>
            </a:r>
            <a:r>
              <a:rPr lang="es-UY" sz="7200" b="1" dirty="0" err="1"/>
              <a:t>Flipbook</a:t>
            </a:r>
            <a:endParaRPr lang="es-ES" sz="3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916832"/>
            <a:ext cx="8026323" cy="4213820"/>
          </a:xfrm>
          <a:prstGeom prst="rect">
            <a:avLst/>
          </a:prstGeom>
          <a:ln>
            <a:solidFill>
              <a:schemeClr val="tx1"/>
            </a:solidFill>
          </a:ln>
        </p:spPr>
      </p:pic>
    </p:spTree>
    <p:extLst>
      <p:ext uri="{BB962C8B-B14F-4D97-AF65-F5344CB8AC3E}">
        <p14:creationId xmlns:p14="http://schemas.microsoft.com/office/powerpoint/2010/main" val="119075756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268760"/>
            <a:ext cx="7772400" cy="1470025"/>
          </a:xfrm>
        </p:spPr>
        <p:txBody>
          <a:bodyPr/>
          <a:lstStyle/>
          <a:p>
            <a:r>
              <a:rPr lang="en-US" sz="6000" dirty="0">
                <a:hlinkClick r:id="rId2"/>
              </a:rPr>
              <a:t>Crust is in Pieces Song</a:t>
            </a:r>
            <a:endParaRPr lang="en-US" sz="6000" dirty="0"/>
          </a:p>
        </p:txBody>
      </p:sp>
      <p:sp>
        <p:nvSpPr>
          <p:cNvPr id="3" name="Subtitle 2"/>
          <p:cNvSpPr>
            <a:spLocks noGrp="1"/>
          </p:cNvSpPr>
          <p:nvPr>
            <p:ph type="subTitle" idx="1"/>
          </p:nvPr>
        </p:nvSpPr>
        <p:spPr>
          <a:xfrm>
            <a:off x="1115616" y="3212976"/>
            <a:ext cx="6616824" cy="1752600"/>
          </a:xfrm>
        </p:spPr>
        <p:txBody>
          <a:bodyPr/>
          <a:lstStyle/>
          <a:p>
            <a:r>
              <a:rPr lang="en-US" sz="6000" dirty="0">
                <a:solidFill>
                  <a:schemeClr val="tx1"/>
                </a:solidFill>
                <a:hlinkClick r:id="rId3"/>
              </a:rPr>
              <a:t>Plate Tectonics Song</a:t>
            </a:r>
            <a:endParaRPr lang="en-US" sz="6000" dirty="0">
              <a:solidFill>
                <a:schemeClr val="tx1"/>
              </a:solidFill>
            </a:endParaRPr>
          </a:p>
        </p:txBody>
      </p:sp>
    </p:spTree>
    <p:extLst>
      <p:ext uri="{BB962C8B-B14F-4D97-AF65-F5344CB8AC3E}">
        <p14:creationId xmlns:p14="http://schemas.microsoft.com/office/powerpoint/2010/main" val="198651658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692696"/>
            <a:ext cx="8928992" cy="2664296"/>
          </a:xfrm>
        </p:spPr>
        <p:txBody>
          <a:bodyPr/>
          <a:lstStyle/>
          <a:p>
            <a:r>
              <a:rPr lang="en-US" sz="5300" b="1" dirty="0"/>
              <a:t>Based on what you have learned so far, what causes the lithospheric plates to move?</a:t>
            </a:r>
          </a:p>
        </p:txBody>
      </p:sp>
      <p:sp>
        <p:nvSpPr>
          <p:cNvPr id="3" name="Title 1"/>
          <p:cNvSpPr txBox="1">
            <a:spLocks/>
          </p:cNvSpPr>
          <p:nvPr/>
        </p:nvSpPr>
        <p:spPr bwMode="auto">
          <a:xfrm>
            <a:off x="371487" y="3717032"/>
            <a:ext cx="8229600"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6000" b="1" dirty="0"/>
              <a:t>Convection Currents in the Mantle</a:t>
            </a:r>
          </a:p>
        </p:txBody>
      </p:sp>
      <p:sp>
        <p:nvSpPr>
          <p:cNvPr id="5" name="Rectangle 4"/>
          <p:cNvSpPr/>
          <p:nvPr/>
        </p:nvSpPr>
        <p:spPr>
          <a:xfrm>
            <a:off x="107504" y="6262152"/>
            <a:ext cx="5832648" cy="369332"/>
          </a:xfrm>
          <a:prstGeom prst="rect">
            <a:avLst/>
          </a:prstGeom>
        </p:spPr>
        <p:txBody>
          <a:bodyPr wrap="square">
            <a:spAutoFit/>
          </a:bodyPr>
          <a:lstStyle/>
          <a:p>
            <a:pPr algn="ctr"/>
            <a:r>
              <a:rPr lang="en-US" dirty="0">
                <a:hlinkClick r:id="rId2"/>
              </a:rPr>
              <a:t>http://education.sdsc.edu/optiputer/flash/convection.htm</a:t>
            </a:r>
            <a:r>
              <a:rPr lang="en-US" dirty="0"/>
              <a:t> </a:t>
            </a:r>
          </a:p>
        </p:txBody>
      </p:sp>
    </p:spTree>
    <p:extLst>
      <p:ext uri="{BB962C8B-B14F-4D97-AF65-F5344CB8AC3E}">
        <p14:creationId xmlns:p14="http://schemas.microsoft.com/office/powerpoint/2010/main" val="66756274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052" y="980728"/>
            <a:ext cx="8483377" cy="4392488"/>
          </a:xfrm>
        </p:spPr>
        <p:txBody>
          <a:bodyPr/>
          <a:lstStyle/>
          <a:p>
            <a:r>
              <a:rPr lang="en-US" sz="4800" b="1" dirty="0"/>
              <a:t>Convection Currents in the Mantle cause lithospheric plates to move. As the plates move, they interact. These interactions produce many geological features and events.</a:t>
            </a:r>
          </a:p>
        </p:txBody>
      </p:sp>
    </p:spTree>
    <p:extLst>
      <p:ext uri="{BB962C8B-B14F-4D97-AF65-F5344CB8AC3E}">
        <p14:creationId xmlns:p14="http://schemas.microsoft.com/office/powerpoint/2010/main" val="173147018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92" y="548680"/>
            <a:ext cx="5014900" cy="1296144"/>
          </a:xfrm>
        </p:spPr>
        <p:txBody>
          <a:bodyPr/>
          <a:lstStyle/>
          <a:p>
            <a:r>
              <a:rPr lang="en-US" sz="8000" b="1" dirty="0"/>
              <a:t>Volcano</a:t>
            </a:r>
          </a:p>
        </p:txBody>
      </p:sp>
      <p:sp>
        <p:nvSpPr>
          <p:cNvPr id="5" name="Rectangle 4"/>
          <p:cNvSpPr/>
          <p:nvPr/>
        </p:nvSpPr>
        <p:spPr>
          <a:xfrm>
            <a:off x="0" y="5661248"/>
            <a:ext cx="9252520"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http://www.worldvolcanoes.info/wp-content/uploads/2013/08/volcano-300x2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132856"/>
            <a:ext cx="4932134" cy="42909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67204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18434"/>
                                        </p:tgtEl>
                                        <p:attrNameLst>
                                          <p:attrName>style.visibility</p:attrName>
                                        </p:attrNameLst>
                                      </p:cBhvr>
                                      <p:to>
                                        <p:strVal val="visible"/>
                                      </p:to>
                                    </p:set>
                                    <p:animEffect transition="in" filter="fade">
                                      <p:cBhvr>
                                        <p:cTn id="13" dur="1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lstStyle/>
          <a:p>
            <a:r>
              <a:rPr lang="en-US" sz="7200" b="1" u="sng" dirty="0"/>
              <a:t>Volcano</a:t>
            </a:r>
          </a:p>
        </p:txBody>
      </p:sp>
      <p:sp>
        <p:nvSpPr>
          <p:cNvPr id="3" name="Content Placeholder 2"/>
          <p:cNvSpPr>
            <a:spLocks noGrp="1"/>
          </p:cNvSpPr>
          <p:nvPr>
            <p:ph idx="1"/>
          </p:nvPr>
        </p:nvSpPr>
        <p:spPr>
          <a:xfrm>
            <a:off x="467544" y="1772816"/>
            <a:ext cx="8229600" cy="3744416"/>
          </a:xfrm>
        </p:spPr>
        <p:txBody>
          <a:bodyPr/>
          <a:lstStyle/>
          <a:p>
            <a:r>
              <a:rPr lang="en-US" sz="4000" b="1" dirty="0"/>
              <a:t>A volcano is a mountain that forms when layers of lava and ash erupt and build up</a:t>
            </a:r>
          </a:p>
          <a:p>
            <a:r>
              <a:rPr lang="en-US" sz="4000" b="1" dirty="0"/>
              <a:t>Volcanoes form where plates are moving apart, moving together, and at locations called hot spots.</a:t>
            </a:r>
          </a:p>
        </p:txBody>
      </p:sp>
    </p:spTree>
    <p:extLst>
      <p:ext uri="{BB962C8B-B14F-4D97-AF65-F5344CB8AC3E}">
        <p14:creationId xmlns:p14="http://schemas.microsoft.com/office/powerpoint/2010/main" val="356586454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lstStyle/>
          <a:p>
            <a:r>
              <a:rPr lang="en-US" sz="7200" b="1" u="sng" dirty="0"/>
              <a:t>Volcano</a:t>
            </a:r>
          </a:p>
        </p:txBody>
      </p:sp>
      <p:sp>
        <p:nvSpPr>
          <p:cNvPr id="3" name="Content Placeholder 2"/>
          <p:cNvSpPr>
            <a:spLocks noGrp="1"/>
          </p:cNvSpPr>
          <p:nvPr>
            <p:ph idx="1"/>
          </p:nvPr>
        </p:nvSpPr>
        <p:spPr>
          <a:xfrm>
            <a:off x="467544" y="1772816"/>
            <a:ext cx="8229600" cy="2016224"/>
          </a:xfrm>
        </p:spPr>
        <p:txBody>
          <a:bodyPr/>
          <a:lstStyle/>
          <a:p>
            <a:pPr marL="0" indent="0" algn="ctr">
              <a:buNone/>
            </a:pPr>
            <a:r>
              <a:rPr lang="en-US" sz="4000" b="1" dirty="0"/>
              <a:t>When the pressure from the rising magma in a volcano becomes too much, it erupts gases, ash, and lava</a:t>
            </a:r>
          </a:p>
        </p:txBody>
      </p:sp>
      <p:sp>
        <p:nvSpPr>
          <p:cNvPr id="4" name="Rectangle 3"/>
          <p:cNvSpPr/>
          <p:nvPr/>
        </p:nvSpPr>
        <p:spPr>
          <a:xfrm>
            <a:off x="899592" y="4005064"/>
            <a:ext cx="7344816" cy="1200329"/>
          </a:xfrm>
          <a:prstGeom prst="rect">
            <a:avLst/>
          </a:prstGeom>
        </p:spPr>
        <p:txBody>
          <a:bodyPr wrap="square">
            <a:spAutoFit/>
          </a:bodyPr>
          <a:lstStyle/>
          <a:p>
            <a:pPr algn="ctr"/>
            <a:r>
              <a:rPr lang="en-US" sz="3600" dirty="0">
                <a:solidFill>
                  <a:srgbClr val="FF0000"/>
                </a:solidFill>
                <a:hlinkClick r:id="rId2"/>
              </a:rPr>
              <a:t>https://www.youtube.com/watch?v=WgktM2luLok</a:t>
            </a:r>
            <a:r>
              <a:rPr lang="en-US" sz="3600" dirty="0">
                <a:solidFill>
                  <a:srgbClr val="FF0000"/>
                </a:solidFill>
              </a:rPr>
              <a:t> </a:t>
            </a:r>
          </a:p>
        </p:txBody>
      </p:sp>
    </p:spTree>
    <p:extLst>
      <p:ext uri="{BB962C8B-B14F-4D97-AF65-F5344CB8AC3E}">
        <p14:creationId xmlns:p14="http://schemas.microsoft.com/office/powerpoint/2010/main" val="314305113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thelayeredearth.com/images/teachablemoments/010_Ring%20Of%20F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11687756"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59632" y="2172965"/>
            <a:ext cx="4176464" cy="1800200"/>
          </a:xfrm>
        </p:spPr>
        <p:txBody>
          <a:bodyPr/>
          <a:lstStyle/>
          <a:p>
            <a:r>
              <a:rPr lang="en-US" sz="6600" b="1" dirty="0">
                <a:solidFill>
                  <a:srgbClr val="FF0000"/>
                </a:solidFill>
                <a:effectLst>
                  <a:outerShdw blurRad="38100" dist="38100" dir="2700000" algn="tl">
                    <a:srgbClr val="000000">
                      <a:alpha val="43137"/>
                    </a:srgbClr>
                  </a:outerShdw>
                </a:effectLst>
              </a:rPr>
              <a:t>Ring of </a:t>
            </a:r>
            <a:br>
              <a:rPr lang="en-US" sz="6600" b="1" dirty="0">
                <a:solidFill>
                  <a:srgbClr val="FF0000"/>
                </a:solidFill>
                <a:effectLst>
                  <a:outerShdw blurRad="38100" dist="38100" dir="2700000" algn="tl">
                    <a:srgbClr val="000000">
                      <a:alpha val="43137"/>
                    </a:srgbClr>
                  </a:outerShdw>
                </a:effectLst>
              </a:rPr>
            </a:br>
            <a:r>
              <a:rPr lang="en-US" sz="6600" b="1" dirty="0">
                <a:solidFill>
                  <a:srgbClr val="FF0000"/>
                </a:solidFill>
                <a:effectLst>
                  <a:outerShdw blurRad="38100" dist="38100" dir="2700000" algn="tl">
                    <a:srgbClr val="000000">
                      <a:alpha val="43137"/>
                    </a:srgbClr>
                  </a:outerShdw>
                </a:effectLst>
              </a:rPr>
              <a:t>Fire</a:t>
            </a:r>
          </a:p>
        </p:txBody>
      </p:sp>
      <p:sp>
        <p:nvSpPr>
          <p:cNvPr id="3" name="Rectangle 2"/>
          <p:cNvSpPr/>
          <p:nvPr/>
        </p:nvSpPr>
        <p:spPr>
          <a:xfrm>
            <a:off x="0" y="5533770"/>
            <a:ext cx="9144000" cy="1200329"/>
          </a:xfrm>
          <a:prstGeom prst="rect">
            <a:avLst/>
          </a:prstGeom>
        </p:spPr>
        <p:txBody>
          <a:bodyPr wrap="square">
            <a:spAutoFit/>
          </a:bodyPr>
          <a:lstStyle/>
          <a:p>
            <a:pPr algn="ctr"/>
            <a:r>
              <a:rPr lang="en-US" sz="2400" dirty="0">
                <a:solidFill>
                  <a:srgbClr val="FF0000"/>
                </a:solidFill>
              </a:rPr>
              <a:t>Ring of Fire Eruption Song:</a:t>
            </a:r>
          </a:p>
          <a:p>
            <a:pPr algn="ctr"/>
            <a:r>
              <a:rPr lang="en-US" sz="2400" dirty="0">
                <a:hlinkClick r:id="rId3"/>
              </a:rPr>
              <a:t>https://www.youtube.com/watch?v=PnilQsno2WI&amp;index=57&amp;list=PLqTEqBBPoqwVTbS_6i2lsAmWTaW9312Fl</a:t>
            </a:r>
            <a:r>
              <a:rPr lang="en-US" sz="2400" dirty="0"/>
              <a:t> </a:t>
            </a:r>
          </a:p>
        </p:txBody>
      </p:sp>
    </p:spTree>
    <p:extLst>
      <p:ext uri="{BB962C8B-B14F-4D97-AF65-F5344CB8AC3E}">
        <p14:creationId xmlns:p14="http://schemas.microsoft.com/office/powerpoint/2010/main" val="13483813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918" y="620688"/>
            <a:ext cx="8483377" cy="3312368"/>
          </a:xfrm>
        </p:spPr>
        <p:txBody>
          <a:bodyPr/>
          <a:lstStyle/>
          <a:p>
            <a:r>
              <a:rPr lang="en-US" sz="4800" b="1" dirty="0"/>
              <a:t>Have you ever stretched a rubber band too far and had it break? Or broke a stick?</a:t>
            </a:r>
            <a:br>
              <a:rPr lang="en-US" sz="4800" b="1" dirty="0"/>
            </a:br>
            <a:br>
              <a:rPr lang="en-US" sz="1800" b="1" dirty="0"/>
            </a:br>
            <a:r>
              <a:rPr lang="en-US" sz="4800" b="1" dirty="0"/>
              <a:t>What caused them to break?</a:t>
            </a:r>
          </a:p>
        </p:txBody>
      </p:sp>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3"/>
          <p:cNvGrpSpPr/>
          <p:nvPr/>
        </p:nvGrpSpPr>
        <p:grpSpPr>
          <a:xfrm>
            <a:off x="899592" y="4149080"/>
            <a:ext cx="7767786" cy="2495550"/>
            <a:chOff x="899592" y="4149080"/>
            <a:chExt cx="7767786" cy="2495550"/>
          </a:xfrm>
        </p:grpSpPr>
        <p:pic>
          <p:nvPicPr>
            <p:cNvPr id="16386" name="Picture 2" descr="http://withmartijn.com/wp-content/uploads/2014/05/Hand-Red-RubberBand-withMartij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282088"/>
              <a:ext cx="2392871" cy="2339697"/>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4149080"/>
              <a:ext cx="474345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1730263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539552" y="620688"/>
            <a:ext cx="8208911" cy="6124754"/>
          </a:xfrm>
          <a:prstGeom prst="rect">
            <a:avLst/>
          </a:prstGeom>
        </p:spPr>
        <p:txBody>
          <a:bodyPr wrap="square">
            <a:spAutoFit/>
          </a:bodyPr>
          <a:lstStyle/>
          <a:p>
            <a:pPr algn="ctr"/>
            <a:r>
              <a:rPr lang="en-US" sz="4800" b="1" dirty="0">
                <a:solidFill>
                  <a:prstClr val="black"/>
                </a:solidFill>
                <a:latin typeface="Calibri"/>
                <a:ea typeface="+mj-ea"/>
                <a:cs typeface="+mj-cs"/>
              </a:rPr>
              <a:t>Movement of the lithospheric plates puts stress on the rocks near the plate edges. </a:t>
            </a:r>
            <a:endParaRPr lang="en-US" sz="2000" b="1" dirty="0">
              <a:solidFill>
                <a:prstClr val="black"/>
              </a:solidFill>
              <a:latin typeface="Calibri"/>
              <a:ea typeface="+mj-ea"/>
              <a:cs typeface="+mj-cs"/>
            </a:endParaRPr>
          </a:p>
          <a:p>
            <a:pPr algn="ctr"/>
            <a:endParaRPr lang="en-US" sz="2800" b="1" dirty="0">
              <a:solidFill>
                <a:prstClr val="black"/>
              </a:solidFill>
              <a:latin typeface="Calibri"/>
              <a:ea typeface="+mj-ea"/>
              <a:cs typeface="+mj-cs"/>
            </a:endParaRPr>
          </a:p>
          <a:p>
            <a:pPr algn="ctr"/>
            <a:r>
              <a:rPr lang="en-US" sz="4800" b="1" dirty="0">
                <a:solidFill>
                  <a:prstClr val="black"/>
                </a:solidFill>
                <a:latin typeface="Calibri"/>
                <a:ea typeface="+mj-ea"/>
                <a:cs typeface="+mj-cs"/>
              </a:rPr>
              <a:t>To relieve this stress, rocks tend to bend, compress, or stretch. </a:t>
            </a:r>
            <a:endParaRPr lang="en-US" sz="2000" b="1" dirty="0">
              <a:solidFill>
                <a:prstClr val="black"/>
              </a:solidFill>
              <a:latin typeface="Calibri"/>
              <a:ea typeface="+mj-ea"/>
              <a:cs typeface="+mj-cs"/>
            </a:endParaRPr>
          </a:p>
          <a:p>
            <a:pPr algn="ctr"/>
            <a:endParaRPr lang="en-US" sz="2800" b="1" dirty="0">
              <a:solidFill>
                <a:prstClr val="black"/>
              </a:solidFill>
              <a:latin typeface="Calibri"/>
              <a:ea typeface="+mj-ea"/>
              <a:cs typeface="+mj-cs"/>
            </a:endParaRPr>
          </a:p>
          <a:p>
            <a:pPr algn="ctr"/>
            <a:r>
              <a:rPr lang="en-US" sz="4800" b="1" dirty="0">
                <a:solidFill>
                  <a:prstClr val="black"/>
                </a:solidFill>
                <a:latin typeface="Calibri"/>
                <a:ea typeface="+mj-ea"/>
                <a:cs typeface="+mj-cs"/>
              </a:rPr>
              <a:t>If the stress is great enough, the rocks will break.</a:t>
            </a:r>
            <a:endParaRPr lang="en-US" dirty="0"/>
          </a:p>
        </p:txBody>
      </p:sp>
    </p:spTree>
    <p:extLst>
      <p:ext uri="{BB962C8B-B14F-4D97-AF65-F5344CB8AC3E}">
        <p14:creationId xmlns:p14="http://schemas.microsoft.com/office/powerpoint/2010/main" val="116411991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50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anim calcmode="lin" valueType="num">
                                      <p:cBhvr>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7" presetClass="entr" presetSubtype="0" fill="hold" grpId="0" nodeType="afterEffect">
                                  <p:stCondLst>
                                    <p:cond delay="50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anim calcmode="lin" valueType="num">
                                      <p:cBhvr>
                                        <p:cTn id="2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920" y="548680"/>
            <a:ext cx="8483377" cy="2376264"/>
          </a:xfrm>
        </p:spPr>
        <p:txBody>
          <a:bodyPr/>
          <a:lstStyle/>
          <a:p>
            <a:r>
              <a:rPr lang="en-US" sz="4800" b="1" dirty="0"/>
              <a:t>Earthquakes are sudden breaks in crust continuously stressed by plate movement.</a:t>
            </a:r>
          </a:p>
        </p:txBody>
      </p:sp>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0" name="Picture 6" descr="http://earthshakes.pbworks.com/w/page/16826799/f/earthqua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16" y="3068960"/>
            <a:ext cx="8515381" cy="365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53932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2000"/>
                                  </p:stCondLst>
                                  <p:childTnLst>
                                    <p:set>
                                      <p:cBhvr>
                                        <p:cTn id="12" dur="1" fill="hold">
                                          <p:stCondLst>
                                            <p:cond delay="0"/>
                                          </p:stCondLst>
                                        </p:cTn>
                                        <p:tgtEl>
                                          <p:spTgt spid="16390"/>
                                        </p:tgtEl>
                                        <p:attrNameLst>
                                          <p:attrName>style.visibility</p:attrName>
                                        </p:attrNameLst>
                                      </p:cBhvr>
                                      <p:to>
                                        <p:strVal val="visible"/>
                                      </p:to>
                                    </p:set>
                                    <p:animEffect transition="in" filter="fade">
                                      <p:cBhvr>
                                        <p:cTn id="13" dur="1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7510" y="1412776"/>
            <a:ext cx="3498824" cy="346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7" name="Rectangle 7"/>
          <p:cNvSpPr>
            <a:spLocks noGrp="1"/>
          </p:cNvSpPr>
          <p:nvPr>
            <p:ph type="ctrTitle"/>
          </p:nvPr>
        </p:nvSpPr>
        <p:spPr>
          <a:xfrm>
            <a:off x="134313" y="986691"/>
            <a:ext cx="5256584" cy="4320480"/>
          </a:xfrm>
        </p:spPr>
        <p:txBody>
          <a:bodyPr/>
          <a:lstStyle/>
          <a:p>
            <a:r>
              <a:rPr lang="es-UY" sz="4000" b="1" dirty="0" err="1"/>
              <a:t>Other</a:t>
            </a:r>
            <a:r>
              <a:rPr lang="es-UY" sz="4000" b="1" dirty="0"/>
              <a:t> </a:t>
            </a:r>
            <a:r>
              <a:rPr lang="es-UY" sz="4000" b="1" dirty="0" err="1"/>
              <a:t>than</a:t>
            </a:r>
            <a:r>
              <a:rPr lang="es-UY" sz="4000" b="1" dirty="0"/>
              <a:t> </a:t>
            </a:r>
            <a:r>
              <a:rPr lang="es-UY" sz="4000" b="1" dirty="0" err="1"/>
              <a:t>the</a:t>
            </a:r>
            <a:r>
              <a:rPr lang="es-UY" sz="4000" b="1" dirty="0"/>
              <a:t> “</a:t>
            </a:r>
            <a:r>
              <a:rPr lang="es-UY" sz="4000" b="1" dirty="0" err="1"/>
              <a:t>puzzlelike</a:t>
            </a:r>
            <a:r>
              <a:rPr lang="es-UY" sz="4000" b="1" dirty="0"/>
              <a:t>” </a:t>
            </a:r>
            <a:r>
              <a:rPr lang="es-UY" sz="4000" b="1" dirty="0" err="1"/>
              <a:t>fit</a:t>
            </a:r>
            <a:r>
              <a:rPr lang="es-UY" sz="4000" b="1" dirty="0"/>
              <a:t> of </a:t>
            </a:r>
            <a:r>
              <a:rPr lang="es-UY" sz="4000" b="1" dirty="0" err="1"/>
              <a:t>the</a:t>
            </a:r>
            <a:r>
              <a:rPr lang="es-UY" sz="4000" b="1" dirty="0"/>
              <a:t> </a:t>
            </a:r>
            <a:r>
              <a:rPr lang="es-UY" sz="4000" b="1" dirty="0" err="1"/>
              <a:t>separated</a:t>
            </a:r>
            <a:r>
              <a:rPr lang="es-UY" sz="4000" b="1" dirty="0"/>
              <a:t> </a:t>
            </a:r>
            <a:r>
              <a:rPr lang="es-UY" sz="4000" b="1" dirty="0" err="1"/>
              <a:t>continents</a:t>
            </a:r>
            <a:r>
              <a:rPr lang="es-UY" sz="4000" b="1" dirty="0"/>
              <a:t>, </a:t>
            </a:r>
            <a:r>
              <a:rPr lang="es-UY" sz="4000" b="1" dirty="0" err="1"/>
              <a:t>what</a:t>
            </a:r>
            <a:r>
              <a:rPr lang="es-UY" sz="4000" b="1" dirty="0"/>
              <a:t> </a:t>
            </a:r>
            <a:r>
              <a:rPr lang="es-UY" sz="4000" b="1" dirty="0" err="1"/>
              <a:t>evidence</a:t>
            </a:r>
            <a:r>
              <a:rPr lang="es-UY" sz="4000" b="1" dirty="0"/>
              <a:t> </a:t>
            </a:r>
            <a:r>
              <a:rPr lang="es-UY" sz="4000" b="1" dirty="0" err="1"/>
              <a:t>was</a:t>
            </a:r>
            <a:r>
              <a:rPr lang="es-UY" sz="4000" b="1" dirty="0"/>
              <a:t> </a:t>
            </a:r>
            <a:r>
              <a:rPr lang="es-UY" sz="4000" b="1" dirty="0" err="1"/>
              <a:t>used</a:t>
            </a:r>
            <a:r>
              <a:rPr lang="es-UY" sz="4000" b="1" dirty="0"/>
              <a:t> </a:t>
            </a:r>
            <a:r>
              <a:rPr lang="es-UY" sz="4000" b="1" dirty="0" err="1"/>
              <a:t>to</a:t>
            </a:r>
            <a:r>
              <a:rPr lang="es-UY" sz="4000" b="1" dirty="0"/>
              <a:t> </a:t>
            </a:r>
            <a:r>
              <a:rPr lang="es-UY" sz="4000" b="1" dirty="0" err="1"/>
              <a:t>support</a:t>
            </a:r>
            <a:r>
              <a:rPr lang="es-UY" sz="4000" b="1" dirty="0"/>
              <a:t> </a:t>
            </a:r>
            <a:r>
              <a:rPr lang="es-UY" sz="4000" b="1" dirty="0" err="1"/>
              <a:t>the</a:t>
            </a:r>
            <a:r>
              <a:rPr lang="es-UY" sz="4000" b="1" dirty="0"/>
              <a:t> </a:t>
            </a:r>
            <a:r>
              <a:rPr lang="es-UY" sz="4000" b="1" dirty="0" err="1"/>
              <a:t>theory</a:t>
            </a:r>
            <a:r>
              <a:rPr lang="es-UY" sz="4000" b="1" dirty="0"/>
              <a:t> of continental </a:t>
            </a:r>
            <a:r>
              <a:rPr lang="es-UY" sz="4000" b="1" dirty="0" err="1"/>
              <a:t>drift</a:t>
            </a:r>
            <a:r>
              <a:rPr lang="es-UY" sz="4000" b="1" dirty="0"/>
              <a:t>?</a:t>
            </a:r>
            <a:endParaRPr lang="es-ES" sz="4000" b="1" dirty="0"/>
          </a:p>
        </p:txBody>
      </p:sp>
    </p:spTree>
    <p:extLst>
      <p:ext uri="{BB962C8B-B14F-4D97-AF65-F5344CB8AC3E}">
        <p14:creationId xmlns:p14="http://schemas.microsoft.com/office/powerpoint/2010/main" val="317325835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918" y="692696"/>
            <a:ext cx="8483377" cy="2160240"/>
          </a:xfrm>
        </p:spPr>
        <p:txBody>
          <a:bodyPr/>
          <a:lstStyle/>
          <a:p>
            <a:r>
              <a:rPr lang="en-US" sz="3600" b="1" dirty="0"/>
              <a:t>Along plate boundaries, the Earth’s lithosphere fractures along faults. As plates move, blocks of crust shift along the faults. There are different kinds of faults.</a:t>
            </a:r>
          </a:p>
        </p:txBody>
      </p:sp>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55" y="2883583"/>
            <a:ext cx="8207006" cy="309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1560" y="6093296"/>
            <a:ext cx="8064896" cy="646331"/>
          </a:xfrm>
          <a:prstGeom prst="rect">
            <a:avLst/>
          </a:prstGeom>
        </p:spPr>
        <p:txBody>
          <a:bodyPr wrap="square">
            <a:spAutoFit/>
          </a:bodyPr>
          <a:lstStyle/>
          <a:p>
            <a:pPr algn="ctr"/>
            <a:r>
              <a:rPr lang="en-US" dirty="0">
                <a:hlinkClick r:id="rId3"/>
              </a:rPr>
              <a:t>http://www.classzone.com/books/earth_science/terc/content/visualizations/es1103/es1103page01.cfm?chapter_no=visualization</a:t>
            </a:r>
            <a:r>
              <a:rPr lang="en-US" dirty="0"/>
              <a:t> </a:t>
            </a:r>
          </a:p>
        </p:txBody>
      </p:sp>
    </p:spTree>
    <p:extLst>
      <p:ext uri="{BB962C8B-B14F-4D97-AF65-F5344CB8AC3E}">
        <p14:creationId xmlns:p14="http://schemas.microsoft.com/office/powerpoint/2010/main" val="102982247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918" y="692696"/>
            <a:ext cx="8483377" cy="3600400"/>
          </a:xfrm>
        </p:spPr>
        <p:txBody>
          <a:bodyPr/>
          <a:lstStyle/>
          <a:p>
            <a:r>
              <a:rPr lang="en-US" sz="4800" b="1" dirty="0"/>
              <a:t>When rocks move suddenly along the fault, releasing stress, seismic waves travel through </a:t>
            </a:r>
            <a:br>
              <a:rPr lang="en-US" sz="4800" b="1" dirty="0"/>
            </a:br>
            <a:r>
              <a:rPr lang="en-US" sz="4800" b="1" dirty="0"/>
              <a:t>the earth’s crust in the form </a:t>
            </a:r>
            <a:br>
              <a:rPr lang="en-US" sz="4800" b="1" dirty="0"/>
            </a:br>
            <a:r>
              <a:rPr lang="en-US" sz="4800" b="1" dirty="0"/>
              <a:t>of waves.</a:t>
            </a:r>
          </a:p>
        </p:txBody>
      </p:sp>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666478" y="4396462"/>
            <a:ext cx="7776864" cy="369332"/>
          </a:xfrm>
          <a:prstGeom prst="rect">
            <a:avLst/>
          </a:prstGeom>
        </p:spPr>
        <p:txBody>
          <a:bodyPr wrap="square">
            <a:spAutoFit/>
          </a:bodyPr>
          <a:lstStyle/>
          <a:p>
            <a:pPr algn="ctr"/>
            <a:r>
              <a:rPr lang="en-US" dirty="0">
                <a:solidFill>
                  <a:prstClr val="black"/>
                </a:solidFill>
                <a:hlinkClick r:id="rId2"/>
              </a:rPr>
              <a:t>http://www.pbs.org/wnet/savageearth/animations/earthquakes/main.html</a:t>
            </a:r>
            <a:r>
              <a:rPr lang="en-US" dirty="0">
                <a:solidFill>
                  <a:prstClr val="black"/>
                </a:solidFill>
              </a:rPr>
              <a:t> </a:t>
            </a:r>
          </a:p>
        </p:txBody>
      </p:sp>
      <p:sp>
        <p:nvSpPr>
          <p:cNvPr id="6" name="Rectangle 5"/>
          <p:cNvSpPr/>
          <p:nvPr/>
        </p:nvSpPr>
        <p:spPr>
          <a:xfrm>
            <a:off x="731151" y="4902259"/>
            <a:ext cx="7632848" cy="707886"/>
          </a:xfrm>
          <a:prstGeom prst="rect">
            <a:avLst/>
          </a:prstGeom>
        </p:spPr>
        <p:txBody>
          <a:bodyPr wrap="square">
            <a:spAutoFit/>
          </a:bodyPr>
          <a:lstStyle/>
          <a:p>
            <a:pPr algn="ctr"/>
            <a:r>
              <a:rPr lang="en-US" sz="2000" dirty="0"/>
              <a:t>Earthquake is like a drip of water video: </a:t>
            </a:r>
            <a:r>
              <a:rPr lang="en-US" sz="2000" dirty="0">
                <a:hlinkClick r:id="rId3"/>
              </a:rPr>
              <a:t>https://www.youtube.com/watch?v=LoUocQyvVyI#t=10</a:t>
            </a:r>
            <a:r>
              <a:rPr lang="en-US" sz="2000" dirty="0"/>
              <a:t> </a:t>
            </a:r>
          </a:p>
        </p:txBody>
      </p:sp>
      <p:sp>
        <p:nvSpPr>
          <p:cNvPr id="7" name="Rectangle 6"/>
          <p:cNvSpPr/>
          <p:nvPr/>
        </p:nvSpPr>
        <p:spPr>
          <a:xfrm>
            <a:off x="270434" y="5833963"/>
            <a:ext cx="8568951" cy="923330"/>
          </a:xfrm>
          <a:prstGeom prst="rect">
            <a:avLst/>
          </a:prstGeom>
        </p:spPr>
        <p:txBody>
          <a:bodyPr wrap="square">
            <a:spAutoFit/>
          </a:bodyPr>
          <a:lstStyle/>
          <a:p>
            <a:pPr algn="ctr"/>
            <a:r>
              <a:rPr lang="en-US" dirty="0">
                <a:latin typeface="Arial" pitchFamily="34" charset="0"/>
                <a:ea typeface="Calibri"/>
                <a:cs typeface="Arial" pitchFamily="34" charset="0"/>
              </a:rPr>
              <a:t>It’s an Earthquake Song: </a:t>
            </a:r>
            <a:r>
              <a:rPr lang="en-US" u="sng" dirty="0">
                <a:solidFill>
                  <a:srgbClr val="0000FF"/>
                </a:solidFill>
                <a:latin typeface="Calibri"/>
                <a:ea typeface="Calibri"/>
                <a:cs typeface="Times New Roman"/>
                <a:hlinkClick r:id="rId4"/>
              </a:rPr>
              <a:t>https://www.youtube.com/watch?v=sA6oZ4YgKCA&amp;list=PLqTEqBBPoqwVTbS_6i2lsAmWTaW9312Fl&amp;index=53</a:t>
            </a:r>
            <a:endParaRPr lang="en-US" dirty="0"/>
          </a:p>
        </p:txBody>
      </p:sp>
    </p:spTree>
    <p:extLst>
      <p:ext uri="{BB962C8B-B14F-4D97-AF65-F5344CB8AC3E}">
        <p14:creationId xmlns:p14="http://schemas.microsoft.com/office/powerpoint/2010/main" val="311352128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grpId="0" nodeType="afterEffect">
                                  <p:stCondLst>
                                    <p:cond delay="5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par>
                          <p:cTn id="14" fill="hold">
                            <p:stCondLst>
                              <p:cond delay="7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par>
                          <p:cTn id="18" fill="hold">
                            <p:stCondLst>
                              <p:cond delay="8500"/>
                            </p:stCondLst>
                            <p:childTnLst>
                              <p:par>
                                <p:cTn id="19" presetID="10" presetClass="entr" presetSubtype="0" fill="hold" grpId="0" nodeType="after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59" y="1268760"/>
            <a:ext cx="4425104" cy="4320480"/>
          </a:xfrm>
        </p:spPr>
        <p:txBody>
          <a:bodyPr/>
          <a:lstStyle/>
          <a:p>
            <a:r>
              <a:rPr lang="en-US" sz="6600" b="1" dirty="0"/>
              <a:t>Model of Three Faults Activity</a:t>
            </a:r>
          </a:p>
        </p:txBody>
      </p:sp>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858941526"/>
              </p:ext>
            </p:extLst>
          </p:nvPr>
        </p:nvGraphicFramePr>
        <p:xfrm>
          <a:off x="4427984" y="836712"/>
          <a:ext cx="4318248" cy="5588321"/>
        </p:xfrm>
        <a:graphic>
          <a:graphicData uri="http://schemas.openxmlformats.org/presentationml/2006/ole">
            <mc:AlternateContent xmlns:mc="http://schemas.openxmlformats.org/markup-compatibility/2006">
              <mc:Choice xmlns:v="urn:schemas-microsoft-com:vml" Requires="v">
                <p:oleObj spid="_x0000_s17448" name="Acrobat Document" r:id="rId3" imgW="3886132" imgH="5029200" progId="AcroExch.Document.11">
                  <p:embed/>
                </p:oleObj>
              </mc:Choice>
              <mc:Fallback>
                <p:oleObj name="Acrobat Document" r:id="rId3" imgW="3886132" imgH="5029200" progId="AcroExch.Document.11">
                  <p:embed/>
                  <p:pic>
                    <p:nvPicPr>
                      <p:cNvPr id="0" name=""/>
                      <p:cNvPicPr/>
                      <p:nvPr/>
                    </p:nvPicPr>
                    <p:blipFill>
                      <a:blip r:embed="rId4"/>
                      <a:stretch>
                        <a:fillRect/>
                      </a:stretch>
                    </p:blipFill>
                    <p:spPr>
                      <a:xfrm>
                        <a:off x="4427984" y="836712"/>
                        <a:ext cx="4318248" cy="5588321"/>
                      </a:xfrm>
                      <a:prstGeom prst="rect">
                        <a:avLst/>
                      </a:prstGeom>
                    </p:spPr>
                  </p:pic>
                </p:oleObj>
              </mc:Fallback>
            </mc:AlternateContent>
          </a:graphicData>
        </a:graphic>
      </p:graphicFrame>
    </p:spTree>
    <p:extLst>
      <p:ext uri="{BB962C8B-B14F-4D97-AF65-F5344CB8AC3E}">
        <p14:creationId xmlns:p14="http://schemas.microsoft.com/office/powerpoint/2010/main" val="37698320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918" y="404664"/>
            <a:ext cx="8483377" cy="2160240"/>
          </a:xfrm>
        </p:spPr>
        <p:txBody>
          <a:bodyPr/>
          <a:lstStyle/>
          <a:p>
            <a:r>
              <a:rPr lang="en-US" sz="3600" b="1" dirty="0"/>
              <a:t>Tsunamis are ocean waves caused by earthquakes and landslides that occur near or under the ocean in oceanic crust.</a:t>
            </a:r>
          </a:p>
        </p:txBody>
      </p:sp>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4" descr="http://www.n-d-a.org/images/tsunami-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758" y="2484132"/>
            <a:ext cx="4664460" cy="32961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83568" y="6328772"/>
            <a:ext cx="7560840" cy="369332"/>
          </a:xfrm>
          <a:prstGeom prst="rect">
            <a:avLst/>
          </a:prstGeom>
        </p:spPr>
        <p:txBody>
          <a:bodyPr wrap="square">
            <a:spAutoFit/>
          </a:bodyPr>
          <a:lstStyle/>
          <a:p>
            <a:pPr algn="ctr"/>
            <a:r>
              <a:rPr lang="en-US" dirty="0">
                <a:hlinkClick r:id="rId3"/>
              </a:rPr>
              <a:t>http://www.pbs.org/wnet/savageearth/animations/tsunami/index.html</a:t>
            </a:r>
            <a:r>
              <a:rPr lang="en-US" dirty="0"/>
              <a:t> </a:t>
            </a:r>
          </a:p>
        </p:txBody>
      </p:sp>
      <p:sp>
        <p:nvSpPr>
          <p:cNvPr id="7" name="Rectangle 6"/>
          <p:cNvSpPr/>
          <p:nvPr/>
        </p:nvSpPr>
        <p:spPr>
          <a:xfrm>
            <a:off x="1547664" y="5937769"/>
            <a:ext cx="5638885" cy="369332"/>
          </a:xfrm>
          <a:prstGeom prst="rect">
            <a:avLst/>
          </a:prstGeom>
        </p:spPr>
        <p:txBody>
          <a:bodyPr wrap="square">
            <a:spAutoFit/>
          </a:bodyPr>
          <a:lstStyle/>
          <a:p>
            <a:pPr algn="ctr"/>
            <a:r>
              <a:rPr lang="en-US" dirty="0">
                <a:hlinkClick r:id="rId4"/>
              </a:rPr>
              <a:t>https://www.youtube.com/watch?v=bG37DEAb3Bc</a:t>
            </a:r>
            <a:r>
              <a:rPr lang="en-US" dirty="0"/>
              <a:t> </a:t>
            </a:r>
          </a:p>
        </p:txBody>
      </p:sp>
    </p:spTree>
    <p:extLst>
      <p:ext uri="{BB962C8B-B14F-4D97-AF65-F5344CB8AC3E}">
        <p14:creationId xmlns:p14="http://schemas.microsoft.com/office/powerpoint/2010/main" val="35607373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19510" y="692696"/>
            <a:ext cx="8208912" cy="1938992"/>
          </a:xfrm>
          <a:prstGeom prst="rect">
            <a:avLst/>
          </a:prstGeom>
        </p:spPr>
        <p:txBody>
          <a:bodyPr wrap="square">
            <a:spAutoFit/>
          </a:bodyPr>
          <a:lstStyle/>
          <a:p>
            <a:pPr algn="ctr"/>
            <a:r>
              <a:rPr lang="en-US" sz="2400" b="1" dirty="0"/>
              <a:t>The lowest point of a tsunami wave hits inland first and creates a vacuum that sucks up the coastal water near the shoreline away from the land, exposing the sea floor. This is the first indicator that the destructive part of the wave is on its way.  </a:t>
            </a:r>
          </a:p>
        </p:txBody>
      </p:sp>
      <p:pic>
        <p:nvPicPr>
          <p:cNvPr id="21508" name="Picture 4" descr="http://geol105naturalhazards.voices.wooster.edu/files/2013/02/tsunami_wave_coming_time_to_r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5" y="2924944"/>
            <a:ext cx="5562319" cy="35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27887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83964" y="692696"/>
            <a:ext cx="8208912" cy="2677656"/>
          </a:xfrm>
          <a:prstGeom prst="rect">
            <a:avLst/>
          </a:prstGeom>
        </p:spPr>
        <p:txBody>
          <a:bodyPr wrap="square">
            <a:spAutoFit/>
          </a:bodyPr>
          <a:lstStyle/>
          <a:p>
            <a:pPr algn="ctr"/>
            <a:r>
              <a:rPr lang="en-US" sz="2400" b="1" dirty="0">
                <a:solidFill>
                  <a:prstClr val="black"/>
                </a:solidFill>
              </a:rPr>
              <a:t>As a tsunami’s waves travel across deep water they may be only a foot or so high and hard to detect. Once it reaches inland the surge can reach heights of 100 feet or more. </a:t>
            </a:r>
          </a:p>
          <a:p>
            <a:pPr algn="ctr"/>
            <a:endParaRPr lang="en-US" sz="2400" b="1" dirty="0">
              <a:solidFill>
                <a:prstClr val="black"/>
              </a:solidFill>
            </a:endParaRPr>
          </a:p>
          <a:p>
            <a:pPr algn="ctr"/>
            <a:r>
              <a:rPr lang="en-US" sz="2400" b="1" dirty="0">
                <a:solidFill>
                  <a:prstClr val="black"/>
                </a:solidFill>
              </a:rPr>
              <a:t>It is a massive wall of water that reaches land and can cause incredible destruction and loss of life. </a:t>
            </a:r>
          </a:p>
        </p:txBody>
      </p:sp>
      <p:grpSp>
        <p:nvGrpSpPr>
          <p:cNvPr id="2" name="Group 1"/>
          <p:cNvGrpSpPr/>
          <p:nvPr/>
        </p:nvGrpSpPr>
        <p:grpSpPr>
          <a:xfrm>
            <a:off x="483964" y="3573016"/>
            <a:ext cx="8430095" cy="2894877"/>
            <a:chOff x="483964" y="3702475"/>
            <a:chExt cx="8430095" cy="2894877"/>
          </a:xfrm>
        </p:grpSpPr>
        <p:pic>
          <p:nvPicPr>
            <p:cNvPr id="18434" name="Picture 2" descr="http://images.nationalgeographic.com/wpf/media-live/photos/000/331/cache/japan-tsunami-earthquake-hits-northeast-wave_33143_600x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964" y="3702475"/>
              <a:ext cx="3693211" cy="288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482" name="Picture 2" descr="http://www.thetimes.co.uk/tto/multimedia/archive/00131/NM282902_a_131555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420" y="3713592"/>
              <a:ext cx="4325639" cy="28837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5231709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50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anim calcmode="lin" valueType="num">
                                      <p:cBhvr>
                                        <p:cTn id="1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tsunami_genesi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2" y="0"/>
            <a:ext cx="8824224" cy="6309320"/>
          </a:xfrm>
          <a:prstGeom prst="rect">
            <a:avLst/>
          </a:prstGeom>
        </p:spPr>
      </p:pic>
    </p:spTree>
    <p:extLst>
      <p:ext uri="{BB962C8B-B14F-4D97-AF65-F5344CB8AC3E}">
        <p14:creationId xmlns:p14="http://schemas.microsoft.com/office/powerpoint/2010/main" val="12775039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3648" y="692696"/>
            <a:ext cx="6408712" cy="923330"/>
          </a:xfrm>
          <a:prstGeom prst="rect">
            <a:avLst/>
          </a:prstGeom>
          <a:noFill/>
        </p:spPr>
        <p:txBody>
          <a:bodyPr wrap="square" rtlCol="0">
            <a:spAutoFit/>
          </a:bodyPr>
          <a:lstStyle/>
          <a:p>
            <a:pPr algn="ctr"/>
            <a:r>
              <a:rPr lang="en-US" sz="5400" b="1" dirty="0"/>
              <a:t>Tsunami videos</a:t>
            </a:r>
          </a:p>
        </p:txBody>
      </p:sp>
      <p:sp>
        <p:nvSpPr>
          <p:cNvPr id="2" name="Rectangle 1"/>
          <p:cNvSpPr/>
          <p:nvPr/>
        </p:nvSpPr>
        <p:spPr>
          <a:xfrm>
            <a:off x="1619672" y="1700808"/>
            <a:ext cx="5760640" cy="1569660"/>
          </a:xfrm>
          <a:prstGeom prst="rect">
            <a:avLst/>
          </a:prstGeom>
        </p:spPr>
        <p:txBody>
          <a:bodyPr wrap="square">
            <a:spAutoFit/>
          </a:bodyPr>
          <a:lstStyle/>
          <a:p>
            <a:pPr algn="ctr"/>
            <a:r>
              <a:rPr lang="en-US" sz="3200" dirty="0">
                <a:hlinkClick r:id="rId2"/>
              </a:rPr>
              <a:t>https://www.youtube.com/watch?v=0NfKZAiWRoE</a:t>
            </a:r>
            <a:br>
              <a:rPr lang="en-US" sz="3200" dirty="0"/>
            </a:br>
            <a:r>
              <a:rPr lang="en-US" sz="3200" dirty="0"/>
              <a:t> </a:t>
            </a:r>
            <a:r>
              <a:rPr lang="en-US" sz="2400" dirty="0"/>
              <a:t>[1:01]</a:t>
            </a:r>
          </a:p>
        </p:txBody>
      </p:sp>
      <p:sp>
        <p:nvSpPr>
          <p:cNvPr id="3" name="Rectangle 2"/>
          <p:cNvSpPr/>
          <p:nvPr/>
        </p:nvSpPr>
        <p:spPr>
          <a:xfrm>
            <a:off x="611560" y="3356992"/>
            <a:ext cx="7992888" cy="892552"/>
          </a:xfrm>
          <a:prstGeom prst="rect">
            <a:avLst/>
          </a:prstGeom>
        </p:spPr>
        <p:txBody>
          <a:bodyPr wrap="square">
            <a:spAutoFit/>
          </a:bodyPr>
          <a:lstStyle/>
          <a:p>
            <a:pPr algn="ctr"/>
            <a:r>
              <a:rPr lang="en-US" sz="2800" dirty="0">
                <a:hlinkClick r:id="rId3"/>
              </a:rPr>
              <a:t>https://www.youtube.com/watch?v=tPQ5iTcnXW0</a:t>
            </a:r>
            <a:r>
              <a:rPr lang="en-US" sz="2800" dirty="0"/>
              <a:t> </a:t>
            </a:r>
            <a:br>
              <a:rPr lang="en-US" sz="2800" dirty="0"/>
            </a:br>
            <a:r>
              <a:rPr lang="en-US" sz="2400" dirty="0"/>
              <a:t>[longer 14:49 you can fast forward through some]</a:t>
            </a:r>
          </a:p>
        </p:txBody>
      </p:sp>
      <p:sp>
        <p:nvSpPr>
          <p:cNvPr id="4" name="Rectangle 3"/>
          <p:cNvSpPr/>
          <p:nvPr/>
        </p:nvSpPr>
        <p:spPr>
          <a:xfrm>
            <a:off x="646166" y="4581128"/>
            <a:ext cx="7920880" cy="1200329"/>
          </a:xfrm>
          <a:prstGeom prst="rect">
            <a:avLst/>
          </a:prstGeom>
        </p:spPr>
        <p:txBody>
          <a:bodyPr wrap="square">
            <a:spAutoFit/>
          </a:bodyPr>
          <a:lstStyle/>
          <a:p>
            <a:pPr algn="ctr"/>
            <a:r>
              <a:rPr lang="en-US" sz="2400" dirty="0"/>
              <a:t>Crust Rolls Up Tsunami Song:</a:t>
            </a:r>
            <a:br>
              <a:rPr lang="en-US" sz="2400" dirty="0"/>
            </a:br>
            <a:r>
              <a:rPr lang="en-US" sz="2400" dirty="0">
                <a:hlinkClick r:id="rId4"/>
              </a:rPr>
              <a:t>https://www.youtube.com/watch?v=gPaXXZhBAxg&amp;index=59&amp;list=PLqTEqBBPoqwVTbS_6i2lsAmWTaW9312Fl</a:t>
            </a:r>
            <a:r>
              <a:rPr lang="en-US" sz="2400" dirty="0"/>
              <a:t> </a:t>
            </a:r>
          </a:p>
        </p:txBody>
      </p:sp>
    </p:spTree>
    <p:extLst>
      <p:ext uri="{BB962C8B-B14F-4D97-AF65-F5344CB8AC3E}">
        <p14:creationId xmlns:p14="http://schemas.microsoft.com/office/powerpoint/2010/main" val="104840643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US" sz="4800" b="1" dirty="0"/>
              <a:t>Geological Events Summarizer</a:t>
            </a:r>
          </a:p>
        </p:txBody>
      </p:sp>
      <p:graphicFrame>
        <p:nvGraphicFramePr>
          <p:cNvPr id="3" name="Object 2"/>
          <p:cNvGraphicFramePr>
            <a:graphicFrameLocks noChangeAspect="1"/>
          </p:cNvGraphicFramePr>
          <p:nvPr>
            <p:extLst>
              <p:ext uri="{D42A27DB-BD31-4B8C-83A1-F6EECF244321}">
                <p14:modId xmlns:p14="http://schemas.microsoft.com/office/powerpoint/2010/main" val="3925433440"/>
              </p:ext>
            </p:extLst>
          </p:nvPr>
        </p:nvGraphicFramePr>
        <p:xfrm>
          <a:off x="2411760" y="1340768"/>
          <a:ext cx="3886200" cy="5029200"/>
        </p:xfrm>
        <a:graphic>
          <a:graphicData uri="http://schemas.openxmlformats.org/presentationml/2006/ole">
            <mc:AlternateContent xmlns:mc="http://schemas.openxmlformats.org/markup-compatibility/2006">
              <mc:Choice xmlns:v="urn:schemas-microsoft-com:vml" Requires="v">
                <p:oleObj spid="_x0000_s19480" name="Acrobat Document" r:id="rId3" imgW="3886132" imgH="5029200" progId="AcroExch.Document.11">
                  <p:embed/>
                </p:oleObj>
              </mc:Choice>
              <mc:Fallback>
                <p:oleObj name="Acrobat Document" r:id="rId3" imgW="3886132" imgH="5029200" progId="AcroExch.Document.11">
                  <p:embed/>
                  <p:pic>
                    <p:nvPicPr>
                      <p:cNvPr id="0" name=""/>
                      <p:cNvPicPr/>
                      <p:nvPr/>
                    </p:nvPicPr>
                    <p:blipFill>
                      <a:blip r:embed="rId4"/>
                      <a:stretch>
                        <a:fillRect/>
                      </a:stretch>
                    </p:blipFill>
                    <p:spPr>
                      <a:xfrm>
                        <a:off x="2411760" y="1340768"/>
                        <a:ext cx="3886200" cy="502920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75755435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p:cNvSpPr>
          <p:nvPr>
            <p:ph type="ctrTitle"/>
          </p:nvPr>
        </p:nvSpPr>
        <p:spPr>
          <a:xfrm>
            <a:off x="611560" y="1268760"/>
            <a:ext cx="7488832" cy="3672408"/>
          </a:xfrm>
        </p:spPr>
        <p:txBody>
          <a:bodyPr/>
          <a:lstStyle/>
          <a:p>
            <a:r>
              <a:rPr lang="en-US" sz="6600" b="1" dirty="0"/>
              <a:t>Continental Drift Evidence</a:t>
            </a:r>
            <a:br>
              <a:rPr lang="en-US" sz="6600" b="1" dirty="0"/>
            </a:br>
            <a:r>
              <a:rPr lang="en-US" sz="6600" b="1" dirty="0"/>
              <a:t>Task</a:t>
            </a:r>
            <a:endParaRPr lang="es-ES" dirty="0"/>
          </a:p>
        </p:txBody>
      </p:sp>
    </p:spTree>
    <p:extLst>
      <p:ext uri="{BB962C8B-B14F-4D97-AF65-F5344CB8AC3E}">
        <p14:creationId xmlns:p14="http://schemas.microsoft.com/office/powerpoint/2010/main" val="25505397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15042</TotalTime>
  <Words>2086</Words>
  <Application>Microsoft Office PowerPoint</Application>
  <PresentationFormat>On-screen Show (4:3)</PresentationFormat>
  <Paragraphs>223</Paragraphs>
  <Slides>88</Slides>
  <Notes>5</Notes>
  <HiddenSlides>0</HiddenSlides>
  <MMClips>1</MMClips>
  <ScaleCrop>false</ScaleCrop>
  <HeadingPairs>
    <vt:vector size="8" baseType="variant">
      <vt:variant>
        <vt:lpstr>Fonts Used</vt:lpstr>
      </vt:variant>
      <vt:variant>
        <vt:i4>3</vt:i4>
      </vt:variant>
      <vt:variant>
        <vt:lpstr>Theme</vt:lpstr>
      </vt:variant>
      <vt:variant>
        <vt:i4>14</vt:i4>
      </vt:variant>
      <vt:variant>
        <vt:lpstr>Embedded OLE Servers</vt:lpstr>
      </vt:variant>
      <vt:variant>
        <vt:i4>2</vt:i4>
      </vt:variant>
      <vt:variant>
        <vt:lpstr>Slide Titles</vt:lpstr>
      </vt:variant>
      <vt:variant>
        <vt:i4>88</vt:i4>
      </vt:variant>
    </vt:vector>
  </HeadingPairs>
  <TitlesOfParts>
    <vt:vector size="107" baseType="lpstr">
      <vt:lpstr>Arial</vt:lpstr>
      <vt:lpstr>Calibri</vt:lpstr>
      <vt:lpstr>Times New Roman</vt:lpstr>
      <vt:lpstr>Office Theme</vt:lpstr>
      <vt:lpstr>Default Design</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Bitmap Image</vt:lpstr>
      <vt:lpstr>Acrobat Document</vt:lpstr>
      <vt:lpstr>March 19,  2018</vt:lpstr>
      <vt:lpstr>Activating Strategy: Watch Ice Age: Scrat Continental Crack Up video clip and have students either answer individually or with a partner the following questions: </vt:lpstr>
      <vt:lpstr>One of the accurate events shown  in Scrat’s Continental Crack Up is that the continents were once joined together but moved apart.  </vt:lpstr>
      <vt:lpstr>In 1912, a man named Alfred Wegener proposed that at one time the continents were joined together, but over time have moved slowly to their current locations.   His hypothesis is called Continental Drift.</vt:lpstr>
      <vt:lpstr>Wegener called the once connected large landmass Pangaea.</vt:lpstr>
      <vt:lpstr>March 20, 2018</vt:lpstr>
      <vt:lpstr>Pangaea Flipbook</vt:lpstr>
      <vt:lpstr>Other than the “puzzlelike” fit of the separated continents, what evidence was used to support the theory of continental drift?</vt:lpstr>
      <vt:lpstr>Continental Drift Evidence Task</vt:lpstr>
      <vt:lpstr>March 21, 2018</vt:lpstr>
      <vt:lpstr>Rock, fossil, and climate clues were the main types of evidence for continental drift. Advances in technology have provided additional clues to help explain continental drift.</vt:lpstr>
      <vt:lpstr>PowerPoint Presentation</vt:lpstr>
      <vt:lpstr>PowerPoint Presentation</vt:lpstr>
      <vt:lpstr>PowerPoint Presentation</vt:lpstr>
      <vt:lpstr>PowerPoint Presentation</vt:lpstr>
      <vt:lpstr>PowerPoint Presentation</vt:lpstr>
      <vt:lpstr>Seafloor Spreading</vt:lpstr>
      <vt:lpstr>Seafloor Spreading</vt:lpstr>
      <vt:lpstr>Seafloor Spreading Video Clip</vt:lpstr>
      <vt:lpstr>PowerPoint Presentation</vt:lpstr>
      <vt:lpstr>PowerPoint Presentation</vt:lpstr>
      <vt:lpstr>If new crust is being added by seafloor spreading, does the Earth’s surface just keep expanding?</vt:lpstr>
      <vt:lpstr>PowerPoint Presentation</vt:lpstr>
      <vt:lpstr>PowerPoint Presentation</vt:lpstr>
      <vt:lpstr>PowerPoint Presentation</vt:lpstr>
      <vt:lpstr>PowerPoint Presentation</vt:lpstr>
      <vt:lpstr>PowerPoint Presentation</vt:lpstr>
      <vt:lpstr>Plate Boundary Map</vt:lpstr>
      <vt:lpstr>Plate Boundary Analysis Activity</vt:lpstr>
      <vt:lpstr>PowerPoint Presentation</vt:lpstr>
      <vt:lpstr>When plates move, they can interact in several ways:</vt:lpstr>
      <vt:lpstr>March 22, 2018</vt:lpstr>
      <vt:lpstr>PowerPoint Presentation</vt:lpstr>
      <vt:lpstr>PowerPoint Presentation</vt:lpstr>
      <vt:lpstr>PowerPoint Presentation</vt:lpstr>
      <vt:lpstr>Divergent Boundary in Iceland</vt:lpstr>
      <vt:lpstr>Divergent Boundary in Africa</vt:lpstr>
      <vt:lpstr>PowerPoint Presentation</vt:lpstr>
      <vt:lpstr>PowerPoint Presentation</vt:lpstr>
      <vt:lpstr>PowerPoint Presentation</vt:lpstr>
      <vt:lpstr>Divergent Boundary: Mid-Atlantic Ridge </vt:lpstr>
      <vt:lpstr>PowerPoint Presentation</vt:lpstr>
      <vt:lpstr>PowerPoint Presentation</vt:lpstr>
      <vt:lpstr>PowerPoint Presentation</vt:lpstr>
      <vt:lpstr>PowerPoint Presentation</vt:lpstr>
      <vt:lpstr>March 26, 2018</vt:lpstr>
      <vt:lpstr>Convergent Plate Boundary: Oceanic               Continental </vt:lpstr>
      <vt:lpstr>PowerPoint Presentation</vt:lpstr>
      <vt:lpstr>Model a Convergent Boundary  with subduction:</vt:lpstr>
      <vt:lpstr>Convergent  Boundary</vt:lpstr>
      <vt:lpstr>New crust is added at divergent boundaries while it disappears below the surface at the subduction zones of convergent boundaries.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Convergent Plate Boundary: Oceanic              Oceanic </vt:lpstr>
      <vt:lpstr>PowerPoint Presentation</vt:lpstr>
      <vt:lpstr>PowerPoint Presentation</vt:lpstr>
      <vt:lpstr>PowerPoint Presentation</vt:lpstr>
      <vt:lpstr>PowerPoint Presentation</vt:lpstr>
      <vt:lpstr>PowerPoint Presentation</vt:lpstr>
      <vt:lpstr>Transform Boundary</vt:lpstr>
      <vt:lpstr>Transform Boundary</vt:lpstr>
      <vt:lpstr>Model a Transform Boundary:</vt:lpstr>
      <vt:lpstr>Transform Boundary: San Andreas Fault in California</vt:lpstr>
      <vt:lpstr>Transform Boundary</vt:lpstr>
      <vt:lpstr>Crust is in Pieces Song</vt:lpstr>
      <vt:lpstr>Based on what you have learned so far, what causes the lithospheric plates to move?</vt:lpstr>
      <vt:lpstr>Convection Currents in the Mantle cause lithospheric plates to move. As the plates move, they interact. These interactions produce many geological features and events.</vt:lpstr>
      <vt:lpstr>Volcano</vt:lpstr>
      <vt:lpstr>Volcano</vt:lpstr>
      <vt:lpstr>Volcano</vt:lpstr>
      <vt:lpstr>Ring of  Fire</vt:lpstr>
      <vt:lpstr>Have you ever stretched a rubber band too far and had it break? Or broke a stick?  What caused them to break?</vt:lpstr>
      <vt:lpstr>PowerPoint Presentation</vt:lpstr>
      <vt:lpstr>Earthquakes are sudden breaks in crust continuously stressed by plate movement.</vt:lpstr>
      <vt:lpstr>Along plate boundaries, the Earth’s lithosphere fractures along faults. As plates move, blocks of crust shift along the faults. There are different kinds of faults.</vt:lpstr>
      <vt:lpstr>When rocks move suddenly along the fault, releasing stress, seismic waves travel through  the earth’s crust in the form  of waves.</vt:lpstr>
      <vt:lpstr>Model of Three Faults Activity</vt:lpstr>
      <vt:lpstr>Tsunamis are ocean waves caused by earthquakes and landslides that occur near or under the ocean in oceanic crust.</vt:lpstr>
      <vt:lpstr>PowerPoint Presentation</vt:lpstr>
      <vt:lpstr>PowerPoint Presentation</vt:lpstr>
      <vt:lpstr>PowerPoint Presentation</vt:lpstr>
      <vt:lpstr>PowerPoint Presentation</vt:lpstr>
      <vt:lpstr>Geological Events Summarizer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Mariajose</dc:creator>
  <cp:lastModifiedBy>Martisia Jackson</cp:lastModifiedBy>
  <cp:revision>210</cp:revision>
  <dcterms:created xsi:type="dcterms:W3CDTF">2009-05-12T23:31:36Z</dcterms:created>
  <dcterms:modified xsi:type="dcterms:W3CDTF">2018-03-27T19:33:28Z</dcterms:modified>
</cp:coreProperties>
</file>