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17" r:id="rId2"/>
    <p:sldId id="299" r:id="rId3"/>
    <p:sldId id="260" r:id="rId4"/>
    <p:sldId id="257" r:id="rId5"/>
    <p:sldId id="258" r:id="rId6"/>
    <p:sldId id="259" r:id="rId7"/>
    <p:sldId id="293" r:id="rId8"/>
    <p:sldId id="261" r:id="rId9"/>
    <p:sldId id="318" r:id="rId10"/>
    <p:sldId id="319" r:id="rId11"/>
    <p:sldId id="320" r:id="rId12"/>
    <p:sldId id="302" r:id="rId13"/>
    <p:sldId id="303" r:id="rId14"/>
    <p:sldId id="304" r:id="rId15"/>
    <p:sldId id="305" r:id="rId16"/>
    <p:sldId id="306" r:id="rId17"/>
    <p:sldId id="307" r:id="rId18"/>
    <p:sldId id="311" r:id="rId19"/>
    <p:sldId id="310" r:id="rId20"/>
    <p:sldId id="321" r:id="rId21"/>
    <p:sldId id="312" r:id="rId22"/>
    <p:sldId id="315" r:id="rId23"/>
    <p:sldId id="264" r:id="rId24"/>
    <p:sldId id="266" r:id="rId25"/>
    <p:sldId id="267" r:id="rId26"/>
    <p:sldId id="295" r:id="rId27"/>
    <p:sldId id="268" r:id="rId28"/>
    <p:sldId id="269" r:id="rId29"/>
    <p:sldId id="271" r:id="rId30"/>
    <p:sldId id="265" r:id="rId31"/>
    <p:sldId id="316" r:id="rId32"/>
    <p:sldId id="262" r:id="rId33"/>
    <p:sldId id="263" r:id="rId34"/>
    <p:sldId id="322" r:id="rId35"/>
    <p:sldId id="281" r:id="rId36"/>
    <p:sldId id="286" r:id="rId37"/>
    <p:sldId id="323" r:id="rId38"/>
    <p:sldId id="287" r:id="rId39"/>
    <p:sldId id="288" r:id="rId40"/>
    <p:sldId id="289" r:id="rId41"/>
    <p:sldId id="290" r:id="rId42"/>
    <p:sldId id="291" r:id="rId43"/>
    <p:sldId id="327" r:id="rId44"/>
    <p:sldId id="328" r:id="rId45"/>
    <p:sldId id="292" r:id="rId46"/>
    <p:sldId id="324" r:id="rId47"/>
    <p:sldId id="329" r:id="rId48"/>
    <p:sldId id="330" r:id="rId49"/>
    <p:sldId id="325" r:id="rId50"/>
    <p:sldId id="326" r:id="rId51"/>
    <p:sldId id="333" r:id="rId52"/>
    <p:sldId id="331" r:id="rId53"/>
    <p:sldId id="332" r:id="rId5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51" autoAdjust="0"/>
    <p:restoredTop sz="86410" autoAdjust="0"/>
  </p:normalViewPr>
  <p:slideViewPr>
    <p:cSldViewPr>
      <p:cViewPr varScale="1">
        <p:scale>
          <a:sx n="72" d="100"/>
          <a:sy n="72" d="100"/>
        </p:scale>
        <p:origin x="3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966D-5BDF-40DC-8052-4D24458D3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56EB3-609F-430D-A807-5D9D23F1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5C111-922D-4882-927D-402F6BD0E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95E-A8C1-485E-9FFE-AF154FA9A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9EC6-403E-4AD0-AAA7-FDA486ACF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8B84-6F0A-4B20-8953-7BC565E0E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FFF3-00E2-4E42-A451-7BE05F9FD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59EB-A4FA-403A-9FF8-B8B6783D5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7314-FD46-49B8-9775-84536C3F5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1405-F2F2-476B-BAD0-C03101624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A8624-7C15-44A7-BCAA-DAA97E828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F201-B6BF-4BD5-B8DF-94E86DAD0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EFE1-9999-44B7-891E-7C5926A41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949B6D-B3FD-4DC5-9564-13CD814D8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Program%20Files\Microsoft%20Office\Media\CntCD1\Photo1\j0289575.jpg" TargetMode="Externa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7,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LT: I can recall information on energy. </a:t>
            </a:r>
          </a:p>
          <a:p>
            <a:endParaRPr lang="en-US" dirty="0"/>
          </a:p>
          <a:p>
            <a:r>
              <a:rPr lang="en-US" u="sng" dirty="0"/>
              <a:t>Warm-Up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What is energy? Do we use energy?</a:t>
            </a:r>
          </a:p>
        </p:txBody>
      </p:sp>
    </p:spTree>
    <p:extLst>
      <p:ext uri="{BB962C8B-B14F-4D97-AF65-F5344CB8AC3E}">
        <p14:creationId xmlns:p14="http://schemas.microsoft.com/office/powerpoint/2010/main" val="39611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31,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LT: I can apply the concepts of kinetic and potential energy mathematically.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Warm-Up </a:t>
            </a:r>
          </a:p>
          <a:p>
            <a:pPr marL="0" indent="0">
              <a:buNone/>
            </a:pPr>
            <a:r>
              <a:rPr lang="en-US" dirty="0"/>
              <a:t>What is the SI unit for energy? </a:t>
            </a:r>
          </a:p>
        </p:txBody>
      </p:sp>
    </p:spTree>
    <p:extLst>
      <p:ext uri="{BB962C8B-B14F-4D97-AF65-F5344CB8AC3E}">
        <p14:creationId xmlns:p14="http://schemas.microsoft.com/office/powerpoint/2010/main" val="161549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Data from a Slingshot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03513"/>
              </p:ext>
            </p:extLst>
          </p:nvPr>
        </p:nvGraphicFramePr>
        <p:xfrm>
          <a:off x="1370013" y="1827213"/>
          <a:ext cx="73136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806">
                  <a:extLst>
                    <a:ext uri="{9D8B030D-6E8A-4147-A177-3AD203B41FA5}">
                      <a16:colId xmlns:a16="http://schemas.microsoft.com/office/drawing/2014/main" val="790641571"/>
                    </a:ext>
                  </a:extLst>
                </a:gridCol>
                <a:gridCol w="3656806">
                  <a:extLst>
                    <a:ext uri="{9D8B030D-6E8A-4147-A177-3AD203B41FA5}">
                      <a16:colId xmlns:a16="http://schemas.microsoft.com/office/drawing/2014/main" val="3175960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Trials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Distance</a:t>
                      </a:r>
                      <a:r>
                        <a:rPr lang="en-US" baseline="0" dirty="0"/>
                        <a:t> traveled (cm)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1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0.5cm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3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943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1.5cm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18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272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434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**Answer question 1 and 2 on pg. 103.  </a:t>
            </a:r>
          </a:p>
        </p:txBody>
      </p:sp>
    </p:spTree>
    <p:extLst>
      <p:ext uri="{BB962C8B-B14F-4D97-AF65-F5344CB8AC3E}">
        <p14:creationId xmlns:p14="http://schemas.microsoft.com/office/powerpoint/2010/main" val="707194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States of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All forms of energy can be in either of two states:</a:t>
            </a:r>
          </a:p>
          <a:p>
            <a:pPr lvl="1" eaLnBrk="1" hangingPunct="1"/>
            <a:r>
              <a:rPr lang="en-US"/>
              <a:t>Kinetic</a:t>
            </a:r>
          </a:p>
          <a:p>
            <a:pPr lvl="1" eaLnBrk="1" hangingPunct="1"/>
            <a:r>
              <a:rPr lang="en-US"/>
              <a:t>Potential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States of Energy: </a:t>
            </a:r>
            <a:br>
              <a:rPr lang="en-US" sz="3200"/>
            </a:br>
            <a:r>
              <a:rPr lang="en-US" sz="3200"/>
              <a:t>Kinetic and Potential Energy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500"/>
              <a:t>Kinetic Energy is the energy of motion.</a:t>
            </a:r>
          </a:p>
          <a:p>
            <a:pPr eaLnBrk="1" hangingPunct="1"/>
            <a:r>
              <a:rPr lang="en-US" sz="4500"/>
              <a:t>Potential Energy is stored energy</a:t>
            </a:r>
            <a:r>
              <a:rPr lang="en-US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Kinetic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energy of motion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depends on both mass and velocity.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 faster an object moves, the more kinetic energy it has.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 greater the mass of a moving object, the more kinetic energy it has.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Kinetic Energy - Calculation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3136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                              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KE = 0.5 • m • v</a:t>
            </a:r>
            <a:r>
              <a:rPr lang="en-US" b="1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Or </a:t>
            </a:r>
          </a:p>
          <a:p>
            <a:pPr algn="ctr" eaLnBrk="1" hangingPunct="1">
              <a:buNone/>
              <a:defRPr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KE=1/2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 • v</a:t>
            </a:r>
            <a:r>
              <a:rPr lang="en-US" sz="3600" b="1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 eaLnBrk="1" hangingPunct="1">
              <a:buNone/>
              <a:defRPr/>
            </a:pPr>
            <a:endParaRPr lang="en-US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9E5ECE"/>
                </a:solidFill>
              </a:rPr>
              <a:t>*Pay attention to order of operations!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What has a greater affect of kinetic energy, mass or velocity? Why?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7162800" y="2286000"/>
            <a:ext cx="1333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Potential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stored energy.</a:t>
            </a:r>
          </a:p>
          <a:p>
            <a:pPr lvl="1" eaLnBrk="1" hangingPunct="1">
              <a:defRPr/>
            </a:pPr>
            <a:r>
              <a:rPr lang="en-US" dirty="0"/>
              <a:t>Stored chemically in fuel, the nucleus of atom, and in foods.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/>
              <a:t>Or </a:t>
            </a:r>
          </a:p>
          <a:p>
            <a:pPr lvl="1" eaLnBrk="1" hangingPunct="1">
              <a:defRPr/>
            </a:pPr>
            <a:r>
              <a:rPr lang="en-US" dirty="0"/>
              <a:t>because of the work done on it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9E5ECE"/>
                </a:solidFill>
              </a:rPr>
              <a:t>(waiting to be used)</a:t>
            </a:r>
          </a:p>
          <a:p>
            <a:pPr lvl="2" eaLnBrk="1" hangingPunct="1">
              <a:defRPr/>
            </a:pPr>
            <a:r>
              <a:rPr lang="en-US" dirty="0"/>
              <a:t>Stretching a rubber band.</a:t>
            </a:r>
          </a:p>
          <a:p>
            <a:pPr lvl="2" eaLnBrk="1" hangingPunct="1">
              <a:defRPr/>
            </a:pPr>
            <a:r>
              <a:rPr lang="en-US" dirty="0"/>
              <a:t>Winding a watch.</a:t>
            </a:r>
          </a:p>
          <a:p>
            <a:pPr lvl="2" eaLnBrk="1" hangingPunct="1">
              <a:defRPr/>
            </a:pPr>
            <a:r>
              <a:rPr lang="en-US" dirty="0"/>
              <a:t>Pulling back on a bow’s arrow.</a:t>
            </a:r>
          </a:p>
          <a:p>
            <a:pPr lvl="2" eaLnBrk="1" hangingPunct="1">
              <a:defRPr/>
            </a:pPr>
            <a:r>
              <a:rPr lang="en-US" dirty="0"/>
              <a:t>Lifting a brick high in the air.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7313613" cy="1143000"/>
          </a:xfrm>
        </p:spPr>
        <p:txBody>
          <a:bodyPr/>
          <a:lstStyle/>
          <a:p>
            <a:pPr eaLnBrk="1" hangingPunct="1"/>
            <a:r>
              <a:rPr lang="en-US"/>
              <a:t>2 Types of Potential Energy</a:t>
            </a:r>
            <a:br>
              <a:rPr lang="en-US"/>
            </a:br>
            <a:br>
              <a:rPr lang="en-US"/>
            </a:b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905000"/>
            <a:ext cx="3579813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Gravitational Potential </a:t>
            </a:r>
            <a:r>
              <a:rPr lang="en-US" sz="2800" dirty="0"/>
              <a:t>dependent on height, mass, &amp; gravity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Elastic Potential </a:t>
            </a:r>
            <a:r>
              <a:rPr lang="en-US" sz="2800" dirty="0"/>
              <a:t>Energy stored due to being stretched or compressed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100" dirty="0"/>
          </a:p>
          <a:p>
            <a:pPr lvl="1" eaLnBrk="1" hangingPunct="1">
              <a:defRPr/>
            </a:pPr>
            <a:endParaRPr lang="en-US" sz="2100" dirty="0"/>
          </a:p>
        </p:txBody>
      </p:sp>
      <p:pic>
        <p:nvPicPr>
          <p:cNvPr id="15364" name="Picture 6" descr="j01748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00800" y="1676400"/>
            <a:ext cx="2341563" cy="2514600"/>
          </a:xfrm>
        </p:spPr>
      </p:pic>
      <p:pic>
        <p:nvPicPr>
          <p:cNvPr id="6" name="j0289575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419600"/>
            <a:ext cx="1587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Gravitational Potential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“The bigger they are the harder they fall” </a:t>
            </a:r>
          </a:p>
          <a:p>
            <a:pPr eaLnBrk="1" hangingPunct="1">
              <a:defRPr/>
            </a:pPr>
            <a:r>
              <a:rPr lang="en-US" dirty="0"/>
              <a:t>more mass means greater G.P.E.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sz="4000" dirty="0"/>
              <a:t>G.P.E. = </a:t>
            </a:r>
            <a:r>
              <a:rPr lang="en-US" sz="4000" dirty="0" err="1"/>
              <a:t>mgh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Gravitational Potential Energy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500"/>
              <a:t>If you stand on a 3-meter diving board, you have 3 times the G.P.E, than you had on a 1-meter diving board.</a:t>
            </a:r>
          </a:p>
          <a:p>
            <a:pPr eaLnBrk="1" hangingPunct="1"/>
            <a:endParaRPr lang="en-US" sz="2500"/>
          </a:p>
        </p:txBody>
      </p:sp>
      <p:pic>
        <p:nvPicPr>
          <p:cNvPr id="17412" name="Picture 9" descr="j029695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209800"/>
            <a:ext cx="3200400" cy="2895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075" name="Picture 4" descr="j02977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50800"/>
            <a:ext cx="9144000" cy="6807200"/>
          </a:xfrm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609600"/>
            <a:ext cx="4038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Energy: Forms and Changes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10, 2017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LT: </a:t>
            </a:r>
            <a:r>
              <a:rPr lang="en-US" dirty="0"/>
              <a:t>I can identify the types of energy.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Warm-Up</a:t>
            </a:r>
            <a:r>
              <a:rPr lang="en-US" u="sng" dirty="0"/>
              <a:t> </a:t>
            </a:r>
          </a:p>
          <a:p>
            <a:pPr marL="0" indent="0">
              <a:buNone/>
            </a:pPr>
            <a:r>
              <a:rPr lang="en-US" dirty="0"/>
              <a:t>In a paragraph explain how roller coasters work. Be sure to use the terms </a:t>
            </a:r>
            <a:r>
              <a:rPr lang="en-US" b="1" dirty="0"/>
              <a:t>potential</a:t>
            </a:r>
            <a:r>
              <a:rPr lang="en-US" dirty="0"/>
              <a:t> and </a:t>
            </a:r>
            <a:r>
              <a:rPr lang="en-US" b="1" dirty="0"/>
              <a:t>kinetic</a:t>
            </a:r>
            <a:r>
              <a:rPr lang="en-US" dirty="0"/>
              <a:t> energy.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Kinetic-Potential Energy Conversion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1447800" y="2057400"/>
            <a:ext cx="6781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Roller coasters work because of the energy that is built into the system. Initially, the cars are pulled mechanically up the tallest hill, giving them a great deal of potential energy. From that point, the conversion between potential and kinetic energy powers the cars throughout the entire ride.</a:t>
            </a:r>
          </a:p>
        </p:txBody>
      </p:sp>
      <p:pic>
        <p:nvPicPr>
          <p:cNvPr id="18436" name="Picture 11" descr="j015015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4191000"/>
            <a:ext cx="5105400" cy="24399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59" name="Picture 4" descr="maxpotki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24675"/>
          </a:xfrm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Ball slows down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6934200" y="2286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Ball speeds up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Forms of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2"/>
            <a:ext cx="4802187" cy="4192587"/>
          </a:xfrm>
        </p:spPr>
        <p:txBody>
          <a:bodyPr/>
          <a:lstStyle/>
          <a:p>
            <a:pPr eaLnBrk="1" hangingPunct="1"/>
            <a:r>
              <a:rPr lang="en-US" sz="2500" dirty="0"/>
              <a:t>The 7 forms of energy are:</a:t>
            </a:r>
            <a:endParaRPr lang="en-US" sz="3300" dirty="0"/>
          </a:p>
          <a:p>
            <a:pPr lvl="1" eaLnBrk="1" hangingPunct="1"/>
            <a:r>
              <a:rPr lang="en-US" sz="2900" b="1" dirty="0">
                <a:solidFill>
                  <a:srgbClr val="FF0000"/>
                </a:solidFill>
              </a:rPr>
              <a:t>Heat</a:t>
            </a:r>
          </a:p>
          <a:p>
            <a:pPr lvl="1" eaLnBrk="1" hangingPunct="1"/>
            <a:r>
              <a:rPr lang="en-US" sz="2900" dirty="0"/>
              <a:t>Chemical</a:t>
            </a:r>
          </a:p>
          <a:p>
            <a:pPr lvl="1" eaLnBrk="1" hangingPunct="1"/>
            <a:r>
              <a:rPr lang="en-US" sz="2900" b="1" dirty="0">
                <a:solidFill>
                  <a:srgbClr val="FF0000"/>
                </a:solidFill>
              </a:rPr>
              <a:t>Electromagnetic  (light) </a:t>
            </a:r>
          </a:p>
          <a:p>
            <a:pPr lvl="1" eaLnBrk="1" hangingPunct="1"/>
            <a:r>
              <a:rPr lang="en-US" sz="2900" b="1" dirty="0">
                <a:solidFill>
                  <a:srgbClr val="FF0000"/>
                </a:solidFill>
              </a:rPr>
              <a:t>Electricity</a:t>
            </a:r>
          </a:p>
          <a:p>
            <a:pPr lvl="1" eaLnBrk="1" hangingPunct="1"/>
            <a:r>
              <a:rPr lang="en-US" sz="2900" dirty="0"/>
              <a:t>Nuclear</a:t>
            </a:r>
          </a:p>
          <a:p>
            <a:pPr lvl="1" eaLnBrk="1" hangingPunct="1"/>
            <a:r>
              <a:rPr lang="en-US" sz="2900" b="1" dirty="0">
                <a:solidFill>
                  <a:srgbClr val="FF0000"/>
                </a:solidFill>
              </a:rPr>
              <a:t>Mechanical</a:t>
            </a:r>
          </a:p>
          <a:p>
            <a:pPr lvl="1" eaLnBrk="1" hangingPunct="1"/>
            <a:r>
              <a:rPr lang="en-US" sz="2900" b="1" dirty="0">
                <a:solidFill>
                  <a:srgbClr val="FF0000"/>
                </a:solidFill>
              </a:rPr>
              <a:t>Sound</a:t>
            </a:r>
          </a:p>
          <a:p>
            <a:pPr marL="457200" lvl="1" indent="0" eaLnBrk="1" hangingPunct="1">
              <a:buNone/>
            </a:pPr>
            <a:r>
              <a:rPr lang="en-US" sz="29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Heat Energy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internal motion of atoms, because moving particles produce heat.</a:t>
            </a:r>
          </a:p>
          <a:p>
            <a:pPr eaLnBrk="1" hangingPunct="1">
              <a:defRPr/>
            </a:pPr>
            <a:r>
              <a:rPr lang="en-US" dirty="0"/>
              <a:t>Heat energy can be produced by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friction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Chemical Energy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69187" cy="2287587"/>
          </a:xfrm>
        </p:spPr>
        <p:txBody>
          <a:bodyPr/>
          <a:lstStyle/>
          <a:p>
            <a:pPr eaLnBrk="1" hangingPunct="1"/>
            <a:r>
              <a:rPr lang="en-US" sz="3300"/>
              <a:t>Stored in chemical bonds. </a:t>
            </a:r>
          </a:p>
          <a:p>
            <a:pPr eaLnBrk="1" hangingPunct="1"/>
            <a:r>
              <a:rPr lang="en-US" sz="3300"/>
              <a:t>when bonds are broken, energy is released.</a:t>
            </a:r>
          </a:p>
          <a:p>
            <a:pPr eaLnBrk="1" hangingPunct="1"/>
            <a:r>
              <a:rPr lang="en-US" sz="3300"/>
              <a:t>Fuel and food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/>
              <a:t>  are forms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/>
              <a:t>  stored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/>
              <a:t> Chemical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/>
              <a:t> energy</a:t>
            </a:r>
            <a:r>
              <a:rPr lang="en-US" sz="2500"/>
              <a:t>.</a:t>
            </a:r>
          </a:p>
          <a:p>
            <a:pPr eaLnBrk="1" hangingPunct="1"/>
            <a:endParaRPr lang="en-US" sz="3300"/>
          </a:p>
        </p:txBody>
      </p:sp>
      <p:pic>
        <p:nvPicPr>
          <p:cNvPr id="22532" name="Picture 4" descr="j02333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3276600"/>
            <a:ext cx="3429000" cy="3335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Electromagnetic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802187" cy="1220787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Travels through space in the form of waves</a:t>
            </a:r>
          </a:p>
        </p:txBody>
      </p:sp>
      <p:pic>
        <p:nvPicPr>
          <p:cNvPr id="23556" name="Picture 4" descr="j03464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990600"/>
            <a:ext cx="2286000" cy="2281238"/>
          </a:xfrm>
        </p:spPr>
      </p:pic>
      <p:pic>
        <p:nvPicPr>
          <p:cNvPr id="23557" name="Picture 2" descr="Image result for electromagnetic spectr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67960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Electrical Energy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783387" cy="1296987"/>
          </a:xfrm>
        </p:spPr>
        <p:txBody>
          <a:bodyPr/>
          <a:lstStyle/>
          <a:p>
            <a:pPr eaLnBrk="1" hangingPunct="1"/>
            <a:r>
              <a:rPr lang="en-US" sz="2500"/>
              <a:t>Energy associated with electrical charges</a:t>
            </a:r>
          </a:p>
        </p:txBody>
      </p:sp>
      <p:sp>
        <p:nvSpPr>
          <p:cNvPr id="24580" name="AutoShape 7" descr="Image result for electrical energy exam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581" name="AutoShape 9" descr="Image result for electrical energy exam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582" name="AutoShape 13" descr="Image result for electrical energy exam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24583" name="Picture 15" descr="Image result for electrical energy exam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0"/>
            <a:ext cx="4029075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4" descr="j02544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4114800"/>
            <a:ext cx="4953000" cy="212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Nuclear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7213"/>
            <a:ext cx="441642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Energy stored in atomic nuclei.</a:t>
            </a:r>
          </a:p>
          <a:p>
            <a:pPr eaLnBrk="1" hangingPunct="1">
              <a:defRPr/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Fission</a:t>
            </a:r>
            <a:r>
              <a:rPr lang="en-US" sz="2400" dirty="0"/>
              <a:t>: splitting of nuclei. releases energy in the form of heat and light.</a:t>
            </a:r>
          </a:p>
          <a:p>
            <a:pPr eaLnBrk="1" hangingPunct="1">
              <a:defRPr/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Fusion</a:t>
            </a:r>
            <a:r>
              <a:rPr lang="en-US" sz="2400" dirty="0"/>
              <a:t>: nuclei combine (fuse)to form one massive nucleus. releases energy in the form of light and heat.</a:t>
            </a:r>
          </a:p>
          <a:p>
            <a:pPr eaLnBrk="1" hangingPunct="1">
              <a:defRPr/>
            </a:pPr>
            <a:endParaRPr lang="en-US" sz="33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500" dirty="0"/>
          </a:p>
        </p:txBody>
      </p:sp>
      <p:pic>
        <p:nvPicPr>
          <p:cNvPr id="25604" name="Picture 7" descr="slid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7650" y="2057400"/>
            <a:ext cx="3359150" cy="2590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Nuclear Energy</a:t>
            </a:r>
          </a:p>
        </p:txBody>
      </p:sp>
      <p:pic>
        <p:nvPicPr>
          <p:cNvPr id="26627" name="Picture 4" descr="eit-304-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828800"/>
            <a:ext cx="3886200" cy="3962400"/>
          </a:xfrm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62600" y="1981200"/>
            <a:ext cx="2971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The sun’s energy is produced from a nuclear fusion reaction in which hydrogen nuclei fuse to form helium nuclei.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energy?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pPr lvl="1" eaLnBrk="1" hangingPunct="1"/>
            <a:r>
              <a:rPr lang="en-US" sz="2900"/>
              <a:t>the ability to do work.</a:t>
            </a:r>
          </a:p>
          <a:p>
            <a:pPr lvl="1" eaLnBrk="1" hangingPunct="1"/>
            <a:r>
              <a:rPr lang="en-US" sz="2900"/>
              <a:t>If an object or organism does work (exerts a force over a distance to move an object) the object or organism uses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Mechanical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906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/>
              <a:t>Sum of potential and kinetic energy. </a:t>
            </a:r>
          </a:p>
          <a:p>
            <a:pPr eaLnBrk="1" hangingPunct="1">
              <a:lnSpc>
                <a:spcPct val="90000"/>
              </a:lnSpc>
            </a:pPr>
            <a:r>
              <a:rPr lang="en-US" sz="3300"/>
              <a:t>When work is done to an object, it acquires energy known as mechanical energy.</a:t>
            </a:r>
          </a:p>
          <a:p>
            <a:pPr eaLnBrk="1" hangingPunct="1">
              <a:lnSpc>
                <a:spcPct val="90000"/>
              </a:lnSpc>
            </a:pPr>
            <a:endParaRPr lang="en-US" sz="3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 of 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associated with the vibration of matter. 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 of energy through substances in waves. 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produced when a force causes an object or substance to vibrate — the energy is transferred through the substance in a wave.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Mechanical Energy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300"/>
              <a:t>When you kick a football, you give mechancal energy to the football to make it move.</a:t>
            </a:r>
          </a:p>
          <a:p>
            <a:pPr eaLnBrk="1" hangingPunct="1">
              <a:buFont typeface="Wingdings" pitchFamily="2" charset="2"/>
              <a:buNone/>
            </a:pPr>
            <a:endParaRPr lang="en-US" sz="3300"/>
          </a:p>
        </p:txBody>
      </p:sp>
      <p:pic>
        <p:nvPicPr>
          <p:cNvPr id="28676" name="Picture 11" descr="j02387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2133600"/>
            <a:ext cx="3581400" cy="3352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Mechanical Energy</a:t>
            </a:r>
          </a:p>
        </p:txBody>
      </p:sp>
      <p:pic>
        <p:nvPicPr>
          <p:cNvPr id="29699" name="Picture 4" descr="j023986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828800"/>
            <a:ext cx="2895600" cy="3962400"/>
          </a:xfrm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724400" y="1981200"/>
            <a:ext cx="3429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/>
              <a:t>When you throw a bowling ball, you give it energy. When that bowling ball hits the pins, some of the energy is transferred to the pins (transfer of momentum).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13,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LT: </a:t>
            </a:r>
            <a:r>
              <a:rPr lang="en-US" dirty="0"/>
              <a:t>I can identify energy conversions in everyday life.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Warm-Up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What is the potential energy of a 5.0kg object located 2.0 m above the ground? ** show your work. 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93461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Energy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Energy can be changed from one form to another. Changes in the form of energy are called energy conversions.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Energy conversions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All forms of energy can be converted into other forms.</a:t>
            </a:r>
          </a:p>
          <a:p>
            <a:pPr lvl="1" eaLnBrk="1" hangingPunct="1"/>
            <a:r>
              <a:rPr lang="en-US"/>
              <a:t>The sun’s energy through solar cells can be converted directly into electricity.</a:t>
            </a:r>
          </a:p>
          <a:p>
            <a:pPr lvl="1" eaLnBrk="1" hangingPunct="1"/>
            <a:r>
              <a:rPr lang="en-US"/>
              <a:t>Green plants convert the sun’s energy (electromagnetic) into starches and sugars (chemical energy).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9834"/>
            <a:ext cx="7313612" cy="4114800"/>
          </a:xfrm>
        </p:spPr>
        <p:txBody>
          <a:bodyPr/>
          <a:lstStyle/>
          <a:p>
            <a:r>
              <a:rPr lang="en-US" dirty="0"/>
              <a:t>A toaster transforms electrical energy into thermal energy.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blender transforms electrical energy into mechanical energy.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sun transforms nuclear energy into ultraviolet, infrared, and gamma energy all forms of electromagnetic energy.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natural gas stove converts chemical energy from burning into thermal energy used to cook 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03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energy conversions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In an electric motor, electromagnetic energy is converted to mechanical energy.</a:t>
            </a:r>
          </a:p>
          <a:p>
            <a:pPr lvl="1" eaLnBrk="1" hangingPunct="1"/>
            <a:r>
              <a:rPr lang="en-US"/>
              <a:t>In a battery, chemical energy is converted into electromagnetic energy.</a:t>
            </a:r>
          </a:p>
          <a:p>
            <a:pPr lvl="1" eaLnBrk="1" hangingPunct="1"/>
            <a:r>
              <a:rPr lang="en-US"/>
              <a:t>The mechanical energy of a waterfall is converted to electrical energy in a generator.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Energy Conversions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500"/>
              <a:t>In an automobile engine, fuel is burned to convert chemical energy into heat energy. The heat energy is then changed into mechanical energy.</a:t>
            </a:r>
          </a:p>
        </p:txBody>
      </p:sp>
      <p:pic>
        <p:nvPicPr>
          <p:cNvPr id="33796" name="Picture 9" descr="j018923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81200"/>
            <a:ext cx="32766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Nature of Energy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59587" cy="2287587"/>
          </a:xfrm>
        </p:spPr>
        <p:txBody>
          <a:bodyPr/>
          <a:lstStyle/>
          <a:p>
            <a:pPr eaLnBrk="1" hangingPunct="1"/>
            <a:r>
              <a:rPr lang="en-US" sz="3300"/>
              <a:t>Energy is all around you!</a:t>
            </a:r>
          </a:p>
          <a:p>
            <a:pPr lvl="1" eaLnBrk="1" hangingPunct="1"/>
            <a:r>
              <a:rPr lang="en-US" sz="2900"/>
              <a:t>You can hear energy as sound.</a:t>
            </a:r>
          </a:p>
          <a:p>
            <a:pPr lvl="1" eaLnBrk="1" hangingPunct="1"/>
            <a:r>
              <a:rPr lang="en-US" sz="2900"/>
              <a:t>You can see energy as light.</a:t>
            </a:r>
          </a:p>
          <a:p>
            <a:pPr lvl="1" eaLnBrk="1" hangingPunct="1"/>
            <a:r>
              <a:rPr lang="en-US" sz="2900"/>
              <a:t>And you can feel it as wind.</a:t>
            </a:r>
          </a:p>
        </p:txBody>
      </p:sp>
      <p:pic>
        <p:nvPicPr>
          <p:cNvPr id="5124" name="Picture 4" descr="j0149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4572000"/>
            <a:ext cx="2979738" cy="1981200"/>
          </a:xfrm>
        </p:spPr>
      </p:pic>
      <p:pic>
        <p:nvPicPr>
          <p:cNvPr id="5125" name="Picture 6" descr="j014910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4572000"/>
            <a:ext cx="2947988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3581400"/>
            <a:ext cx="7313613" cy="1981200"/>
          </a:xfrm>
        </p:spPr>
        <p:txBody>
          <a:bodyPr/>
          <a:lstStyle/>
          <a:p>
            <a:pPr eaLnBrk="1" hangingPunct="1"/>
            <a:r>
              <a:rPr lang="en-US"/>
              <a:t>Chemical </a:t>
            </a:r>
            <a:r>
              <a:rPr lang="en-US">
                <a:sym typeface="Wingdings" pitchFamily="2" charset="2"/>
              </a:rPr>
              <a:t> Heat Mechanical</a:t>
            </a:r>
            <a:endParaRPr lang="en-US"/>
          </a:p>
        </p:txBody>
      </p:sp>
      <p:pic>
        <p:nvPicPr>
          <p:cNvPr id="34819" name="Picture 7" descr="j02895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143000"/>
            <a:ext cx="5562600" cy="3136900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The Law of Conservation of Energy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Energy can be neither created nor destroyed by ordinary means.</a:t>
            </a:r>
          </a:p>
          <a:p>
            <a:pPr lvl="1" eaLnBrk="1" hangingPunct="1"/>
            <a:r>
              <a:rPr lang="en-US"/>
              <a:t>It can only be converted from one form to another.</a:t>
            </a:r>
          </a:p>
          <a:p>
            <a:pPr lvl="1" eaLnBrk="1" hangingPunct="1"/>
            <a:r>
              <a:rPr lang="en-US"/>
              <a:t>If energy seems to disappear, then scientists look for it – leading to many important discoveries.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Law of Conservation of Energy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1905, Albert Einstein said that mass and energy can be converted into each other. </a:t>
            </a:r>
          </a:p>
          <a:p>
            <a:pPr eaLnBrk="1" hangingPunct="1"/>
            <a:r>
              <a:rPr lang="en-US"/>
              <a:t>He showed that if matter is destroyed, energy is created, and if energy is destroyed mass is created.            </a:t>
            </a:r>
            <a:r>
              <a:rPr lang="en-US" sz="1700"/>
              <a:t>2</a:t>
            </a:r>
          </a:p>
          <a:p>
            <a:pPr lvl="4" eaLnBrk="1" hangingPunct="1"/>
            <a:r>
              <a:rPr lang="en-US" sz="2900"/>
              <a:t>E = MC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4CDD-F070-458B-9F73-55A395C0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Today’s Assignment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0F58-82AC-444E-87F1-F26AB42C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Drawing that shows 5 examples of energy conversions. All examples must have at least 2 conversions.</a:t>
            </a:r>
          </a:p>
          <a:p>
            <a:endParaRPr lang="en-US" dirty="0"/>
          </a:p>
          <a:p>
            <a:r>
              <a:rPr lang="en-US" dirty="0"/>
              <a:t>Be sure to label your drawing where each conversion occurs.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**Use examples that were not given in class. </a:t>
            </a:r>
          </a:p>
        </p:txBody>
      </p:sp>
    </p:spTree>
    <p:extLst>
      <p:ext uri="{BB962C8B-B14F-4D97-AF65-F5344CB8AC3E}">
        <p14:creationId xmlns:p14="http://schemas.microsoft.com/office/powerpoint/2010/main" val="39126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949A5-C507-46D8-BF62-1530D9A2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14, 2017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973CC-06B4-492C-AC68-FDD1235DF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LT: I can review energy transformations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Warm-Up </a:t>
            </a:r>
          </a:p>
          <a:p>
            <a:pPr marL="0" indent="0">
              <a:buNone/>
            </a:pPr>
            <a:r>
              <a:rPr lang="en-US" dirty="0"/>
              <a:t>Energy Transformations sheet.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HW: Energy Transformations section 1 and section 2.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94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Vocabulary Words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31361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mechanical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heat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chemical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electromagnetic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nuclear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kinetic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potential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gravitational potential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energy conversion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	Law of 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LT: </a:t>
            </a:r>
            <a:r>
              <a:rPr lang="en-US" sz="3600" dirty="0"/>
              <a:t>I can compare and contrast the different types of energy.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u="sng" dirty="0"/>
              <a:t>Warm-Up</a:t>
            </a:r>
          </a:p>
          <a:p>
            <a:pPr marL="0" indent="0">
              <a:buNone/>
            </a:pPr>
            <a:r>
              <a:rPr lang="en-US" sz="3600" dirty="0"/>
              <a:t>What is the difference between Nuclear fission and fusion? </a:t>
            </a:r>
          </a:p>
        </p:txBody>
      </p:sp>
    </p:spTree>
    <p:extLst>
      <p:ext uri="{BB962C8B-B14F-4D97-AF65-F5344CB8AC3E}">
        <p14:creationId xmlns:p14="http://schemas.microsoft.com/office/powerpoint/2010/main" val="2881501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F388-B19E-4B23-B3D1-63104AAA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27, 2017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5BA12-8C5B-4C50-93E4-921F5293F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identify the types of heat/ thermal transfer.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Warm-Up</a:t>
            </a:r>
          </a:p>
          <a:p>
            <a:pPr marL="0" indent="0">
              <a:buNone/>
            </a:pPr>
            <a:r>
              <a:rPr lang="en-US" dirty="0"/>
              <a:t>What is the difference between nuclear fission and Fusion? What are the types of thermal energy? 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HW: Study for Vocab Quiz on Wednesday. </a:t>
            </a:r>
          </a:p>
        </p:txBody>
      </p:sp>
    </p:spTree>
    <p:extLst>
      <p:ext uri="{BB962C8B-B14F-4D97-AF65-F5344CB8AC3E}">
        <p14:creationId xmlns:p14="http://schemas.microsoft.com/office/powerpoint/2010/main" val="37147512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A8EE-6CCB-46D3-9428-428F7EBA0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30,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42FE6-FC5D-47D3-AC3C-092664AA0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LT: I can observe and explain potential and kinetic energy. </a:t>
            </a:r>
          </a:p>
          <a:p>
            <a:endParaRPr lang="en-US" dirty="0"/>
          </a:p>
          <a:p>
            <a:r>
              <a:rPr lang="en-US" dirty="0"/>
              <a:t>Warm-Up </a:t>
            </a:r>
          </a:p>
          <a:p>
            <a:pPr marL="0" indent="0">
              <a:buNone/>
            </a:pPr>
            <a:r>
              <a:rPr lang="en-US" dirty="0"/>
              <a:t>What realistic goal would you like to accomplish in science? (This is for your ILP)</a:t>
            </a:r>
          </a:p>
        </p:txBody>
      </p:sp>
    </p:spTree>
    <p:extLst>
      <p:ext uri="{BB962C8B-B14F-4D97-AF65-F5344CB8AC3E}">
        <p14:creationId xmlns:p14="http://schemas.microsoft.com/office/powerpoint/2010/main" val="21773647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Nuclear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7213"/>
            <a:ext cx="441642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Energy stored in atomic nuclei.</a:t>
            </a:r>
          </a:p>
          <a:p>
            <a:pPr eaLnBrk="1" hangingPunct="1">
              <a:defRPr/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Fission</a:t>
            </a:r>
            <a:r>
              <a:rPr lang="en-US" sz="2400" dirty="0"/>
              <a:t>: splitting of nuclei. releases energy in the form of heat and light.</a:t>
            </a:r>
          </a:p>
          <a:p>
            <a:pPr eaLnBrk="1" hangingPunct="1">
              <a:defRPr/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Fusion</a:t>
            </a:r>
            <a:r>
              <a:rPr lang="en-US" sz="2400" dirty="0"/>
              <a:t>: nuclei combine (fuse)to form one massive nucleus. releases energy in the form of light and heat.</a:t>
            </a:r>
          </a:p>
          <a:p>
            <a:pPr eaLnBrk="1" hangingPunct="1">
              <a:defRPr/>
            </a:pPr>
            <a:endParaRPr lang="en-US" sz="33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500" dirty="0"/>
          </a:p>
        </p:txBody>
      </p:sp>
      <p:pic>
        <p:nvPicPr>
          <p:cNvPr id="25604" name="Picture 7" descr="slid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7650" y="2057400"/>
            <a:ext cx="3359150" cy="2590800"/>
          </a:xfrm>
        </p:spPr>
      </p:pic>
    </p:spTree>
    <p:extLst>
      <p:ext uri="{BB962C8B-B14F-4D97-AF65-F5344CB8AC3E}">
        <p14:creationId xmlns:p14="http://schemas.microsoft.com/office/powerpoint/2010/main" val="114922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Nature of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/>
              <a:t>You use energy when you:</a:t>
            </a:r>
          </a:p>
          <a:p>
            <a:pPr lvl="1" eaLnBrk="1" hangingPunct="1"/>
            <a:r>
              <a:rPr lang="en-US"/>
              <a:t>hit a softball.</a:t>
            </a:r>
          </a:p>
          <a:p>
            <a:pPr lvl="1" eaLnBrk="1" hangingPunct="1"/>
            <a:r>
              <a:rPr lang="en-US"/>
              <a:t>lift your book bag.</a:t>
            </a:r>
          </a:p>
          <a:p>
            <a:pPr lvl="1" eaLnBrk="1" hangingPunct="1"/>
            <a:r>
              <a:rPr lang="en-US"/>
              <a:t>compress a spring.</a:t>
            </a:r>
          </a:p>
          <a:p>
            <a:pPr lvl="1" eaLnBrk="1" hangingPunct="1"/>
            <a:endParaRPr lang="en-US"/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endParaRPr lang="en-US" sz="2500"/>
          </a:p>
        </p:txBody>
      </p:sp>
      <p:pic>
        <p:nvPicPr>
          <p:cNvPr id="6148" name="Picture 4" descr="j028949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2286000"/>
            <a:ext cx="3581400" cy="2363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Nuclear Energy</a:t>
            </a:r>
          </a:p>
        </p:txBody>
      </p:sp>
      <p:pic>
        <p:nvPicPr>
          <p:cNvPr id="26627" name="Picture 4" descr="eit-304-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828800"/>
            <a:ext cx="3886200" cy="3962400"/>
          </a:xfrm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62600" y="1981200"/>
            <a:ext cx="2971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The sun’s energy is produced from a nuclear fusion reaction in which hydrogen nuclei fuse to form helium nuclei.</a:t>
            </a:r>
          </a:p>
        </p:txBody>
      </p:sp>
    </p:spTree>
    <p:extLst>
      <p:ext uri="{BB962C8B-B14F-4D97-AF65-F5344CB8AC3E}">
        <p14:creationId xmlns:p14="http://schemas.microsoft.com/office/powerpoint/2010/main" val="15317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BDFE-6CEB-4798-BE3C-020B828D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4, 2017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CA43B-C47B-4841-88FB-1742D6973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LT: I can create useful studying tools for my unit test. </a:t>
            </a:r>
          </a:p>
          <a:p>
            <a:endParaRPr lang="en-US" dirty="0"/>
          </a:p>
          <a:p>
            <a:r>
              <a:rPr lang="en-US" dirty="0"/>
              <a:t>Warm-Up </a:t>
            </a:r>
          </a:p>
          <a:p>
            <a:pPr marL="0" indent="0">
              <a:buNone/>
            </a:pPr>
            <a:r>
              <a:rPr lang="en-US" dirty="0"/>
              <a:t>Complete Review: Energy and Heat handout.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Follow my class on IG: </a:t>
            </a:r>
            <a:r>
              <a:rPr lang="en-US" dirty="0" err="1"/>
              <a:t>science_minds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790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BDFE-6CEB-4798-BE3C-020B828D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5, 2017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CA43B-C47B-4841-88FB-1742D6973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LT: I can create useful studying tools for my unit test. </a:t>
            </a:r>
          </a:p>
          <a:p>
            <a:endParaRPr lang="en-US" dirty="0"/>
          </a:p>
          <a:p>
            <a:r>
              <a:rPr lang="en-US" dirty="0"/>
              <a:t>Warm-Up </a:t>
            </a:r>
          </a:p>
          <a:p>
            <a:pPr marL="0" indent="0">
              <a:buNone/>
            </a:pPr>
            <a:r>
              <a:rPr lang="en-US" dirty="0"/>
              <a:t>Create two questions to help your classmates review for the  unit test. Give questions to Ms. Jackson when you are done.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Follow my class on IG: </a:t>
            </a:r>
            <a:r>
              <a:rPr lang="en-US" dirty="0" err="1">
                <a:solidFill>
                  <a:srgbClr val="FFFF00"/>
                </a:solidFill>
              </a:rPr>
              <a:t>science_minds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572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7B6A-6A52-47C3-9242-E5AE1025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50FE-B88C-4524-941E-0C38D47D0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Nature of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4572000"/>
            <a:ext cx="6477000" cy="1828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300"/>
              <a:t>Living organisms need energy for growth and movement.</a:t>
            </a:r>
          </a:p>
        </p:txBody>
      </p:sp>
      <p:pic>
        <p:nvPicPr>
          <p:cNvPr id="7172" name="Picture 4" descr="j033236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676400"/>
            <a:ext cx="3657600" cy="2532063"/>
          </a:xfrm>
        </p:spPr>
      </p:pic>
      <p:pic>
        <p:nvPicPr>
          <p:cNvPr id="7173" name="Picture 6" descr="j028886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676400"/>
            <a:ext cx="3048000" cy="2552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Nature of Energy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500"/>
              <a:t>Energy is involved when:</a:t>
            </a:r>
          </a:p>
          <a:p>
            <a:pPr lvl="1" eaLnBrk="1" hangingPunct="1"/>
            <a:r>
              <a:rPr lang="en-US" sz="2100"/>
              <a:t>a bird flies.</a:t>
            </a:r>
          </a:p>
          <a:p>
            <a:pPr lvl="1" eaLnBrk="1" hangingPunct="1"/>
            <a:r>
              <a:rPr lang="en-US" sz="2100"/>
              <a:t>a bomb explodes.</a:t>
            </a:r>
          </a:p>
          <a:p>
            <a:pPr lvl="1" eaLnBrk="1" hangingPunct="1"/>
            <a:r>
              <a:rPr lang="en-US" sz="2100"/>
              <a:t>rain falls from the sky.</a:t>
            </a:r>
          </a:p>
          <a:p>
            <a:pPr lvl="1" eaLnBrk="1" hangingPunct="1"/>
            <a:r>
              <a:rPr lang="en-US" sz="2100"/>
              <a:t>electricity flows in a wire.</a:t>
            </a:r>
          </a:p>
        </p:txBody>
      </p:sp>
      <p:pic>
        <p:nvPicPr>
          <p:cNvPr id="8196" name="Picture 7" descr="j028321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108200"/>
            <a:ext cx="3733800" cy="3530600"/>
          </a:xfrm>
        </p:spPr>
      </p:pic>
      <p:pic>
        <p:nvPicPr>
          <p:cNvPr id="8197" name="Picture 8" descr="j028178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4648200"/>
            <a:ext cx="1541463" cy="1803400"/>
          </a:xfrm>
        </p:spPr>
      </p:pic>
      <p:pic>
        <p:nvPicPr>
          <p:cNvPr id="8198" name="Picture 11" descr="j01961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52400"/>
            <a:ext cx="17764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pPr eaLnBrk="1" hangingPunct="1"/>
            <a:r>
              <a:rPr lang="en-US"/>
              <a:t>Nature of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313613" cy="4114800"/>
          </a:xfrm>
        </p:spPr>
        <p:txBody>
          <a:bodyPr/>
          <a:lstStyle/>
          <a:p>
            <a:pPr eaLnBrk="1" hangingPunct="1"/>
            <a:r>
              <a:rPr lang="en-US" sz="3300" dirty="0"/>
              <a:t>Because of the direct connection between energy and work, energy is measured in the same unit as work: joules (J).</a:t>
            </a:r>
          </a:p>
          <a:p>
            <a:pPr eaLnBrk="1" hangingPunct="1"/>
            <a:r>
              <a:rPr lang="en-US" sz="3300" dirty="0"/>
              <a:t>In addition to using energy to do work, objects gain energy because work is being done on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387" y="26504"/>
            <a:ext cx="7313612" cy="1143000"/>
          </a:xfrm>
        </p:spPr>
        <p:txBody>
          <a:bodyPr/>
          <a:lstStyle/>
          <a:p>
            <a:r>
              <a:rPr lang="en-US" dirty="0"/>
              <a:t>November 6,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676400"/>
            <a:ext cx="7533999" cy="4191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LT: </a:t>
            </a:r>
            <a:r>
              <a:rPr lang="en-US" dirty="0"/>
              <a:t>I can reflect and analyze data on the unit test. </a:t>
            </a:r>
          </a:p>
          <a:p>
            <a:pPr marL="0" indent="0">
              <a:buNone/>
            </a:pPr>
            <a:r>
              <a:rPr lang="en-US" b="1" u="sng" dirty="0"/>
              <a:t>Warm-Up</a:t>
            </a:r>
            <a:r>
              <a:rPr lang="en-US" u="sng" dirty="0"/>
              <a:t> </a:t>
            </a:r>
          </a:p>
          <a:p>
            <a:r>
              <a:rPr lang="en-US" dirty="0"/>
              <a:t>How did you prepare for the unit test?</a:t>
            </a:r>
          </a:p>
          <a:p>
            <a:r>
              <a:rPr lang="en-US" dirty="0"/>
              <a:t>How many questions did you answer correctly?</a:t>
            </a:r>
          </a:p>
          <a:p>
            <a:r>
              <a:rPr lang="en-US" dirty="0"/>
              <a:t>What areas do you need additional reinforcements on?</a:t>
            </a:r>
          </a:p>
          <a:p>
            <a:r>
              <a:rPr lang="en-US" dirty="0"/>
              <a:t>In what areas did you exceed? </a:t>
            </a:r>
          </a:p>
        </p:txBody>
      </p:sp>
    </p:spTree>
    <p:extLst>
      <p:ext uri="{BB962C8B-B14F-4D97-AF65-F5344CB8AC3E}">
        <p14:creationId xmlns:p14="http://schemas.microsoft.com/office/powerpoint/2010/main" val="3112119982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28295</TotalTime>
  <Words>1564</Words>
  <Application>Microsoft Office PowerPoint</Application>
  <PresentationFormat>On-screen Show (4:3)</PresentationFormat>
  <Paragraphs>240</Paragraphs>
  <Slides>53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Arial Black</vt:lpstr>
      <vt:lpstr>Times New Roman</vt:lpstr>
      <vt:lpstr>Verdana</vt:lpstr>
      <vt:lpstr>Wingdings</vt:lpstr>
      <vt:lpstr>Eclipse</vt:lpstr>
      <vt:lpstr>November 7, 2017</vt:lpstr>
      <vt:lpstr>PowerPoint Presentation</vt:lpstr>
      <vt:lpstr>What is energy?</vt:lpstr>
      <vt:lpstr>Nature of Energy</vt:lpstr>
      <vt:lpstr>Nature of Energy</vt:lpstr>
      <vt:lpstr>Nature of Energy</vt:lpstr>
      <vt:lpstr>Nature of Energy</vt:lpstr>
      <vt:lpstr>Nature of Energy</vt:lpstr>
      <vt:lpstr>November 6, 2017 </vt:lpstr>
      <vt:lpstr>January 31, 2017</vt:lpstr>
      <vt:lpstr>Interpreting Data from a Slingshot</vt:lpstr>
      <vt:lpstr>States of Energy</vt:lpstr>
      <vt:lpstr>States of Energy:  Kinetic and Potential Energy</vt:lpstr>
      <vt:lpstr>Kinetic Energy</vt:lpstr>
      <vt:lpstr>Kinetic Energy - Calculation</vt:lpstr>
      <vt:lpstr>Potential Energy</vt:lpstr>
      <vt:lpstr>2 Types of Potential Energy  </vt:lpstr>
      <vt:lpstr>Gravitational Potential Energy</vt:lpstr>
      <vt:lpstr>Gravitational Potential Energy</vt:lpstr>
      <vt:lpstr>November 10, 2017 </vt:lpstr>
      <vt:lpstr>Kinetic-Potential Energy Conversion</vt:lpstr>
      <vt:lpstr>PowerPoint Presentation</vt:lpstr>
      <vt:lpstr>Forms of Energy</vt:lpstr>
      <vt:lpstr>Heat Energy</vt:lpstr>
      <vt:lpstr>Chemical Energy</vt:lpstr>
      <vt:lpstr>Electromagnetic Energy</vt:lpstr>
      <vt:lpstr>Electrical Energy</vt:lpstr>
      <vt:lpstr>Nuclear Energy</vt:lpstr>
      <vt:lpstr>Nuclear Energy</vt:lpstr>
      <vt:lpstr>Mechanical Energy</vt:lpstr>
      <vt:lpstr>Sound Energy</vt:lpstr>
      <vt:lpstr>Mechanical Energy</vt:lpstr>
      <vt:lpstr>Mechanical Energy</vt:lpstr>
      <vt:lpstr>November 13, 2017 </vt:lpstr>
      <vt:lpstr>Energy Conversion</vt:lpstr>
      <vt:lpstr>Energy conversions</vt:lpstr>
      <vt:lpstr>PowerPoint Presentation</vt:lpstr>
      <vt:lpstr>Other energy conversions</vt:lpstr>
      <vt:lpstr>Energy Conversions</vt:lpstr>
      <vt:lpstr>Chemical  Heat Mechanical</vt:lpstr>
      <vt:lpstr>The Law of Conservation of Energy</vt:lpstr>
      <vt:lpstr>Law of Conservation of Energy</vt:lpstr>
      <vt:lpstr>Today’s Assignment  </vt:lpstr>
      <vt:lpstr>November 14, 2017 </vt:lpstr>
      <vt:lpstr>Vocabulary Words</vt:lpstr>
      <vt:lpstr>November , 2017</vt:lpstr>
      <vt:lpstr>November 27, 2017 </vt:lpstr>
      <vt:lpstr>November 30, 2017</vt:lpstr>
      <vt:lpstr>Nuclear Energy</vt:lpstr>
      <vt:lpstr>Nuclear Energy</vt:lpstr>
      <vt:lpstr>December 4, 2017 </vt:lpstr>
      <vt:lpstr>December 5, 2017 </vt:lpstr>
      <vt:lpstr>PowerPoint Presentation</vt:lpstr>
    </vt:vector>
  </TitlesOfParts>
  <Company>WJCC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Energy:</dc:title>
  <dc:creator>Vicki Lewis</dc:creator>
  <cp:lastModifiedBy>Martisia Jackson</cp:lastModifiedBy>
  <cp:revision>86</cp:revision>
  <cp:lastPrinted>2017-02-16T13:55:56Z</cp:lastPrinted>
  <dcterms:created xsi:type="dcterms:W3CDTF">2004-04-03T23:14:26Z</dcterms:created>
  <dcterms:modified xsi:type="dcterms:W3CDTF">2017-12-15T19:06:17Z</dcterms:modified>
</cp:coreProperties>
</file>