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DA1-1C4D-4840-818D-A74FAB85AB94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41DA-1744-4F03-A6FD-AD275984E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DA1-1C4D-4840-818D-A74FAB85AB94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41DA-1744-4F03-A6FD-AD275984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DA1-1C4D-4840-818D-A74FAB85AB94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41DA-1744-4F03-A6FD-AD275984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DA1-1C4D-4840-818D-A74FAB85AB94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41DA-1744-4F03-A6FD-AD275984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DA1-1C4D-4840-818D-A74FAB85AB94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41DA-1744-4F03-A6FD-AD275984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DA1-1C4D-4840-818D-A74FAB85AB94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41DA-1744-4F03-A6FD-AD275984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DA1-1C4D-4840-818D-A74FAB85AB94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41DA-1744-4F03-A6FD-AD275984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DA1-1C4D-4840-818D-A74FAB85AB94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41DA-1744-4F03-A6FD-AD275984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DA1-1C4D-4840-818D-A74FAB85AB94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41DA-1744-4F03-A6FD-AD275984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DA1-1C4D-4840-818D-A74FAB85AB94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41DA-1744-4F03-A6FD-AD275984E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91F6DA1-1C4D-4840-818D-A74FAB85AB94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49F41DA-1744-4F03-A6FD-AD275984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91F6DA1-1C4D-4840-818D-A74FAB85AB94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9F41DA-1744-4F03-A6FD-AD275984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 Cycles of Matter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Nitrogen Cycle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78% of Earth’s atmosphere is made of nitrogen gas</a:t>
            </a:r>
          </a:p>
          <a:p>
            <a:pPr eaLnBrk="1" hangingPunct="1"/>
            <a:r>
              <a:rPr lang="en-US" dirty="0" smtClean="0"/>
              <a:t>Most organisms use nitrogen in the form of ammonium (NH</a:t>
            </a:r>
            <a:r>
              <a:rPr lang="en-US" baseline="-25000" dirty="0" smtClean="0"/>
              <a:t>4</a:t>
            </a:r>
            <a:r>
              <a:rPr lang="en-US" dirty="0" smtClean="0"/>
              <a:t>) or nitrate 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Most of nitrogen cycle takes place underground</a:t>
            </a:r>
          </a:p>
          <a:p>
            <a:r>
              <a:rPr lang="en-US" dirty="0" smtClean="0"/>
              <a:t>Nitrogen gas is converted to ammonium and nitrate</a:t>
            </a:r>
            <a:r>
              <a:rPr lang="en-US" baseline="-25000" dirty="0" smtClean="0"/>
              <a:t> </a:t>
            </a:r>
            <a:r>
              <a:rPr lang="en-US" dirty="0" smtClean="0"/>
              <a:t>by bacteria in a process called </a:t>
            </a:r>
            <a:r>
              <a:rPr lang="en-US" u="sng" dirty="0" smtClean="0"/>
              <a:t>nitrogen fixation.</a:t>
            </a:r>
          </a:p>
          <a:p>
            <a:pPr lvl="1"/>
            <a:r>
              <a:rPr lang="en-US" dirty="0" smtClean="0"/>
              <a:t>Bacteria live freely in the soil or on roots of plants such as peas and beans (legumes)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Nitrates released by soil bacteria are taken up by plants which convert them into amino acids.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Nitrogen continues the cycle as animals eat plants.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When decomposers break down plant and animal matter, nitrogen is returned to the soil as ammonium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Lightning breaks apart nitrogen in atmosphere forming nitrogen oxide which is absorbed by the soil.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pic>
        <p:nvPicPr>
          <p:cNvPr id="4" name="Content Placeholder 3" descr="Nitrogen Cycl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09800"/>
            <a:ext cx="5667375" cy="402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7772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Phosphorous Cycle</a:t>
            </a:r>
            <a:endParaRPr lang="en-US" dirty="0"/>
          </a:p>
        </p:txBody>
      </p:sp>
      <p:sp>
        <p:nvSpPr>
          <p:cNvPr id="28674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Happens primarily on and in the ground, not atmosphere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u="sng" smtClean="0"/>
              <a:t>Phosphorous is released</a:t>
            </a:r>
            <a:r>
              <a:rPr lang="en-US" sz="2400" smtClean="0"/>
              <a:t> when rocks are eroded by rainfall, weathering and runoffs.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The release of phosphorous into the soil results in a </a:t>
            </a:r>
            <a:r>
              <a:rPr lang="en-US" sz="2400" u="sng" smtClean="0"/>
              <a:t>constant phosphorus supply for plants.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Phosphorous is </a:t>
            </a:r>
            <a:r>
              <a:rPr lang="en-US" sz="2400" u="sng" smtClean="0"/>
              <a:t>absorbed through the roots</a:t>
            </a:r>
            <a:r>
              <a:rPr lang="en-US" sz="2400" smtClean="0"/>
              <a:t> of plants and used to make organic compounds.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As </a:t>
            </a:r>
            <a:r>
              <a:rPr lang="en-US" sz="2400" u="sng" smtClean="0"/>
              <a:t>animals eat these plants</a:t>
            </a:r>
            <a:r>
              <a:rPr lang="en-US" sz="2400" smtClean="0"/>
              <a:t>, phosphorous is consumed and passed up the food chain.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</a:t>
            </a:r>
            <a:r>
              <a:rPr lang="en-US" sz="2400" u="sng" smtClean="0"/>
              <a:t>decomposition of these animals or the excretion of organic phosphate returns phosphorus into the soil or water</a:t>
            </a:r>
            <a:r>
              <a:rPr lang="en-US" sz="2400" smtClean="0"/>
              <a:t> thereby completing the cycle.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7772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Phosphorous Cycle</a:t>
            </a:r>
            <a:endParaRPr lang="en-US" dirty="0"/>
          </a:p>
        </p:txBody>
      </p:sp>
      <p:pic>
        <p:nvPicPr>
          <p:cNvPr id="29698" name="Content Placeholder 3" descr="phosphor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219200"/>
            <a:ext cx="6048375" cy="54006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Cycling of Matter</a:t>
            </a:r>
            <a:endParaRPr lang="en-US" sz="4000" dirty="0"/>
          </a:p>
        </p:txBody>
      </p:sp>
      <p:sp>
        <p:nvSpPr>
          <p:cNvPr id="15362" name="Content Placeholder 7"/>
          <p:cNvSpPr>
            <a:spLocks noGrp="1"/>
          </p:cNvSpPr>
          <p:nvPr>
            <p:ph idx="1"/>
          </p:nvPr>
        </p:nvSpPr>
        <p:spPr>
          <a:xfrm>
            <a:off x="685800" y="1447800"/>
            <a:ext cx="7239000" cy="484663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In terms of energy, Earth is an open system</a:t>
            </a:r>
          </a:p>
          <a:p>
            <a:pPr lvl="1" eaLnBrk="1" hangingPunct="1"/>
            <a:r>
              <a:rPr lang="en-US" dirty="0" smtClean="0"/>
              <a:t>Receives constant inflow of energy from the sun</a:t>
            </a:r>
          </a:p>
          <a:p>
            <a:pPr eaLnBrk="1" hangingPunct="1"/>
            <a:r>
              <a:rPr lang="en-US" dirty="0" smtClean="0"/>
              <a:t>In terms of matter (such as carbon, hydrogen, oxygen, nitrogen and phosphorus), Earth is a closed system.</a:t>
            </a:r>
          </a:p>
          <a:p>
            <a:pPr eaLnBrk="1" hangingPunct="1"/>
            <a:r>
              <a:rPr lang="en-US" dirty="0" smtClean="0"/>
              <a:t>Matter changes form, but does not disappear</a:t>
            </a:r>
          </a:p>
          <a:p>
            <a:pPr lvl="1" eaLnBrk="1" hangingPunct="1"/>
            <a:r>
              <a:rPr lang="en-US" dirty="0" smtClean="0"/>
              <a:t>The total amount of matter on Earth is always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Water Cycle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Circular pathway of water from the atmosphere, to the surface and below ground and back to the atmosphere</a:t>
            </a:r>
          </a:p>
          <a:p>
            <a:pPr eaLnBrk="1" hangingPunct="1"/>
            <a:r>
              <a:rPr lang="en-US" dirty="0" smtClean="0"/>
              <a:t>Water falls to Earth in the form of </a:t>
            </a:r>
            <a:r>
              <a:rPr lang="en-US" b="1" u="sng" dirty="0" smtClean="0"/>
              <a:t>precipitation </a:t>
            </a:r>
            <a:r>
              <a:rPr lang="en-US" dirty="0" smtClean="0"/>
              <a:t>(rain, snow, sleet, hail)</a:t>
            </a:r>
          </a:p>
        </p:txBody>
      </p:sp>
      <p:pic>
        <p:nvPicPr>
          <p:cNvPr id="16387" name="Picture 3" descr="precipitat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67000"/>
            <a:ext cx="438912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Water Cycle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Water reenters the atmosphere by </a:t>
            </a:r>
            <a:r>
              <a:rPr lang="en-US" b="1" dirty="0" smtClean="0"/>
              <a:t>evaporation</a:t>
            </a:r>
            <a:r>
              <a:rPr lang="en-US" dirty="0" smtClean="0"/>
              <a:t> and </a:t>
            </a:r>
            <a:r>
              <a:rPr lang="en-US" b="1" dirty="0" smtClean="0"/>
              <a:t>transpiration</a:t>
            </a:r>
          </a:p>
          <a:p>
            <a:pPr eaLnBrk="1" hangingPunct="1"/>
            <a:r>
              <a:rPr lang="en-US" u="sng" dirty="0" smtClean="0"/>
              <a:t>Transpiration</a:t>
            </a:r>
            <a:r>
              <a:rPr lang="en-US" dirty="0" smtClean="0"/>
              <a:t>: the evaporation between plant leaves and the atmosphere</a:t>
            </a:r>
          </a:p>
          <a:p>
            <a:pPr eaLnBrk="1" hangingPunct="1"/>
            <a:r>
              <a:rPr lang="en-US" dirty="0" smtClean="0"/>
              <a:t>Cycle completed as water vapor in the atmosphere </a:t>
            </a:r>
            <a:r>
              <a:rPr lang="en-US" b="1" dirty="0" smtClean="0"/>
              <a:t>condenses (condensation)</a:t>
            </a:r>
            <a:r>
              <a:rPr lang="en-US" dirty="0" smtClean="0"/>
              <a:t> and forms clouds, returning water to surface as precipitation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Water Cycle</a:t>
            </a:r>
            <a:endParaRPr lang="en-US" dirty="0"/>
          </a:p>
        </p:txBody>
      </p:sp>
      <p:pic>
        <p:nvPicPr>
          <p:cNvPr id="18434" name="Content Placeholder 3" descr="groundwat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1676400"/>
            <a:ext cx="5715000" cy="474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Elements Essential for Life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Besides </a:t>
            </a:r>
            <a:r>
              <a:rPr lang="en-US" smtClean="0"/>
              <a:t>water, </a:t>
            </a:r>
            <a:r>
              <a:rPr lang="en-US" dirty="0" smtClean="0"/>
              <a:t>carbon, nitrogen and phosphorus also cycle </a:t>
            </a:r>
            <a:r>
              <a:rPr lang="en-US" smtClean="0"/>
              <a:t>through </a:t>
            </a:r>
            <a:r>
              <a:rPr lang="en-US" smtClean="0"/>
              <a:t>ecosystems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u="sng" dirty="0" smtClean="0"/>
              <a:t>Biogeochemical cycle</a:t>
            </a:r>
            <a:r>
              <a:rPr lang="en-US" dirty="0" smtClean="0"/>
              <a:t>: movement of a particular chemical through the biological (living) and geological (nonliving) parts of an ecosystem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Carbon is the building block of life (key to the structure of all organisms on the planet)</a:t>
            </a:r>
          </a:p>
          <a:p>
            <a:pPr eaLnBrk="1" hangingPunct="1"/>
            <a:r>
              <a:rPr lang="en-US" dirty="0" smtClean="0"/>
              <a:t>Carbon can be found in solid, liquid and gaseous states:</a:t>
            </a:r>
          </a:p>
          <a:p>
            <a:pPr lvl="1" eaLnBrk="1" hangingPunct="1"/>
            <a:r>
              <a:rPr lang="en-US" dirty="0" smtClean="0"/>
              <a:t>Carbon dioxide</a:t>
            </a:r>
          </a:p>
          <a:p>
            <a:pPr lvl="1" eaLnBrk="1" hangingPunct="1"/>
            <a:r>
              <a:rPr lang="en-US" dirty="0" smtClean="0"/>
              <a:t>Fossil fuels (coal, natural gas)</a:t>
            </a:r>
          </a:p>
          <a:p>
            <a:pPr lvl="1" eaLnBrk="1" hangingPunct="1"/>
            <a:r>
              <a:rPr lang="en-US" dirty="0" smtClean="0"/>
              <a:t>Limestone (rock)</a:t>
            </a:r>
          </a:p>
          <a:p>
            <a:pPr lvl="1" eaLnBrk="1" hangingPunct="1"/>
            <a:r>
              <a:rPr lang="en-US" dirty="0" smtClean="0"/>
              <a:t>Dead organic matter in soil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42048" cy="7772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3521075" cy="4525963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Simplest transfer of carbon occurs between plants and animals.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Plants use energy from the sun to convert CO</a:t>
            </a:r>
            <a:r>
              <a:rPr lang="en-US" baseline="-25000" dirty="0" smtClean="0"/>
              <a:t>2</a:t>
            </a:r>
            <a:r>
              <a:rPr lang="en-US" dirty="0" smtClean="0"/>
              <a:t> from the air into material that becomes a part of the plant’s structure.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carbon then moves through the biotic world as one organism eats another.</a:t>
            </a:r>
            <a:endParaRPr lang="en-US" dirty="0"/>
          </a:p>
        </p:txBody>
      </p:sp>
      <p:pic>
        <p:nvPicPr>
          <p:cNvPr id="22531" name="Content Placeholder 4" descr="carbon-cycle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1905000"/>
            <a:ext cx="4419600" cy="37877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42048" cy="7010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Carbon Cycle</a:t>
            </a:r>
            <a:endParaRPr lang="en-US" dirty="0"/>
          </a:p>
        </p:txBody>
      </p:sp>
      <p:pic>
        <p:nvPicPr>
          <p:cNvPr id="23554" name="Content Placeholder 6" descr="Carbon-Cycle-2306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447800"/>
            <a:ext cx="4267200" cy="4267200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406900" y="1711325"/>
            <a:ext cx="3746500" cy="49180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Carbon is returned to the atmosphere as CO</a:t>
            </a:r>
            <a:r>
              <a:rPr lang="en-US" baseline="-25000" dirty="0" smtClean="0"/>
              <a:t>2</a:t>
            </a:r>
            <a:r>
              <a:rPr lang="en-US" dirty="0" smtClean="0"/>
              <a:t> by: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400" dirty="0" smtClean="0">
                <a:solidFill>
                  <a:schemeClr val="tx1">
                    <a:tint val="85000"/>
                  </a:schemeClr>
                </a:solidFill>
              </a:rPr>
              <a:t>Respiration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400" dirty="0" smtClean="0">
                <a:solidFill>
                  <a:schemeClr val="tx1">
                    <a:tint val="85000"/>
                  </a:schemeClr>
                </a:solidFill>
              </a:rPr>
              <a:t>Decomposition of dead organisms.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400" dirty="0" smtClean="0">
                <a:solidFill>
                  <a:schemeClr val="tx1">
                    <a:tint val="85000"/>
                  </a:schemeClr>
                </a:solidFill>
              </a:rPr>
              <a:t>Burning of fossil fuels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400" dirty="0" smtClean="0">
                <a:solidFill>
                  <a:schemeClr val="tx1">
                    <a:tint val="85000"/>
                  </a:schemeClr>
                </a:solidFill>
              </a:rPr>
              <a:t>Burning of wood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400" dirty="0" smtClean="0">
                <a:solidFill>
                  <a:schemeClr val="tx1">
                    <a:tint val="85000"/>
                  </a:schemeClr>
                </a:solidFill>
              </a:rPr>
              <a:t>Emissions from factories and automobiles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400" dirty="0" smtClean="0">
                <a:solidFill>
                  <a:schemeClr val="tx1">
                    <a:tint val="85000"/>
                  </a:schemeClr>
                </a:solidFill>
              </a:rPr>
              <a:t>Methane (emitted from wetlands, landfills and livestock)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84</TotalTime>
  <Words>564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 Cycles of Matter</vt:lpstr>
      <vt:lpstr>Cycling of Matter</vt:lpstr>
      <vt:lpstr>Water Cycle </vt:lpstr>
      <vt:lpstr>Water Cycle</vt:lpstr>
      <vt:lpstr>Water Cycle</vt:lpstr>
      <vt:lpstr>Elements Essential for Life</vt:lpstr>
      <vt:lpstr>Carbon Cycle</vt:lpstr>
      <vt:lpstr>Carbon Cycle</vt:lpstr>
      <vt:lpstr>Carbon Cycle</vt:lpstr>
      <vt:lpstr>Nitrogen Cycle</vt:lpstr>
      <vt:lpstr>Nitrogen Cycle</vt:lpstr>
      <vt:lpstr>Nitrogen Cycle</vt:lpstr>
      <vt:lpstr>Phosphorous Cycle</vt:lpstr>
      <vt:lpstr>Phosphorous Cycle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Cycles of Matter</dc:title>
  <dc:creator>JS2418</dc:creator>
  <cp:lastModifiedBy>JS2418</cp:lastModifiedBy>
  <cp:revision>2</cp:revision>
  <dcterms:created xsi:type="dcterms:W3CDTF">2012-09-14T12:46:35Z</dcterms:created>
  <dcterms:modified xsi:type="dcterms:W3CDTF">2012-09-18T18:38:59Z</dcterms:modified>
</cp:coreProperties>
</file>