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63"/>
  </p:notesMasterIdLst>
  <p:handoutMasterIdLst>
    <p:handoutMasterId r:id="rId64"/>
  </p:handoutMasterIdLst>
  <p:sldIdLst>
    <p:sldId id="320" r:id="rId2"/>
    <p:sldId id="269" r:id="rId3"/>
    <p:sldId id="323" r:id="rId4"/>
    <p:sldId id="264" r:id="rId5"/>
    <p:sldId id="274" r:id="rId6"/>
    <p:sldId id="277" r:id="rId7"/>
    <p:sldId id="278" r:id="rId8"/>
    <p:sldId id="281" r:id="rId9"/>
    <p:sldId id="282" r:id="rId10"/>
    <p:sldId id="283" r:id="rId11"/>
    <p:sldId id="284" r:id="rId12"/>
    <p:sldId id="289" r:id="rId13"/>
    <p:sldId id="285" r:id="rId14"/>
    <p:sldId id="286" r:id="rId15"/>
    <p:sldId id="279" r:id="rId16"/>
    <p:sldId id="287" r:id="rId17"/>
    <p:sldId id="288" r:id="rId18"/>
    <p:sldId id="295" r:id="rId19"/>
    <p:sldId id="296" r:id="rId20"/>
    <p:sldId id="290" r:id="rId21"/>
    <p:sldId id="291" r:id="rId22"/>
    <p:sldId id="292" r:id="rId23"/>
    <p:sldId id="293" r:id="rId24"/>
    <p:sldId id="257" r:id="rId25"/>
    <p:sldId id="299" r:id="rId26"/>
    <p:sldId id="270" r:id="rId27"/>
    <p:sldId id="265" r:id="rId28"/>
    <p:sldId id="298" r:id="rId29"/>
    <p:sldId id="267" r:id="rId30"/>
    <p:sldId id="268" r:id="rId31"/>
    <p:sldId id="258" r:id="rId32"/>
    <p:sldId id="259" r:id="rId33"/>
    <p:sldId id="266" r:id="rId34"/>
    <p:sldId id="260" r:id="rId35"/>
    <p:sldId id="317" r:id="rId36"/>
    <p:sldId id="261" r:id="rId37"/>
    <p:sldId id="263" r:id="rId38"/>
    <p:sldId id="262" r:id="rId39"/>
    <p:sldId id="271" r:id="rId40"/>
    <p:sldId id="272" r:id="rId41"/>
    <p:sldId id="273" r:id="rId42"/>
    <p:sldId id="313" r:id="rId43"/>
    <p:sldId id="275" r:id="rId44"/>
    <p:sldId id="300" r:id="rId45"/>
    <p:sldId id="297" r:id="rId46"/>
    <p:sldId id="301" r:id="rId47"/>
    <p:sldId id="322" r:id="rId48"/>
    <p:sldId id="302" r:id="rId49"/>
    <p:sldId id="303" r:id="rId50"/>
    <p:sldId id="304" r:id="rId51"/>
    <p:sldId id="306" r:id="rId52"/>
    <p:sldId id="305" r:id="rId53"/>
    <p:sldId id="316" r:id="rId54"/>
    <p:sldId id="308" r:id="rId55"/>
    <p:sldId id="309" r:id="rId56"/>
    <p:sldId id="310" r:id="rId57"/>
    <p:sldId id="307" r:id="rId58"/>
    <p:sldId id="311" r:id="rId59"/>
    <p:sldId id="312" r:id="rId60"/>
    <p:sldId id="318" r:id="rId61"/>
    <p:sldId id="321" r:id="rId62"/>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itchFamily="64" charset="0"/>
        <a:ea typeface="+mn-ea"/>
        <a:cs typeface="+mn-cs"/>
      </a:defRPr>
    </a:lvl1pPr>
    <a:lvl2pPr marL="457200" algn="l" rtl="0" fontAlgn="base">
      <a:spcBef>
        <a:spcPct val="0"/>
      </a:spcBef>
      <a:spcAft>
        <a:spcPct val="0"/>
      </a:spcAft>
      <a:defRPr sz="2400" kern="1200">
        <a:solidFill>
          <a:schemeClr val="tx1"/>
        </a:solidFill>
        <a:latin typeface="Times New Roman" pitchFamily="64" charset="0"/>
        <a:ea typeface="+mn-ea"/>
        <a:cs typeface="+mn-cs"/>
      </a:defRPr>
    </a:lvl2pPr>
    <a:lvl3pPr marL="914400" algn="l" rtl="0" fontAlgn="base">
      <a:spcBef>
        <a:spcPct val="0"/>
      </a:spcBef>
      <a:spcAft>
        <a:spcPct val="0"/>
      </a:spcAft>
      <a:defRPr sz="2400" kern="1200">
        <a:solidFill>
          <a:schemeClr val="tx1"/>
        </a:solidFill>
        <a:latin typeface="Times New Roman" pitchFamily="64" charset="0"/>
        <a:ea typeface="+mn-ea"/>
        <a:cs typeface="+mn-cs"/>
      </a:defRPr>
    </a:lvl3pPr>
    <a:lvl4pPr marL="1371600" algn="l" rtl="0" fontAlgn="base">
      <a:spcBef>
        <a:spcPct val="0"/>
      </a:spcBef>
      <a:spcAft>
        <a:spcPct val="0"/>
      </a:spcAft>
      <a:defRPr sz="2400" kern="1200">
        <a:solidFill>
          <a:schemeClr val="tx1"/>
        </a:solidFill>
        <a:latin typeface="Times New Roman" pitchFamily="64" charset="0"/>
        <a:ea typeface="+mn-ea"/>
        <a:cs typeface="+mn-cs"/>
      </a:defRPr>
    </a:lvl4pPr>
    <a:lvl5pPr marL="1828800" algn="l" rtl="0" fontAlgn="base">
      <a:spcBef>
        <a:spcPct val="0"/>
      </a:spcBef>
      <a:spcAft>
        <a:spcPct val="0"/>
      </a:spcAft>
      <a:defRPr sz="2400" kern="1200">
        <a:solidFill>
          <a:schemeClr val="tx1"/>
        </a:solidFill>
        <a:latin typeface="Times New Roman" pitchFamily="64" charset="0"/>
        <a:ea typeface="+mn-ea"/>
        <a:cs typeface="+mn-cs"/>
      </a:defRPr>
    </a:lvl5pPr>
    <a:lvl6pPr marL="2286000" algn="l" defTabSz="914400" rtl="0" eaLnBrk="1" latinLnBrk="0" hangingPunct="1">
      <a:defRPr sz="2400" kern="1200">
        <a:solidFill>
          <a:schemeClr val="tx1"/>
        </a:solidFill>
        <a:latin typeface="Times New Roman" pitchFamily="64" charset="0"/>
        <a:ea typeface="+mn-ea"/>
        <a:cs typeface="+mn-cs"/>
      </a:defRPr>
    </a:lvl6pPr>
    <a:lvl7pPr marL="2743200" algn="l" defTabSz="914400" rtl="0" eaLnBrk="1" latinLnBrk="0" hangingPunct="1">
      <a:defRPr sz="2400" kern="1200">
        <a:solidFill>
          <a:schemeClr val="tx1"/>
        </a:solidFill>
        <a:latin typeface="Times New Roman" pitchFamily="64" charset="0"/>
        <a:ea typeface="+mn-ea"/>
        <a:cs typeface="+mn-cs"/>
      </a:defRPr>
    </a:lvl7pPr>
    <a:lvl8pPr marL="3200400" algn="l" defTabSz="914400" rtl="0" eaLnBrk="1" latinLnBrk="0" hangingPunct="1">
      <a:defRPr sz="2400" kern="1200">
        <a:solidFill>
          <a:schemeClr val="tx1"/>
        </a:solidFill>
        <a:latin typeface="Times New Roman" pitchFamily="64" charset="0"/>
        <a:ea typeface="+mn-ea"/>
        <a:cs typeface="+mn-cs"/>
      </a:defRPr>
    </a:lvl8pPr>
    <a:lvl9pPr marL="3657600" algn="l" defTabSz="914400" rtl="0" eaLnBrk="1" latinLnBrk="0" hangingPunct="1">
      <a:defRPr sz="2400" kern="1200">
        <a:solidFill>
          <a:schemeClr val="tx1"/>
        </a:solidFill>
        <a:latin typeface="Times New Roman" pitchFamily="6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6" autoAdjust="0"/>
    <p:restoredTop sz="86420" autoAdjust="0"/>
  </p:normalViewPr>
  <p:slideViewPr>
    <p:cSldViewPr>
      <p:cViewPr varScale="1">
        <p:scale>
          <a:sx n="72" d="100"/>
          <a:sy n="72" d="100"/>
        </p:scale>
        <p:origin x="660" y="78"/>
      </p:cViewPr>
      <p:guideLst>
        <p:guide orient="horz" pos="2160"/>
        <p:guide pos="2880"/>
      </p:guideLst>
    </p:cSldViewPr>
  </p:slideViewPr>
  <p:outlineViewPr>
    <p:cViewPr>
      <p:scale>
        <a:sx n="33" d="100"/>
        <a:sy n="33" d="100"/>
      </p:scale>
      <p:origin x="0" y="25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itchFamily="18"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Times New Roman" pitchFamily="18" charset="0"/>
              </a:defRPr>
            </a:lvl1pPr>
          </a:lstStyle>
          <a:p>
            <a:pPr>
              <a:defRPr/>
            </a:pPr>
            <a:fld id="{2CEBC814-37A6-461C-862E-F5A189CF7BA1}" type="datetimeFigureOut">
              <a:rPr lang="en-US"/>
              <a:pPr>
                <a:defRPr/>
              </a:pPr>
              <a:t>2/22/2018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Times New Roman" pitchFamily="18" charset="0"/>
              </a:defRPr>
            </a:lvl1pPr>
          </a:lstStyle>
          <a:p>
            <a:pPr>
              <a:defRPr/>
            </a:pPr>
            <a:fld id="{3E2B7B9A-F903-4E21-A04F-73D3801E36BF}" type="slidenum">
              <a:rPr lang="en-US"/>
              <a:pPr>
                <a:defRPr/>
              </a:pPr>
              <a:t>‹#›</a:t>
            </a:fld>
            <a:endParaRPr lang="en-US"/>
          </a:p>
        </p:txBody>
      </p:sp>
    </p:spTree>
    <p:extLst>
      <p:ext uri="{BB962C8B-B14F-4D97-AF65-F5344CB8AC3E}">
        <p14:creationId xmlns:p14="http://schemas.microsoft.com/office/powerpoint/2010/main" val="1496609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56CA1B-3ABD-4B4E-8665-9143683094E1}" type="datetimeFigureOut">
              <a:rPr lang="en-US" smtClean="0"/>
              <a:t>2/22/2018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12C6E9-9124-4E46-AB49-D536236EF579}" type="slidenum">
              <a:rPr lang="en-US" smtClean="0"/>
              <a:t>‹#›</a:t>
            </a:fld>
            <a:endParaRPr lang="en-US"/>
          </a:p>
        </p:txBody>
      </p:sp>
    </p:spTree>
    <p:extLst>
      <p:ext uri="{BB962C8B-B14F-4D97-AF65-F5344CB8AC3E}">
        <p14:creationId xmlns:p14="http://schemas.microsoft.com/office/powerpoint/2010/main" val="967759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introduce the essential question and the standard that aligns to the essential question</a:t>
            </a:r>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2</a:t>
            </a:fld>
            <a:endParaRPr lang="en-US"/>
          </a:p>
        </p:txBody>
      </p:sp>
    </p:spTree>
    <p:extLst>
      <p:ext uri="{BB962C8B-B14F-4D97-AF65-F5344CB8AC3E}">
        <p14:creationId xmlns:p14="http://schemas.microsoft.com/office/powerpoint/2010/main" val="3429501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Individually,</a:t>
            </a:r>
            <a:r>
              <a:rPr lang="en-US" baseline="0" dirty="0"/>
              <a:t> with a partner, or as a class, students read the scenarios and determine whether friction was a friend or a foe in the situation. </a:t>
            </a:r>
            <a:r>
              <a:rPr lang="en-US" dirty="0"/>
              <a:t>This could be used as a formative assessment tool.</a:t>
            </a:r>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12</a:t>
            </a:fld>
            <a:endParaRPr lang="en-US"/>
          </a:p>
        </p:txBody>
      </p:sp>
    </p:spTree>
    <p:extLst>
      <p:ext uri="{BB962C8B-B14F-4D97-AF65-F5344CB8AC3E}">
        <p14:creationId xmlns:p14="http://schemas.microsoft.com/office/powerpoint/2010/main" val="4074780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 The teacher should ask the class to think-pair-share. </a:t>
            </a:r>
            <a:endParaRPr lang="en-US" alt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13</a:t>
            </a:fld>
            <a:endParaRPr lang="en-US"/>
          </a:p>
        </p:txBody>
      </p:sp>
    </p:spTree>
    <p:extLst>
      <p:ext uri="{BB962C8B-B14F-4D97-AF65-F5344CB8AC3E}">
        <p14:creationId xmlns:p14="http://schemas.microsoft.com/office/powerpoint/2010/main" val="262991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Instructional Approach(s): The teacher should use the images on the slide to illustrate examples of friction. </a:t>
            </a:r>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14</a:t>
            </a:fld>
            <a:endParaRPr lang="en-US"/>
          </a:p>
        </p:txBody>
      </p:sp>
    </p:spTree>
    <p:extLst>
      <p:ext uri="{BB962C8B-B14F-4D97-AF65-F5344CB8AC3E}">
        <p14:creationId xmlns:p14="http://schemas.microsoft.com/office/powerpoint/2010/main" val="3259574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Instructional Approach(s): The teacher should use the images on the slide to illustrate examples of friction. </a:t>
            </a:r>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15</a:t>
            </a:fld>
            <a:endParaRPr lang="en-US"/>
          </a:p>
        </p:txBody>
      </p:sp>
    </p:spTree>
    <p:extLst>
      <p:ext uri="{BB962C8B-B14F-4D97-AF65-F5344CB8AC3E}">
        <p14:creationId xmlns:p14="http://schemas.microsoft.com/office/powerpoint/2010/main" val="3946561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animated slide. The teacher should ask the class or call on students to answer the question.</a:t>
            </a:r>
            <a:r>
              <a:rPr lang="en-US" baseline="0" dirty="0"/>
              <a:t> Use the illustrations to discuss whether you want to increase friction or reduce friction in the examples.</a:t>
            </a:r>
            <a:endParaRPr lang="en-US" alt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16</a:t>
            </a:fld>
            <a:endParaRPr lang="en-US"/>
          </a:p>
        </p:txBody>
      </p:sp>
    </p:spTree>
    <p:extLst>
      <p:ext uri="{BB962C8B-B14F-4D97-AF65-F5344CB8AC3E}">
        <p14:creationId xmlns:p14="http://schemas.microsoft.com/office/powerpoint/2010/main" val="875649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ask the class or call on students to answer the question. Answer:</a:t>
            </a:r>
            <a:r>
              <a:rPr lang="en-US" baseline="0" dirty="0"/>
              <a:t> Ball bearings, steel rods, foam rubber. </a:t>
            </a:r>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17</a:t>
            </a:fld>
            <a:endParaRPr lang="en-US"/>
          </a:p>
        </p:txBody>
      </p:sp>
    </p:spTree>
    <p:extLst>
      <p:ext uri="{BB962C8B-B14F-4D97-AF65-F5344CB8AC3E}">
        <p14:creationId xmlns:p14="http://schemas.microsoft.com/office/powerpoint/2010/main" val="4274175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18</a:t>
            </a:fld>
            <a:endParaRPr lang="en-US"/>
          </a:p>
        </p:txBody>
      </p:sp>
    </p:spTree>
    <p:extLst>
      <p:ext uri="{BB962C8B-B14F-4D97-AF65-F5344CB8AC3E}">
        <p14:creationId xmlns:p14="http://schemas.microsoft.com/office/powerpoint/2010/main" val="891217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ask the class or call on students to answer the question. </a:t>
            </a:r>
          </a:p>
        </p:txBody>
      </p:sp>
      <p:sp>
        <p:nvSpPr>
          <p:cNvPr id="4" name="Slide Number Placeholder 3"/>
          <p:cNvSpPr>
            <a:spLocks noGrp="1"/>
          </p:cNvSpPr>
          <p:nvPr>
            <p:ph type="sldNum" sz="quarter" idx="10"/>
          </p:nvPr>
        </p:nvSpPr>
        <p:spPr/>
        <p:txBody>
          <a:bodyPr/>
          <a:lstStyle/>
          <a:p>
            <a:fld id="{FA12C6E9-9124-4E46-AB49-D536236EF579}" type="slidenum">
              <a:rPr lang="en-US" smtClean="0"/>
              <a:t>19</a:t>
            </a:fld>
            <a:endParaRPr lang="en-US"/>
          </a:p>
        </p:txBody>
      </p:sp>
    </p:spTree>
    <p:extLst>
      <p:ext uri="{BB962C8B-B14F-4D97-AF65-F5344CB8AC3E}">
        <p14:creationId xmlns:p14="http://schemas.microsoft.com/office/powerpoint/2010/main" val="1287187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a:t>
            </a:r>
            <a:r>
              <a:rPr lang="en-US" baseline="0" dirty="0"/>
              <a:t> Approach(s): </a:t>
            </a:r>
            <a:r>
              <a:rPr lang="en-US" dirty="0"/>
              <a:t>Teachers either demonstrate</a:t>
            </a:r>
            <a:r>
              <a:rPr lang="en-US" baseline="0" dirty="0"/>
              <a:t> the activity, have small groups do the activity outside, or watch a short video clip of the activity.</a:t>
            </a:r>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20</a:t>
            </a:fld>
            <a:endParaRPr lang="en-US"/>
          </a:p>
        </p:txBody>
      </p:sp>
    </p:spTree>
    <p:extLst>
      <p:ext uri="{BB962C8B-B14F-4D97-AF65-F5344CB8AC3E}">
        <p14:creationId xmlns:p14="http://schemas.microsoft.com/office/powerpoint/2010/main" val="3638774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 The teacher should present the information on the slide. The attraction between objects will be discussed</a:t>
            </a:r>
            <a:r>
              <a:rPr lang="en-US" baseline="0" dirty="0"/>
              <a:t> in more depth in the next essential question. For this essential question, we just need students to understand that all objects have the force of gravity pulling them toward the earth which keeps things in place unless an unbalanced force occurs.</a:t>
            </a:r>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21</a:t>
            </a:fld>
            <a:endParaRPr lang="en-US"/>
          </a:p>
        </p:txBody>
      </p:sp>
    </p:spTree>
    <p:extLst>
      <p:ext uri="{BB962C8B-B14F-4D97-AF65-F5344CB8AC3E}">
        <p14:creationId xmlns:p14="http://schemas.microsoft.com/office/powerpoint/2010/main" val="3740765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4</a:t>
            </a:fld>
            <a:endParaRPr lang="en-US"/>
          </a:p>
        </p:txBody>
      </p:sp>
    </p:spTree>
    <p:extLst>
      <p:ext uri="{BB962C8B-B14F-4D97-AF65-F5344CB8AC3E}">
        <p14:creationId xmlns:p14="http://schemas.microsoft.com/office/powerpoint/2010/main" val="4171673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740765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740765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24</a:t>
            </a:fld>
            <a:endParaRPr lang="en-US"/>
          </a:p>
        </p:txBody>
      </p:sp>
    </p:spTree>
    <p:extLst>
      <p:ext uri="{BB962C8B-B14F-4D97-AF65-F5344CB8AC3E}">
        <p14:creationId xmlns:p14="http://schemas.microsoft.com/office/powerpoint/2010/main" val="2137614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Instructional Approach(s): The teacher should use the images on the slide to illustrate examples of gravity</a:t>
            </a:r>
            <a:r>
              <a:rPr lang="en-US" altLang="en-US" baseline="0" dirty="0"/>
              <a:t> and friction</a:t>
            </a:r>
            <a:r>
              <a:rPr lang="en-US" altLang="en-US" dirty="0"/>
              <a:t>. </a:t>
            </a:r>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25</a:t>
            </a:fld>
            <a:endParaRPr lang="en-US"/>
          </a:p>
        </p:txBody>
      </p:sp>
    </p:spTree>
    <p:extLst>
      <p:ext uri="{BB962C8B-B14F-4D97-AF65-F5344CB8AC3E}">
        <p14:creationId xmlns:p14="http://schemas.microsoft.com/office/powerpoint/2010/main" val="2188064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26</a:t>
            </a:fld>
            <a:endParaRPr lang="en-US"/>
          </a:p>
        </p:txBody>
      </p:sp>
    </p:spTree>
    <p:extLst>
      <p:ext uri="{BB962C8B-B14F-4D97-AF65-F5344CB8AC3E}">
        <p14:creationId xmlns:p14="http://schemas.microsoft.com/office/powerpoint/2010/main" val="267476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27</a:t>
            </a:fld>
            <a:endParaRPr lang="en-US"/>
          </a:p>
        </p:txBody>
      </p:sp>
    </p:spTree>
    <p:extLst>
      <p:ext uri="{BB962C8B-B14F-4D97-AF65-F5344CB8AC3E}">
        <p14:creationId xmlns:p14="http://schemas.microsoft.com/office/powerpoint/2010/main" val="3190395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 The teacher should present the illustration</a:t>
            </a:r>
            <a:r>
              <a:rPr lang="en-US" baseline="0" dirty="0"/>
              <a:t> to provide an example of balanced </a:t>
            </a:r>
            <a:r>
              <a:rPr lang="en-US" dirty="0"/>
              <a:t>forces.</a:t>
            </a:r>
          </a:p>
        </p:txBody>
      </p:sp>
      <p:sp>
        <p:nvSpPr>
          <p:cNvPr id="4" name="Slide Number Placeholder 3"/>
          <p:cNvSpPr>
            <a:spLocks noGrp="1"/>
          </p:cNvSpPr>
          <p:nvPr>
            <p:ph type="sldNum" sz="quarter" idx="10"/>
          </p:nvPr>
        </p:nvSpPr>
        <p:spPr/>
        <p:txBody>
          <a:bodyPr/>
          <a:lstStyle/>
          <a:p>
            <a:fld id="{FA12C6E9-9124-4E46-AB49-D536236EF579}" type="slidenum">
              <a:rPr lang="en-US" smtClean="0"/>
              <a:t>28</a:t>
            </a:fld>
            <a:endParaRPr lang="en-US"/>
          </a:p>
        </p:txBody>
      </p:sp>
    </p:spTree>
    <p:extLst>
      <p:ext uri="{BB962C8B-B14F-4D97-AF65-F5344CB8AC3E}">
        <p14:creationId xmlns:p14="http://schemas.microsoft.com/office/powerpoint/2010/main" val="848281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Instructional Approach(s): The teacher should present the information on the slide.</a:t>
            </a:r>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29</a:t>
            </a:fld>
            <a:endParaRPr lang="en-US"/>
          </a:p>
        </p:txBody>
      </p:sp>
    </p:spTree>
    <p:extLst>
      <p:ext uri="{BB962C8B-B14F-4D97-AF65-F5344CB8AC3E}">
        <p14:creationId xmlns:p14="http://schemas.microsoft.com/office/powerpoint/2010/main" val="1107323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 The teacher should present the illustration</a:t>
            </a:r>
            <a:r>
              <a:rPr lang="en-US" baseline="0" dirty="0"/>
              <a:t> to provide an example of unbalanced/balanced </a:t>
            </a:r>
            <a:r>
              <a:rPr lang="en-US" dirty="0"/>
              <a:t>forces.</a:t>
            </a:r>
          </a:p>
        </p:txBody>
      </p:sp>
      <p:sp>
        <p:nvSpPr>
          <p:cNvPr id="4" name="Slide Number Placeholder 3"/>
          <p:cNvSpPr>
            <a:spLocks noGrp="1"/>
          </p:cNvSpPr>
          <p:nvPr>
            <p:ph type="sldNum" sz="quarter" idx="10"/>
          </p:nvPr>
        </p:nvSpPr>
        <p:spPr/>
        <p:txBody>
          <a:bodyPr/>
          <a:lstStyle/>
          <a:p>
            <a:fld id="{FA12C6E9-9124-4E46-AB49-D536236EF579}" type="slidenum">
              <a:rPr lang="en-US" smtClean="0"/>
              <a:t>30</a:t>
            </a:fld>
            <a:endParaRPr lang="en-US"/>
          </a:p>
        </p:txBody>
      </p:sp>
    </p:spTree>
    <p:extLst>
      <p:ext uri="{BB962C8B-B14F-4D97-AF65-F5344CB8AC3E}">
        <p14:creationId xmlns:p14="http://schemas.microsoft.com/office/powerpoint/2010/main" val="3206002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balanced forces.</a:t>
            </a:r>
            <a:r>
              <a:rPr lang="en-US" dirty="0"/>
              <a:t> The teacher should ask the class or call on students to answer the question. Click the mouse to reveal the answer.</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31</a:t>
            </a:fld>
            <a:endParaRPr lang="en-US"/>
          </a:p>
        </p:txBody>
      </p:sp>
    </p:spTree>
    <p:extLst>
      <p:ext uri="{BB962C8B-B14F-4D97-AF65-F5344CB8AC3E}">
        <p14:creationId xmlns:p14="http://schemas.microsoft.com/office/powerpoint/2010/main" val="3760998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5</a:t>
            </a:fld>
            <a:endParaRPr lang="en-US"/>
          </a:p>
        </p:txBody>
      </p:sp>
    </p:spTree>
    <p:extLst>
      <p:ext uri="{BB962C8B-B14F-4D97-AF65-F5344CB8AC3E}">
        <p14:creationId xmlns:p14="http://schemas.microsoft.com/office/powerpoint/2010/main" val="2766647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balanced forces.</a:t>
            </a:r>
            <a:r>
              <a:rPr lang="en-US" dirty="0"/>
              <a:t> The teacher should ask the class or call on students to answer the question. Click the mouse to reveal the answer.</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32</a:t>
            </a:fld>
            <a:endParaRPr lang="en-US"/>
          </a:p>
        </p:txBody>
      </p:sp>
    </p:spTree>
    <p:extLst>
      <p:ext uri="{BB962C8B-B14F-4D97-AF65-F5344CB8AC3E}">
        <p14:creationId xmlns:p14="http://schemas.microsoft.com/office/powerpoint/2010/main" val="2010204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unbalanced forces.</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33</a:t>
            </a:fld>
            <a:endParaRPr lang="en-US"/>
          </a:p>
        </p:txBody>
      </p:sp>
    </p:spTree>
    <p:extLst>
      <p:ext uri="{BB962C8B-B14F-4D97-AF65-F5344CB8AC3E}">
        <p14:creationId xmlns:p14="http://schemas.microsoft.com/office/powerpoint/2010/main" val="1707484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unbalanced forces.</a:t>
            </a:r>
            <a:r>
              <a:rPr lang="en-US" dirty="0"/>
              <a:t> The teacher should ask the class or call on students to answer the question. Click the mouse to reveal the answer.</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34</a:t>
            </a:fld>
            <a:endParaRPr lang="en-US"/>
          </a:p>
        </p:txBody>
      </p:sp>
    </p:spTree>
    <p:extLst>
      <p:ext uri="{BB962C8B-B14F-4D97-AF65-F5344CB8AC3E}">
        <p14:creationId xmlns:p14="http://schemas.microsoft.com/office/powerpoint/2010/main" val="40792743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unbalanced forces.</a:t>
            </a:r>
            <a:r>
              <a:rPr lang="en-US" dirty="0"/>
              <a:t> </a:t>
            </a:r>
          </a:p>
        </p:txBody>
      </p:sp>
      <p:sp>
        <p:nvSpPr>
          <p:cNvPr id="4" name="Slide Number Placeholder 3"/>
          <p:cNvSpPr>
            <a:spLocks noGrp="1"/>
          </p:cNvSpPr>
          <p:nvPr>
            <p:ph type="sldNum" sz="quarter" idx="10"/>
          </p:nvPr>
        </p:nvSpPr>
        <p:spPr/>
        <p:txBody>
          <a:bodyPr/>
          <a:lstStyle/>
          <a:p>
            <a:fld id="{FA12C6E9-9124-4E46-AB49-D536236EF579}" type="slidenum">
              <a:rPr lang="en-US" smtClean="0"/>
              <a:t>35</a:t>
            </a:fld>
            <a:endParaRPr lang="en-US"/>
          </a:p>
        </p:txBody>
      </p:sp>
    </p:spTree>
    <p:extLst>
      <p:ext uri="{BB962C8B-B14F-4D97-AF65-F5344CB8AC3E}">
        <p14:creationId xmlns:p14="http://schemas.microsoft.com/office/powerpoint/2010/main" val="5224193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unbalanced forces.</a:t>
            </a:r>
            <a:r>
              <a:rPr lang="en-US" dirty="0"/>
              <a:t> The teacher should ask the class or call on students to answer the question. Click the mouse to reveal the answer.</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36</a:t>
            </a:fld>
            <a:endParaRPr lang="en-US"/>
          </a:p>
        </p:txBody>
      </p:sp>
    </p:spTree>
    <p:extLst>
      <p:ext uri="{BB962C8B-B14F-4D97-AF65-F5344CB8AC3E}">
        <p14:creationId xmlns:p14="http://schemas.microsoft.com/office/powerpoint/2010/main" val="86953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unbalanced forces.</a:t>
            </a:r>
            <a:r>
              <a:rPr lang="en-US" dirty="0"/>
              <a:t> The teacher should ask the class or call on students to answer the question. Click the mouse to reveal the answer.</a:t>
            </a:r>
            <a:endParaRPr lang="en-US" altLang="en-US" b="1" dirty="0"/>
          </a:p>
        </p:txBody>
      </p:sp>
      <p:sp>
        <p:nvSpPr>
          <p:cNvPr id="4" name="Slide Number Placeholder 3"/>
          <p:cNvSpPr>
            <a:spLocks noGrp="1"/>
          </p:cNvSpPr>
          <p:nvPr>
            <p:ph type="sldNum" sz="quarter" idx="10"/>
          </p:nvPr>
        </p:nvSpPr>
        <p:spPr/>
        <p:txBody>
          <a:bodyPr/>
          <a:lstStyle/>
          <a:p>
            <a:fld id="{FA12C6E9-9124-4E46-AB49-D536236EF579}" type="slidenum">
              <a:rPr lang="en-US" smtClean="0"/>
              <a:t>37</a:t>
            </a:fld>
            <a:endParaRPr lang="en-US"/>
          </a:p>
        </p:txBody>
      </p:sp>
    </p:spTree>
    <p:extLst>
      <p:ext uri="{BB962C8B-B14F-4D97-AF65-F5344CB8AC3E}">
        <p14:creationId xmlns:p14="http://schemas.microsoft.com/office/powerpoint/2010/main" val="37844836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forces.</a:t>
            </a:r>
            <a:r>
              <a:rPr lang="en-US" dirty="0"/>
              <a:t> The teacher should ask the class or call on students to answer the question. Answer: Balanced force. Unbalanced</a:t>
            </a:r>
            <a:r>
              <a:rPr lang="en-US" baseline="0" dirty="0"/>
              <a:t> force.</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38</a:t>
            </a:fld>
            <a:endParaRPr lang="en-US"/>
          </a:p>
        </p:txBody>
      </p:sp>
    </p:spTree>
    <p:extLst>
      <p:ext uri="{BB962C8B-B14F-4D97-AF65-F5344CB8AC3E}">
        <p14:creationId xmlns:p14="http://schemas.microsoft.com/office/powerpoint/2010/main" val="3581260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unbalanced forces.</a:t>
            </a:r>
            <a:r>
              <a:rPr lang="en-US" dirty="0"/>
              <a:t> The teacher should ask the class or call on students to answer the question. Answer:</a:t>
            </a:r>
            <a:r>
              <a:rPr lang="en-US" baseline="0" dirty="0"/>
              <a:t> Blue. Left.</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39</a:t>
            </a:fld>
            <a:endParaRPr lang="en-US"/>
          </a:p>
        </p:txBody>
      </p:sp>
    </p:spTree>
    <p:extLst>
      <p:ext uri="{BB962C8B-B14F-4D97-AF65-F5344CB8AC3E}">
        <p14:creationId xmlns:p14="http://schemas.microsoft.com/office/powerpoint/2010/main" val="1674212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unbalanced forces.</a:t>
            </a:r>
            <a:r>
              <a:rPr lang="en-US" dirty="0"/>
              <a:t> The teacher should ask the class or call on students to answer the question. Click the mouse to reveal the answer.</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40</a:t>
            </a:fld>
            <a:endParaRPr lang="en-US"/>
          </a:p>
        </p:txBody>
      </p:sp>
    </p:spTree>
    <p:extLst>
      <p:ext uri="{BB962C8B-B14F-4D97-AF65-F5344CB8AC3E}">
        <p14:creationId xmlns:p14="http://schemas.microsoft.com/office/powerpoint/2010/main" val="1659060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unbalanced forces.</a:t>
            </a:r>
            <a:r>
              <a:rPr lang="en-US" dirty="0"/>
              <a:t> The teacher should ask the class or call on students to answer the question. Click the mouse to reveal the answer.</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41</a:t>
            </a:fld>
            <a:endParaRPr lang="en-US"/>
          </a:p>
        </p:txBody>
      </p:sp>
    </p:spTree>
    <p:extLst>
      <p:ext uri="{BB962C8B-B14F-4D97-AF65-F5344CB8AC3E}">
        <p14:creationId xmlns:p14="http://schemas.microsoft.com/office/powerpoint/2010/main" val="815371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 The teacher should ask the class or call on students to answer the question. Click the mouse to reveal the answer.</a:t>
            </a:r>
            <a:endParaRPr lang="en-US" alt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6</a:t>
            </a:fld>
            <a:endParaRPr lang="en-US"/>
          </a:p>
        </p:txBody>
      </p:sp>
    </p:spTree>
    <p:extLst>
      <p:ext uri="{BB962C8B-B14F-4D97-AF65-F5344CB8AC3E}">
        <p14:creationId xmlns:p14="http://schemas.microsoft.com/office/powerpoint/2010/main" val="30192982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to provide an example of unbalanced forces.</a:t>
            </a:r>
            <a:r>
              <a:rPr lang="en-US" dirty="0"/>
              <a:t> The teacher should ask the class or call on students to answer the question. Click the mouse to reveal the answer.</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42</a:t>
            </a:fld>
            <a:endParaRPr lang="en-US"/>
          </a:p>
        </p:txBody>
      </p:sp>
    </p:spTree>
    <p:extLst>
      <p:ext uri="{BB962C8B-B14F-4D97-AF65-F5344CB8AC3E}">
        <p14:creationId xmlns:p14="http://schemas.microsoft.com/office/powerpoint/2010/main" val="25160402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a:t>
            </a:r>
            <a:r>
              <a:rPr lang="en-US" baseline="0" dirty="0"/>
              <a:t> present the information on the slide.</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43</a:t>
            </a:fld>
            <a:endParaRPr lang="en-US"/>
          </a:p>
        </p:txBody>
      </p:sp>
    </p:spTree>
    <p:extLst>
      <p:ext uri="{BB962C8B-B14F-4D97-AF65-F5344CB8AC3E}">
        <p14:creationId xmlns:p14="http://schemas.microsoft.com/office/powerpoint/2010/main" val="37763100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a:t>
            </a:r>
            <a:r>
              <a:rPr lang="en-US" baseline="0" dirty="0"/>
              <a:t> The teacher should present the information on the slide.</a:t>
            </a:r>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44</a:t>
            </a:fld>
            <a:endParaRPr lang="en-US"/>
          </a:p>
        </p:txBody>
      </p:sp>
    </p:spTree>
    <p:extLst>
      <p:ext uri="{BB962C8B-B14F-4D97-AF65-F5344CB8AC3E}">
        <p14:creationId xmlns:p14="http://schemas.microsoft.com/office/powerpoint/2010/main" val="40746206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45</a:t>
            </a:fld>
            <a:endParaRPr lang="en-US"/>
          </a:p>
        </p:txBody>
      </p:sp>
    </p:spTree>
    <p:extLst>
      <p:ext uri="{BB962C8B-B14F-4D97-AF65-F5344CB8AC3E}">
        <p14:creationId xmlns:p14="http://schemas.microsoft.com/office/powerpoint/2010/main" val="41082186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links and animations to provide illustrations of th</a:t>
            </a:r>
            <a:r>
              <a:rPr lang="en-US" baseline="0" dirty="0"/>
              <a:t>e relationship between force and motion</a:t>
            </a:r>
            <a:r>
              <a:rPr lang="en-US" dirty="0"/>
              <a:t>. The teacher should ask the class or call on students to answer</a:t>
            </a:r>
            <a:r>
              <a:rPr lang="en-US" baseline="0" dirty="0"/>
              <a:t> the question</a:t>
            </a:r>
            <a:r>
              <a:rPr lang="en-US" dirty="0"/>
              <a:t>.</a:t>
            </a:r>
            <a:endParaRPr lang="en-US" alt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46</a:t>
            </a:fld>
            <a:endParaRPr lang="en-US"/>
          </a:p>
        </p:txBody>
      </p:sp>
    </p:spTree>
    <p:extLst>
      <p:ext uri="{BB962C8B-B14F-4D97-AF65-F5344CB8AC3E}">
        <p14:creationId xmlns:p14="http://schemas.microsoft.com/office/powerpoint/2010/main" val="32918465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a:t>
            </a:r>
            <a:r>
              <a:rPr lang="en-US" dirty="0"/>
              <a:t>The teacher should ask the class or call on students to answer the question.</a:t>
            </a:r>
            <a:endParaRPr lang="en-US" altLang="en-US" b="1" dirty="0"/>
          </a:p>
        </p:txBody>
      </p:sp>
      <p:sp>
        <p:nvSpPr>
          <p:cNvPr id="4" name="Slide Number Placeholder 3"/>
          <p:cNvSpPr>
            <a:spLocks noGrp="1"/>
          </p:cNvSpPr>
          <p:nvPr>
            <p:ph type="sldNum" sz="quarter" idx="10"/>
          </p:nvPr>
        </p:nvSpPr>
        <p:spPr/>
        <p:txBody>
          <a:bodyPr/>
          <a:lstStyle/>
          <a:p>
            <a:fld id="{FA12C6E9-9124-4E46-AB49-D536236EF579}" type="slidenum">
              <a:rPr lang="en-US" smtClean="0"/>
              <a:t>48</a:t>
            </a:fld>
            <a:endParaRPr lang="en-US"/>
          </a:p>
        </p:txBody>
      </p:sp>
    </p:spTree>
    <p:extLst>
      <p:ext uri="{BB962C8B-B14F-4D97-AF65-F5344CB8AC3E}">
        <p14:creationId xmlns:p14="http://schemas.microsoft.com/office/powerpoint/2010/main" val="19891736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49</a:t>
            </a:fld>
            <a:endParaRPr lang="en-US"/>
          </a:p>
        </p:txBody>
      </p:sp>
    </p:spTree>
    <p:extLst>
      <p:ext uri="{BB962C8B-B14F-4D97-AF65-F5344CB8AC3E}">
        <p14:creationId xmlns:p14="http://schemas.microsoft.com/office/powerpoint/2010/main" val="4151438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50</a:t>
            </a:fld>
            <a:endParaRPr lang="en-US"/>
          </a:p>
        </p:txBody>
      </p:sp>
    </p:spTree>
    <p:extLst>
      <p:ext uri="{BB962C8B-B14F-4D97-AF65-F5344CB8AC3E}">
        <p14:creationId xmlns:p14="http://schemas.microsoft.com/office/powerpoint/2010/main" val="39851190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animation.</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51</a:t>
            </a:fld>
            <a:endParaRPr lang="en-US"/>
          </a:p>
        </p:txBody>
      </p:sp>
    </p:spTree>
    <p:extLst>
      <p:ext uri="{BB962C8B-B14F-4D97-AF65-F5344CB8AC3E}">
        <p14:creationId xmlns:p14="http://schemas.microsoft.com/office/powerpoint/2010/main" val="19262620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52</a:t>
            </a:fld>
            <a:endParaRPr lang="en-US"/>
          </a:p>
        </p:txBody>
      </p:sp>
    </p:spTree>
    <p:extLst>
      <p:ext uri="{BB962C8B-B14F-4D97-AF65-F5344CB8AC3E}">
        <p14:creationId xmlns:p14="http://schemas.microsoft.com/office/powerpoint/2010/main" val="1961016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7</a:t>
            </a:fld>
            <a:endParaRPr lang="en-US"/>
          </a:p>
        </p:txBody>
      </p:sp>
    </p:spTree>
    <p:extLst>
      <p:ext uri="{BB962C8B-B14F-4D97-AF65-F5344CB8AC3E}">
        <p14:creationId xmlns:p14="http://schemas.microsoft.com/office/powerpoint/2010/main" val="41986822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animations</a:t>
            </a:r>
            <a:r>
              <a:rPr lang="en-US" baseline="0" dirty="0"/>
              <a:t> on the slide. There are three animations for the law of inertia. After discussing the first animation, click the mouse and the first animation will disappear while the second animation appears. When finished with the second animation, click the mouse and it will disappear while the third animation appears.</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53</a:t>
            </a:fld>
            <a:endParaRPr lang="en-US"/>
          </a:p>
        </p:txBody>
      </p:sp>
    </p:spTree>
    <p:extLst>
      <p:ext uri="{BB962C8B-B14F-4D97-AF65-F5344CB8AC3E}">
        <p14:creationId xmlns:p14="http://schemas.microsoft.com/office/powerpoint/2010/main" val="4219736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54</a:t>
            </a:fld>
            <a:endParaRPr lang="en-US"/>
          </a:p>
        </p:txBody>
      </p:sp>
    </p:spTree>
    <p:extLst>
      <p:ext uri="{BB962C8B-B14F-4D97-AF65-F5344CB8AC3E}">
        <p14:creationId xmlns:p14="http://schemas.microsoft.com/office/powerpoint/2010/main" val="14903901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a:t>
            </a:r>
            <a:r>
              <a:rPr lang="en-US" dirty="0"/>
              <a:t>The teacher should ask the class or call on students to answer the question. Click the mouse to reveal the answer.</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55</a:t>
            </a:fld>
            <a:endParaRPr lang="en-US"/>
          </a:p>
        </p:txBody>
      </p:sp>
    </p:spTree>
    <p:extLst>
      <p:ext uri="{BB962C8B-B14F-4D97-AF65-F5344CB8AC3E}">
        <p14:creationId xmlns:p14="http://schemas.microsoft.com/office/powerpoint/2010/main" val="26031060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a:t>
            </a:r>
            <a:r>
              <a:rPr lang="en-US" dirty="0"/>
              <a:t>The teacher should ask the class or call on students to answer the question. Click the mouse to reveal the answer.</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56</a:t>
            </a:fld>
            <a:endParaRPr lang="en-US"/>
          </a:p>
        </p:txBody>
      </p:sp>
    </p:spTree>
    <p:extLst>
      <p:ext uri="{BB962C8B-B14F-4D97-AF65-F5344CB8AC3E}">
        <p14:creationId xmlns:p14="http://schemas.microsoft.com/office/powerpoint/2010/main" val="38404553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a:t>
            </a:r>
            <a:r>
              <a:rPr lang="en-US" baseline="0" dirty="0"/>
              <a:t> </a:t>
            </a:r>
            <a:r>
              <a:rPr lang="en-US" dirty="0"/>
              <a:t>The teacher should ask the class or call on students to answer the question. Click the mouse to reveal the answer.</a:t>
            </a:r>
            <a:endParaRPr lang="en-US" altLang="en-US" b="1"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57</a:t>
            </a:fld>
            <a:endParaRPr lang="en-US"/>
          </a:p>
        </p:txBody>
      </p:sp>
    </p:spTree>
    <p:extLst>
      <p:ext uri="{BB962C8B-B14F-4D97-AF65-F5344CB8AC3E}">
        <p14:creationId xmlns:p14="http://schemas.microsoft.com/office/powerpoint/2010/main" val="26475921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58</a:t>
            </a:fld>
            <a:endParaRPr lang="en-US"/>
          </a:p>
        </p:txBody>
      </p:sp>
    </p:spTree>
    <p:extLst>
      <p:ext uri="{BB962C8B-B14F-4D97-AF65-F5344CB8AC3E}">
        <p14:creationId xmlns:p14="http://schemas.microsoft.com/office/powerpoint/2010/main" val="12434229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 The teacher should present the link.</a:t>
            </a:r>
            <a:r>
              <a:rPr lang="en-US" baseline="0" dirty="0"/>
              <a:t> </a:t>
            </a:r>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59</a:t>
            </a:fld>
            <a:endParaRPr lang="en-US"/>
          </a:p>
        </p:txBody>
      </p:sp>
    </p:spTree>
    <p:extLst>
      <p:ext uri="{BB962C8B-B14F-4D97-AF65-F5344CB8AC3E}">
        <p14:creationId xmlns:p14="http://schemas.microsoft.com/office/powerpoint/2010/main" val="21176479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This could be used as a formative assessment tool.</a:t>
            </a:r>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60</a:t>
            </a:fld>
            <a:endParaRPr lang="en-US"/>
          </a:p>
        </p:txBody>
      </p:sp>
    </p:spTree>
    <p:extLst>
      <p:ext uri="{BB962C8B-B14F-4D97-AF65-F5344CB8AC3E}">
        <p14:creationId xmlns:p14="http://schemas.microsoft.com/office/powerpoint/2010/main" val="13088106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Approach(s): Each student should complete the summarizer. </a:t>
            </a:r>
            <a:r>
              <a:rPr lang="en-US"/>
              <a:t>The teacher should use the summarizer to determine the level of student mastery and if differentiation is needed.</a:t>
            </a:r>
          </a:p>
        </p:txBody>
      </p:sp>
      <p:sp>
        <p:nvSpPr>
          <p:cNvPr id="4" name="Slide Number Placeholder 3"/>
          <p:cNvSpPr>
            <a:spLocks noGrp="1"/>
          </p:cNvSpPr>
          <p:nvPr>
            <p:ph type="sldNum" sz="quarter" idx="10"/>
          </p:nvPr>
        </p:nvSpPr>
        <p:spPr/>
        <p:txBody>
          <a:bodyPr/>
          <a:lstStyle/>
          <a:p>
            <a:fld id="{FA12C6E9-9124-4E46-AB49-D536236EF579}" type="slidenum">
              <a:rPr lang="en-US" smtClean="0"/>
              <a:t>61</a:t>
            </a:fld>
            <a:endParaRPr lang="en-US"/>
          </a:p>
        </p:txBody>
      </p:sp>
    </p:spTree>
    <p:extLst>
      <p:ext uri="{BB962C8B-B14F-4D97-AF65-F5344CB8AC3E}">
        <p14:creationId xmlns:p14="http://schemas.microsoft.com/office/powerpoint/2010/main" val="4091516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8</a:t>
            </a:fld>
            <a:endParaRPr lang="en-US"/>
          </a:p>
        </p:txBody>
      </p:sp>
    </p:spTree>
    <p:extLst>
      <p:ext uri="{BB962C8B-B14F-4D97-AF65-F5344CB8AC3E}">
        <p14:creationId xmlns:p14="http://schemas.microsoft.com/office/powerpoint/2010/main" val="2048888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9</a:t>
            </a:fld>
            <a:endParaRPr lang="en-US"/>
          </a:p>
        </p:txBody>
      </p:sp>
    </p:spTree>
    <p:extLst>
      <p:ext uri="{BB962C8B-B14F-4D97-AF65-F5344CB8AC3E}">
        <p14:creationId xmlns:p14="http://schemas.microsoft.com/office/powerpoint/2010/main" val="1919626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information</a:t>
            </a:r>
            <a:r>
              <a:rPr lang="en-US" baseline="0" dirty="0"/>
              <a:t> on the slide while the students record the important information on their notes</a:t>
            </a:r>
            <a:endParaRPr 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10</a:t>
            </a:fld>
            <a:endParaRPr lang="en-US"/>
          </a:p>
        </p:txBody>
      </p:sp>
    </p:spTree>
    <p:extLst>
      <p:ext uri="{BB962C8B-B14F-4D97-AF65-F5344CB8AC3E}">
        <p14:creationId xmlns:p14="http://schemas.microsoft.com/office/powerpoint/2010/main" val="2566958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Instructional Approach(s): The teacher should present the illustration. The teacher should ask the class to think-pair-share. Partners can be determined by the students or the teacher can provide more specific directions such as turn to the person directly in front/behind you or to the right/left of you, etc. It may be necessary to have a group of three if you have an uneven number of students. Do not allow more than 30 seconds to 1 minute of discussion time. The teacher should be walking around listening and redirecting discussions as needed. The teacher can briefly discuss student responses. When ready, the</a:t>
            </a:r>
            <a:r>
              <a:rPr lang="en-US" baseline="0" dirty="0"/>
              <a:t> teacher can click the mouse to reveal answers.</a:t>
            </a:r>
            <a:endParaRPr lang="en-US" altLang="en-US" dirty="0"/>
          </a:p>
          <a:p>
            <a:endParaRPr lang="en-US" dirty="0"/>
          </a:p>
        </p:txBody>
      </p:sp>
      <p:sp>
        <p:nvSpPr>
          <p:cNvPr id="4" name="Slide Number Placeholder 3"/>
          <p:cNvSpPr>
            <a:spLocks noGrp="1"/>
          </p:cNvSpPr>
          <p:nvPr>
            <p:ph type="sldNum" sz="quarter" idx="10"/>
          </p:nvPr>
        </p:nvSpPr>
        <p:spPr/>
        <p:txBody>
          <a:bodyPr/>
          <a:lstStyle/>
          <a:p>
            <a:fld id="{FA12C6E9-9124-4E46-AB49-D536236EF579}" type="slidenum">
              <a:rPr lang="en-US" smtClean="0"/>
              <a:t>11</a:t>
            </a:fld>
            <a:endParaRPr lang="en-US"/>
          </a:p>
        </p:txBody>
      </p:sp>
    </p:spTree>
    <p:extLst>
      <p:ext uri="{BB962C8B-B14F-4D97-AF65-F5344CB8AC3E}">
        <p14:creationId xmlns:p14="http://schemas.microsoft.com/office/powerpoint/2010/main" val="517550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9C942C3-8DBF-4F3F-8654-C8B026515528}" type="slidenum">
              <a:rPr lang="en-GB"/>
              <a:pPr>
                <a:defRPr/>
              </a:pPr>
              <a:t>‹#›</a:t>
            </a:fld>
            <a:endParaRPr lang="en-GB"/>
          </a:p>
        </p:txBody>
      </p:sp>
    </p:spTree>
    <p:extLst>
      <p:ext uri="{BB962C8B-B14F-4D97-AF65-F5344CB8AC3E}">
        <p14:creationId xmlns:p14="http://schemas.microsoft.com/office/powerpoint/2010/main" val="2135153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4BD572E-C51A-4093-B156-5BDF94003A9B}" type="slidenum">
              <a:rPr lang="en-GB"/>
              <a:pPr>
                <a:defRPr/>
              </a:pPr>
              <a:t>‹#›</a:t>
            </a:fld>
            <a:endParaRPr lang="en-GB"/>
          </a:p>
        </p:txBody>
      </p:sp>
    </p:spTree>
    <p:extLst>
      <p:ext uri="{BB962C8B-B14F-4D97-AF65-F5344CB8AC3E}">
        <p14:creationId xmlns:p14="http://schemas.microsoft.com/office/powerpoint/2010/main" val="203704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EF740C-823A-4470-A4A0-81F776C6BF8A}" type="slidenum">
              <a:rPr lang="en-GB"/>
              <a:pPr>
                <a:defRPr/>
              </a:pPr>
              <a:t>‹#›</a:t>
            </a:fld>
            <a:endParaRPr lang="en-GB"/>
          </a:p>
        </p:txBody>
      </p:sp>
    </p:spTree>
    <p:extLst>
      <p:ext uri="{BB962C8B-B14F-4D97-AF65-F5344CB8AC3E}">
        <p14:creationId xmlns:p14="http://schemas.microsoft.com/office/powerpoint/2010/main" val="2318788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6D12926-2357-48D1-8557-92622695D462}" type="slidenum">
              <a:rPr lang="en-GB"/>
              <a:pPr>
                <a:defRPr/>
              </a:pPr>
              <a:t>‹#›</a:t>
            </a:fld>
            <a:endParaRPr lang="en-GB"/>
          </a:p>
        </p:txBody>
      </p:sp>
    </p:spTree>
    <p:extLst>
      <p:ext uri="{BB962C8B-B14F-4D97-AF65-F5344CB8AC3E}">
        <p14:creationId xmlns:p14="http://schemas.microsoft.com/office/powerpoint/2010/main" val="8225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6180FC9-2270-488A-B12F-03D33DF7B627}" type="slidenum">
              <a:rPr lang="en-GB"/>
              <a:pPr>
                <a:defRPr/>
              </a:pPr>
              <a:t>‹#›</a:t>
            </a:fld>
            <a:endParaRPr lang="en-GB"/>
          </a:p>
        </p:txBody>
      </p:sp>
    </p:spTree>
    <p:extLst>
      <p:ext uri="{BB962C8B-B14F-4D97-AF65-F5344CB8AC3E}">
        <p14:creationId xmlns:p14="http://schemas.microsoft.com/office/powerpoint/2010/main" val="1104088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2EECA5E6-8A76-4C7F-8ABD-1526EB59032B}" type="slidenum">
              <a:rPr lang="en-GB"/>
              <a:pPr>
                <a:defRPr/>
              </a:pPr>
              <a:t>‹#›</a:t>
            </a:fld>
            <a:endParaRPr lang="en-GB"/>
          </a:p>
        </p:txBody>
      </p:sp>
    </p:spTree>
    <p:extLst>
      <p:ext uri="{BB962C8B-B14F-4D97-AF65-F5344CB8AC3E}">
        <p14:creationId xmlns:p14="http://schemas.microsoft.com/office/powerpoint/2010/main" val="1434176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F44FA913-8AA0-4B96-AB36-C4AD39C11F92}" type="slidenum">
              <a:rPr lang="en-GB"/>
              <a:pPr>
                <a:defRPr/>
              </a:pPr>
              <a:t>‹#›</a:t>
            </a:fld>
            <a:endParaRPr lang="en-GB"/>
          </a:p>
        </p:txBody>
      </p:sp>
    </p:spTree>
    <p:extLst>
      <p:ext uri="{BB962C8B-B14F-4D97-AF65-F5344CB8AC3E}">
        <p14:creationId xmlns:p14="http://schemas.microsoft.com/office/powerpoint/2010/main" val="2457304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9B68C368-8F4D-424B-84C5-824EDA6D1D28}" type="slidenum">
              <a:rPr lang="en-GB"/>
              <a:pPr>
                <a:defRPr/>
              </a:pPr>
              <a:t>‹#›</a:t>
            </a:fld>
            <a:endParaRPr lang="en-GB"/>
          </a:p>
        </p:txBody>
      </p:sp>
    </p:spTree>
    <p:extLst>
      <p:ext uri="{BB962C8B-B14F-4D97-AF65-F5344CB8AC3E}">
        <p14:creationId xmlns:p14="http://schemas.microsoft.com/office/powerpoint/2010/main" val="1544756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1EA4486E-4D55-44FC-8B3E-76BE5E169FCE}" type="slidenum">
              <a:rPr lang="en-GB"/>
              <a:pPr>
                <a:defRPr/>
              </a:pPr>
              <a:t>‹#›</a:t>
            </a:fld>
            <a:endParaRPr lang="en-GB"/>
          </a:p>
        </p:txBody>
      </p:sp>
    </p:spTree>
    <p:extLst>
      <p:ext uri="{BB962C8B-B14F-4D97-AF65-F5344CB8AC3E}">
        <p14:creationId xmlns:p14="http://schemas.microsoft.com/office/powerpoint/2010/main" val="3288768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F820B96D-D862-4BB9-BE76-57CB160F7EDB}" type="slidenum">
              <a:rPr lang="en-GB"/>
              <a:pPr>
                <a:defRPr/>
              </a:pPr>
              <a:t>‹#›</a:t>
            </a:fld>
            <a:endParaRPr lang="en-GB"/>
          </a:p>
        </p:txBody>
      </p:sp>
    </p:spTree>
    <p:extLst>
      <p:ext uri="{BB962C8B-B14F-4D97-AF65-F5344CB8AC3E}">
        <p14:creationId xmlns:p14="http://schemas.microsoft.com/office/powerpoint/2010/main" val="2475746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2E9C17BA-379A-466C-BF56-23166F98762A}" type="slidenum">
              <a:rPr lang="en-GB"/>
              <a:pPr>
                <a:defRPr/>
              </a:pPr>
              <a:t>‹#›</a:t>
            </a:fld>
            <a:endParaRPr lang="en-GB"/>
          </a:p>
        </p:txBody>
      </p:sp>
    </p:spTree>
    <p:extLst>
      <p:ext uri="{BB962C8B-B14F-4D97-AF65-F5344CB8AC3E}">
        <p14:creationId xmlns:p14="http://schemas.microsoft.com/office/powerpoint/2010/main" val="2745566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itchFamily="18" charset="0"/>
              </a:defRPr>
            </a:lvl1pPr>
          </a:lstStyle>
          <a:p>
            <a:pPr>
              <a:defRPr/>
            </a:pP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itchFamily="18" charset="0"/>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itchFamily="18" charset="0"/>
              </a:defRPr>
            </a:lvl1pPr>
          </a:lstStyle>
          <a:p>
            <a:pPr>
              <a:defRPr/>
            </a:pPr>
            <a:fld id="{A4CE42EF-8846-4F7E-A295-4C4231E5656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7.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hyperlink" Target="http://www.thenakedscientists.com/HTML/content/kitchenscience/exp/weightless-water/" TargetMode="External"/><Relationship Id="rId4" Type="http://schemas.openxmlformats.org/officeDocument/2006/relationships/hyperlink" Target="http://www.csiro.au/helix/sciencemail/activities/DropCup.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w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6.w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7.wmf"/><Relationship Id="rId5" Type="http://schemas.openxmlformats.org/officeDocument/2006/relationships/oleObject" Target="../embeddings/oleObject2.bin"/><Relationship Id="rId4" Type="http://schemas.openxmlformats.org/officeDocument/2006/relationships/image" Target="../media/image48.wmf"/></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0.wmf"/></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40.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5.pn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hyperlink" Target="https://www.youtube.com/watch?v=STQRUzalH2M"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68.gif"/><Relationship Id="rId4" Type="http://schemas.openxmlformats.org/officeDocument/2006/relationships/image" Target="../media/image67.gi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tudyjams.scholastic.com/studyjams/jams/science/forces-and-motion/inertia.htm" TargetMode="External"/><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74.emf"/><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ltGray">
          <a:xfrm>
            <a:off x="0" y="0"/>
            <a:ext cx="91440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13800" b="1" dirty="0">
                <a:solidFill>
                  <a:prstClr val="black"/>
                </a:solidFill>
                <a:latin typeface="Tahoma" pitchFamily="34" charset="0"/>
              </a:rPr>
              <a:t>Forces</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ltGray">
          <a:xfrm>
            <a:off x="0" y="2266950"/>
            <a:ext cx="467042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4788024" y="2273987"/>
            <a:ext cx="3952875"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450290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3905" y="116632"/>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000" b="1" u="sng" dirty="0">
                <a:solidFill>
                  <a:prstClr val="black"/>
                </a:solidFill>
                <a:latin typeface="Comic Sans MS" pitchFamily="66" charset="0"/>
              </a:rPr>
              <a:t>Forces: Friction</a:t>
            </a:r>
          </a:p>
        </p:txBody>
      </p:sp>
      <p:sp>
        <p:nvSpPr>
          <p:cNvPr id="2" name="Rectangle 1"/>
          <p:cNvSpPr/>
          <p:nvPr/>
        </p:nvSpPr>
        <p:spPr>
          <a:xfrm>
            <a:off x="107504" y="1556792"/>
            <a:ext cx="8856984" cy="1661993"/>
          </a:xfrm>
          <a:prstGeom prst="rect">
            <a:avLst/>
          </a:prstGeom>
        </p:spPr>
        <p:txBody>
          <a:bodyPr wrap="square">
            <a:spAutoFit/>
          </a:bodyPr>
          <a:lstStyle/>
          <a:p>
            <a:pPr algn="ctr">
              <a:spcBef>
                <a:spcPct val="50000"/>
              </a:spcBef>
            </a:pPr>
            <a:r>
              <a:rPr lang="en-GB" sz="3400" dirty="0">
                <a:solidFill>
                  <a:prstClr val="black"/>
                </a:solidFill>
                <a:latin typeface="Comic Sans MS" pitchFamily="66" charset="0"/>
              </a:rPr>
              <a:t>The amount of friction depends on factors such as roughness of the surfaces and the force pushing the surfaces together.</a:t>
            </a:r>
          </a:p>
        </p:txBody>
      </p:sp>
      <p:pic>
        <p:nvPicPr>
          <p:cNvPr id="6" name="Picture 4" descr="http://www.stmary.ws/highschool/physics/home/notes/dynamics/friction/imgE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232" y="3573016"/>
            <a:ext cx="6943725" cy="2981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54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3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419872" y="5016126"/>
            <a:ext cx="1974183" cy="2010324"/>
            <a:chOff x="3419872" y="5016126"/>
            <a:chExt cx="1974183" cy="2010324"/>
          </a:xfrm>
        </p:grpSpPr>
        <p:pic>
          <p:nvPicPr>
            <p:cNvPr id="17419" name="Picture 11" descr="http://www.rosseto.com/wp-content/uploads/2013/03/GTC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5016126"/>
              <a:ext cx="1974183" cy="201032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630904" y="5652512"/>
              <a:ext cx="1440160" cy="584775"/>
            </a:xfrm>
            <a:prstGeom prst="rect">
              <a:avLst/>
            </a:prstGeom>
            <a:noFill/>
          </p:spPr>
          <p:txBody>
            <a:bodyPr wrap="square" rtlCol="0">
              <a:spAutoFit/>
            </a:bodyPr>
            <a:lstStyle/>
            <a:p>
              <a:pPr algn="ctr"/>
              <a:r>
                <a:rPr lang="en-US" sz="3200" b="1" dirty="0">
                  <a:latin typeface="Comic Sans MS" pitchFamily="66" charset="0"/>
                </a:rPr>
                <a:t>Glass</a:t>
              </a:r>
            </a:p>
          </p:txBody>
        </p:sp>
      </p:grpSp>
      <p:sp>
        <p:nvSpPr>
          <p:cNvPr id="5122" name="Text Box 2"/>
          <p:cNvSpPr txBox="1">
            <a:spLocks noChangeArrowheads="1"/>
          </p:cNvSpPr>
          <p:nvPr/>
        </p:nvSpPr>
        <p:spPr bwMode="ltGray">
          <a:xfrm>
            <a:off x="-3905" y="39632"/>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000" b="1" u="sng" dirty="0">
                <a:solidFill>
                  <a:prstClr val="black"/>
                </a:solidFill>
                <a:latin typeface="Comic Sans MS" pitchFamily="66" charset="0"/>
              </a:rPr>
              <a:t>Forces: Friction</a:t>
            </a:r>
          </a:p>
        </p:txBody>
      </p:sp>
      <p:sp>
        <p:nvSpPr>
          <p:cNvPr id="2" name="Rectangle 1"/>
          <p:cNvSpPr/>
          <p:nvPr/>
        </p:nvSpPr>
        <p:spPr>
          <a:xfrm>
            <a:off x="109585" y="1134010"/>
            <a:ext cx="8856984" cy="1138773"/>
          </a:xfrm>
          <a:prstGeom prst="rect">
            <a:avLst/>
          </a:prstGeom>
        </p:spPr>
        <p:txBody>
          <a:bodyPr wrap="square">
            <a:spAutoFit/>
          </a:bodyPr>
          <a:lstStyle/>
          <a:p>
            <a:pPr algn="ctr">
              <a:spcBef>
                <a:spcPct val="50000"/>
              </a:spcBef>
            </a:pPr>
            <a:r>
              <a:rPr lang="en-GB" sz="3400" dirty="0">
                <a:solidFill>
                  <a:prstClr val="black"/>
                </a:solidFill>
                <a:latin typeface="Comic Sans MS" pitchFamily="66" charset="0"/>
              </a:rPr>
              <a:t>Turn to a partner and identify surfaces that may cause more friction.</a:t>
            </a:r>
          </a:p>
        </p:txBody>
      </p:sp>
      <p:grpSp>
        <p:nvGrpSpPr>
          <p:cNvPr id="4" name="Group 3"/>
          <p:cNvGrpSpPr/>
          <p:nvPr/>
        </p:nvGrpSpPr>
        <p:grpSpPr>
          <a:xfrm>
            <a:off x="179512" y="2439890"/>
            <a:ext cx="2952328" cy="1966026"/>
            <a:chOff x="179512" y="3068960"/>
            <a:chExt cx="2952328" cy="1966026"/>
          </a:xfrm>
        </p:grpSpPr>
        <p:pic>
          <p:nvPicPr>
            <p:cNvPr id="17410" name="Picture 2" descr="http://www.featurepics.com/FI/Thumb300/20061004/Textures-Red-Sandpaper-1054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72663" y="2575809"/>
              <a:ext cx="1966026" cy="29523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520" y="4051973"/>
              <a:ext cx="2808312" cy="707886"/>
            </a:xfrm>
            <a:prstGeom prst="rect">
              <a:avLst/>
            </a:prstGeom>
            <a:noFill/>
          </p:spPr>
          <p:txBody>
            <a:bodyPr wrap="square" rtlCol="0">
              <a:spAutoFit/>
            </a:bodyPr>
            <a:lstStyle/>
            <a:p>
              <a:pPr algn="ctr"/>
              <a:r>
                <a:rPr lang="en-US" sz="4000" b="1" dirty="0">
                  <a:latin typeface="Comic Sans MS" pitchFamily="66" charset="0"/>
                </a:rPr>
                <a:t>Sandpaper</a:t>
              </a:r>
            </a:p>
          </p:txBody>
        </p:sp>
      </p:grpSp>
      <p:grpSp>
        <p:nvGrpSpPr>
          <p:cNvPr id="7" name="Group 6"/>
          <p:cNvGrpSpPr/>
          <p:nvPr/>
        </p:nvGrpSpPr>
        <p:grpSpPr>
          <a:xfrm>
            <a:off x="3276742" y="2439889"/>
            <a:ext cx="2621369" cy="1966027"/>
            <a:chOff x="3279718" y="3068960"/>
            <a:chExt cx="2621369" cy="1966027"/>
          </a:xfrm>
        </p:grpSpPr>
        <p:pic>
          <p:nvPicPr>
            <p:cNvPr id="17412" name="Picture 4" descr="http://risalafurniture.ae/wp-content/uploads/2013/05/Shaggy-rug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9718" y="3068960"/>
              <a:ext cx="2621369" cy="19660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305051" y="3212976"/>
              <a:ext cx="2526087" cy="707886"/>
            </a:xfrm>
            <a:prstGeom prst="rect">
              <a:avLst/>
            </a:prstGeom>
            <a:noFill/>
          </p:spPr>
          <p:txBody>
            <a:bodyPr wrap="square" rtlCol="0">
              <a:spAutoFit/>
            </a:bodyPr>
            <a:lstStyle/>
            <a:p>
              <a:pPr algn="ctr"/>
              <a:r>
                <a:rPr lang="en-US" sz="4000" b="1" dirty="0">
                  <a:latin typeface="Comic Sans MS" pitchFamily="66" charset="0"/>
                </a:rPr>
                <a:t>Carpet</a:t>
              </a:r>
            </a:p>
          </p:txBody>
        </p:sp>
      </p:grpSp>
      <p:grpSp>
        <p:nvGrpSpPr>
          <p:cNvPr id="5" name="Group 4"/>
          <p:cNvGrpSpPr/>
          <p:nvPr/>
        </p:nvGrpSpPr>
        <p:grpSpPr>
          <a:xfrm>
            <a:off x="6032689" y="2439889"/>
            <a:ext cx="2954409" cy="1966026"/>
            <a:chOff x="6012160" y="3068960"/>
            <a:chExt cx="2954409" cy="1966026"/>
          </a:xfrm>
        </p:grpSpPr>
        <p:pic>
          <p:nvPicPr>
            <p:cNvPr id="17414" name="Picture 6" descr="https://encrypted-tbn2.gstatic.com/images?q=tbn:ANd9GcRAkDCEfvSEzlpJwCAMFdrTynO16VMo4jp7Yt3himsO0GRnpAU0dHD2iO1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3068960"/>
              <a:ext cx="2954409" cy="19660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109689" y="4076203"/>
              <a:ext cx="2526087" cy="707886"/>
            </a:xfrm>
            <a:prstGeom prst="rect">
              <a:avLst/>
            </a:prstGeom>
            <a:noFill/>
          </p:spPr>
          <p:txBody>
            <a:bodyPr wrap="square" rtlCol="0">
              <a:spAutoFit/>
            </a:bodyPr>
            <a:lstStyle/>
            <a:p>
              <a:pPr algn="ctr"/>
              <a:r>
                <a:rPr lang="en-US" sz="4000" b="1" dirty="0">
                  <a:latin typeface="Comic Sans MS" pitchFamily="66" charset="0"/>
                </a:rPr>
                <a:t>Gravel</a:t>
              </a:r>
            </a:p>
          </p:txBody>
        </p:sp>
      </p:grpSp>
      <p:sp>
        <p:nvSpPr>
          <p:cNvPr id="14" name="Rectangle 13"/>
          <p:cNvSpPr/>
          <p:nvPr/>
        </p:nvSpPr>
        <p:spPr>
          <a:xfrm>
            <a:off x="2594829" y="4685682"/>
            <a:ext cx="3946532" cy="615553"/>
          </a:xfrm>
          <a:prstGeom prst="rect">
            <a:avLst/>
          </a:prstGeom>
        </p:spPr>
        <p:txBody>
          <a:bodyPr wrap="square">
            <a:spAutoFit/>
          </a:bodyPr>
          <a:lstStyle/>
          <a:p>
            <a:pPr algn="ctr">
              <a:spcBef>
                <a:spcPct val="50000"/>
              </a:spcBef>
            </a:pPr>
            <a:r>
              <a:rPr lang="en-GB" sz="3400" dirty="0">
                <a:solidFill>
                  <a:prstClr val="black"/>
                </a:solidFill>
                <a:latin typeface="Comic Sans MS" pitchFamily="66" charset="0"/>
              </a:rPr>
              <a:t>Less Friction?</a:t>
            </a:r>
          </a:p>
        </p:txBody>
      </p:sp>
      <p:pic>
        <p:nvPicPr>
          <p:cNvPr id="15" name="Picture 2" descr="http://www.aplusphysics.com/courses/honors/dynamics/images/penguin_sled_ride_hg_wht.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64704" y="4590151"/>
            <a:ext cx="2476500" cy="22288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4869160"/>
            <a:ext cx="1115616" cy="584775"/>
          </a:xfrm>
          <a:prstGeom prst="rect">
            <a:avLst/>
          </a:prstGeom>
          <a:noFill/>
        </p:spPr>
        <p:txBody>
          <a:bodyPr wrap="square" rtlCol="0">
            <a:spAutoFit/>
          </a:bodyPr>
          <a:lstStyle/>
          <a:p>
            <a:pPr algn="ctr"/>
            <a:r>
              <a:rPr lang="en-US" sz="3200" b="1" dirty="0">
                <a:latin typeface="Comic Sans MS" pitchFamily="66" charset="0"/>
              </a:rPr>
              <a:t>ICE</a:t>
            </a:r>
          </a:p>
        </p:txBody>
      </p:sp>
      <p:grpSp>
        <p:nvGrpSpPr>
          <p:cNvPr id="12" name="Group 11"/>
          <p:cNvGrpSpPr/>
          <p:nvPr/>
        </p:nvGrpSpPr>
        <p:grpSpPr>
          <a:xfrm>
            <a:off x="6372200" y="4869160"/>
            <a:ext cx="2448272" cy="1836204"/>
            <a:chOff x="6372200" y="4869160"/>
            <a:chExt cx="2448272" cy="1836204"/>
          </a:xfrm>
        </p:grpSpPr>
        <p:pic>
          <p:nvPicPr>
            <p:cNvPr id="17417" name="Picture 9" descr="http://www.mrs-stone-store.com/stone_photos/profilethumb.php?filename=limestone_moleanos_beige_honed_800x800x15_no_bevel-01-547841304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2200" y="4869160"/>
              <a:ext cx="2448272" cy="18362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541361" y="6021288"/>
              <a:ext cx="1631039" cy="584775"/>
            </a:xfrm>
            <a:prstGeom prst="rect">
              <a:avLst/>
            </a:prstGeom>
            <a:noFill/>
          </p:spPr>
          <p:txBody>
            <a:bodyPr wrap="square" rtlCol="0">
              <a:spAutoFit/>
            </a:bodyPr>
            <a:lstStyle/>
            <a:p>
              <a:pPr algn="ctr"/>
              <a:r>
                <a:rPr lang="en-US" sz="3200" b="1" dirty="0">
                  <a:latin typeface="Comic Sans MS" pitchFamily="66" charset="0"/>
                </a:rPr>
                <a:t>Tile</a:t>
              </a:r>
            </a:p>
          </p:txBody>
        </p:sp>
      </p:grpSp>
    </p:spTree>
    <p:extLst>
      <p:ext uri="{BB962C8B-B14F-4D97-AF65-F5344CB8AC3E}">
        <p14:creationId xmlns:p14="http://schemas.microsoft.com/office/powerpoint/2010/main" val="217535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up)">
                                      <p:cBhvr>
                                        <p:cTn id="45" dur="500"/>
                                        <p:tgtEl>
                                          <p:spTgt spid="8"/>
                                        </p:tgtEl>
                                      </p:cBhvr>
                                    </p:animEffect>
                                  </p:childTnLst>
                                </p:cTn>
                              </p:par>
                              <p:par>
                                <p:cTn id="46" presetID="22" presetClass="entr" presetSubtype="1"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1000"/>
                                        <p:tgtEl>
                                          <p:spTgt spid="16"/>
                                        </p:tgtEl>
                                      </p:cBhvr>
                                    </p:animEffect>
                                  </p:childTnLst>
                                </p:cTn>
                              </p:par>
                              <p:par>
                                <p:cTn id="49" presetID="22" presetClass="entr" presetSubtype="1"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up)">
                                      <p:cBhvr>
                                        <p:cTn id="5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2" grpId="0"/>
      <p:bldP spid="1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4284481817"/>
              </p:ext>
            </p:extLst>
          </p:nvPr>
        </p:nvGraphicFramePr>
        <p:xfrm>
          <a:off x="0" y="159647"/>
          <a:ext cx="8748464" cy="11321543"/>
        </p:xfrm>
        <a:graphic>
          <a:graphicData uri="http://schemas.openxmlformats.org/presentationml/2006/ole">
            <mc:AlternateContent xmlns:mc="http://schemas.openxmlformats.org/markup-compatibility/2006">
              <mc:Choice xmlns:v="urn:schemas-microsoft-com:vml" Requires="v">
                <p:oleObj spid="_x0000_s21569" name="Acrobat Document" r:id="rId4" imgW="3886132" imgH="5029200" progId="AcroExch.Document.11">
                  <p:embed/>
                </p:oleObj>
              </mc:Choice>
              <mc:Fallback>
                <p:oleObj name="Acrobat Document" r:id="rId4" imgW="3886132" imgH="5029200" progId="AcroExch.Document.11">
                  <p:embed/>
                  <p:pic>
                    <p:nvPicPr>
                      <p:cNvPr id="0" name=""/>
                      <p:cNvPicPr/>
                      <p:nvPr/>
                    </p:nvPicPr>
                    <p:blipFill>
                      <a:blip r:embed="rId5"/>
                      <a:stretch>
                        <a:fillRect/>
                      </a:stretch>
                    </p:blipFill>
                    <p:spPr>
                      <a:xfrm>
                        <a:off x="0" y="159647"/>
                        <a:ext cx="8748464" cy="11321543"/>
                      </a:xfrm>
                      <a:prstGeom prst="rect">
                        <a:avLst/>
                      </a:prstGeom>
                    </p:spPr>
                  </p:pic>
                </p:oleObj>
              </mc:Fallback>
            </mc:AlternateContent>
          </a:graphicData>
        </a:graphic>
      </p:graphicFrame>
      <p:sp>
        <p:nvSpPr>
          <p:cNvPr id="2" name="Title 1"/>
          <p:cNvSpPr>
            <a:spLocks noGrp="1"/>
          </p:cNvSpPr>
          <p:nvPr>
            <p:ph type="title"/>
          </p:nvPr>
        </p:nvSpPr>
        <p:spPr>
          <a:xfrm>
            <a:off x="57750" y="20382"/>
            <a:ext cx="9036496" cy="1143000"/>
          </a:xfrm>
        </p:spPr>
        <p:txBody>
          <a:bodyPr/>
          <a:lstStyle/>
          <a:p>
            <a:r>
              <a:rPr lang="en-US" sz="4200" b="1" dirty="0">
                <a:latin typeface="Comic Sans MS" pitchFamily="66" charset="0"/>
              </a:rPr>
              <a:t>Friction: Friend or Foe? Handout</a:t>
            </a:r>
          </a:p>
        </p:txBody>
      </p:sp>
    </p:spTree>
    <p:extLst>
      <p:ext uri="{BB962C8B-B14F-4D97-AF65-F5344CB8AC3E}">
        <p14:creationId xmlns:p14="http://schemas.microsoft.com/office/powerpoint/2010/main" val="4046808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0" y="188640"/>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000" b="1" u="sng" dirty="0">
                <a:solidFill>
                  <a:prstClr val="black"/>
                </a:solidFill>
                <a:latin typeface="Comic Sans MS" pitchFamily="66" charset="0"/>
              </a:rPr>
              <a:t>Forces: Friction</a:t>
            </a:r>
          </a:p>
        </p:txBody>
      </p:sp>
      <p:sp>
        <p:nvSpPr>
          <p:cNvPr id="2" name="Rectangle 1"/>
          <p:cNvSpPr/>
          <p:nvPr/>
        </p:nvSpPr>
        <p:spPr>
          <a:xfrm>
            <a:off x="99432" y="1340768"/>
            <a:ext cx="8856984" cy="2308324"/>
          </a:xfrm>
          <a:prstGeom prst="rect">
            <a:avLst/>
          </a:prstGeom>
        </p:spPr>
        <p:txBody>
          <a:bodyPr wrap="square">
            <a:spAutoFit/>
          </a:bodyPr>
          <a:lstStyle/>
          <a:p>
            <a:pPr algn="ctr">
              <a:spcBef>
                <a:spcPct val="50000"/>
              </a:spcBef>
            </a:pPr>
            <a:r>
              <a:rPr lang="en-GB" sz="3600" dirty="0">
                <a:solidFill>
                  <a:prstClr val="black"/>
                </a:solidFill>
                <a:latin typeface="Comic Sans MS" pitchFamily="66" charset="0"/>
              </a:rPr>
              <a:t>Friction is both harmful and helpful. Turn to an elbow partner and identify some examples of friction being harmful and friction being helpful.</a:t>
            </a:r>
          </a:p>
        </p:txBody>
      </p:sp>
      <p:pic>
        <p:nvPicPr>
          <p:cNvPr id="18438" name="Picture 6" descr="http://www.newyorkpersonalinjuryattorneyblog.com/uploaded_images/FallOnIce-7381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3034" y="3861048"/>
            <a:ext cx="3809779" cy="27090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52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1500"/>
                                  </p:stCondLst>
                                  <p:childTnLst>
                                    <p:set>
                                      <p:cBhvr>
                                        <p:cTn id="18" dur="1" fill="hold">
                                          <p:stCondLst>
                                            <p:cond delay="0"/>
                                          </p:stCondLst>
                                        </p:cTn>
                                        <p:tgtEl>
                                          <p:spTgt spid="18438"/>
                                        </p:tgtEl>
                                        <p:attrNameLst>
                                          <p:attrName>style.visibility</p:attrName>
                                        </p:attrNameLst>
                                      </p:cBhvr>
                                      <p:to>
                                        <p:strVal val="visible"/>
                                      </p:to>
                                    </p:set>
                                    <p:animEffect transition="in" filter="fade">
                                      <p:cBhvr>
                                        <p:cTn id="19" dur="1000"/>
                                        <p:tgtEl>
                                          <p:spTgt spid="18438"/>
                                        </p:tgtEl>
                                      </p:cBhvr>
                                    </p:animEffect>
                                    <p:anim calcmode="lin" valueType="num">
                                      <p:cBhvr>
                                        <p:cTn id="20" dur="1000" fill="hold"/>
                                        <p:tgtEl>
                                          <p:spTgt spid="18438"/>
                                        </p:tgtEl>
                                        <p:attrNameLst>
                                          <p:attrName>ppt_x</p:attrName>
                                        </p:attrNameLst>
                                      </p:cBhvr>
                                      <p:tavLst>
                                        <p:tav tm="0">
                                          <p:val>
                                            <p:strVal val="#ppt_x"/>
                                          </p:val>
                                        </p:tav>
                                        <p:tav tm="100000">
                                          <p:val>
                                            <p:strVal val="#ppt_x"/>
                                          </p:val>
                                        </p:tav>
                                      </p:tavLst>
                                    </p:anim>
                                    <p:anim calcmode="lin" valueType="num">
                                      <p:cBhvr>
                                        <p:cTn id="21" dur="1000" fill="hold"/>
                                        <p:tgtEl>
                                          <p:spTgt spid="184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3905" y="116632"/>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000" b="1" u="sng" dirty="0">
                <a:solidFill>
                  <a:prstClr val="black"/>
                </a:solidFill>
                <a:latin typeface="Comic Sans MS" pitchFamily="66" charset="0"/>
              </a:rPr>
              <a:t>Forces: Friction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5390557"/>
            <a:ext cx="2215477" cy="1524248"/>
          </a:xfrm>
          <a:prstGeom prst="rect">
            <a:avLst/>
          </a:prstGeom>
        </p:spPr>
      </p:pic>
      <p:sp>
        <p:nvSpPr>
          <p:cNvPr id="4" name="TextBox 3"/>
          <p:cNvSpPr txBox="1"/>
          <p:nvPr/>
        </p:nvSpPr>
        <p:spPr>
          <a:xfrm>
            <a:off x="170699" y="4077072"/>
            <a:ext cx="3177165" cy="1200329"/>
          </a:xfrm>
          <a:prstGeom prst="rect">
            <a:avLst/>
          </a:prstGeom>
          <a:noFill/>
        </p:spPr>
        <p:txBody>
          <a:bodyPr wrap="square" rtlCol="0">
            <a:spAutoFit/>
          </a:bodyPr>
          <a:lstStyle/>
          <a:p>
            <a:pPr algn="ctr"/>
            <a:r>
              <a:rPr lang="en-US" sz="3600" dirty="0">
                <a:solidFill>
                  <a:prstClr val="black"/>
                </a:solidFill>
                <a:latin typeface="Comic Sans MS" pitchFamily="66" charset="0"/>
              </a:rPr>
              <a:t>Breaks and tires on a car</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853535"/>
            <a:ext cx="3533062" cy="1916874"/>
          </a:xfrm>
          <a:prstGeom prst="rect">
            <a:avLst/>
          </a:prstGeom>
          <a:ln>
            <a:solidFill>
              <a:schemeClr val="tx1"/>
            </a:solidFill>
          </a:ln>
        </p:spPr>
      </p:pic>
      <p:sp>
        <p:nvSpPr>
          <p:cNvPr id="7" name="TextBox 6"/>
          <p:cNvSpPr txBox="1"/>
          <p:nvPr/>
        </p:nvSpPr>
        <p:spPr>
          <a:xfrm>
            <a:off x="757911" y="1268759"/>
            <a:ext cx="2520280" cy="584775"/>
          </a:xfrm>
          <a:prstGeom prst="rect">
            <a:avLst/>
          </a:prstGeom>
          <a:noFill/>
        </p:spPr>
        <p:txBody>
          <a:bodyPr wrap="square" rtlCol="0">
            <a:spAutoFit/>
          </a:bodyPr>
          <a:lstStyle/>
          <a:p>
            <a:pPr algn="ctr"/>
            <a:r>
              <a:rPr lang="en-US" sz="3200" dirty="0">
                <a:solidFill>
                  <a:prstClr val="black"/>
                </a:solidFill>
                <a:latin typeface="Comic Sans MS" pitchFamily="66" charset="0"/>
              </a:rPr>
              <a:t>Falling</a:t>
            </a:r>
          </a:p>
        </p:txBody>
      </p:sp>
      <p:pic>
        <p:nvPicPr>
          <p:cNvPr id="18436" name="Picture 4" descr="http://i.imgur.com/E2Y0QsL.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852397"/>
            <a:ext cx="3384376" cy="19061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788024" y="1268758"/>
            <a:ext cx="3384376" cy="584775"/>
          </a:xfrm>
          <a:prstGeom prst="rect">
            <a:avLst/>
          </a:prstGeom>
          <a:noFill/>
        </p:spPr>
        <p:txBody>
          <a:bodyPr wrap="square" rtlCol="0">
            <a:spAutoFit/>
          </a:bodyPr>
          <a:lstStyle/>
          <a:p>
            <a:pPr algn="ctr"/>
            <a:r>
              <a:rPr lang="en-US" sz="3200" dirty="0">
                <a:solidFill>
                  <a:prstClr val="black"/>
                </a:solidFill>
                <a:latin typeface="Comic Sans MS" pitchFamily="66" charset="0"/>
              </a:rPr>
              <a:t>Lighting a match</a:t>
            </a:r>
          </a:p>
        </p:txBody>
      </p:sp>
      <p:pic>
        <p:nvPicPr>
          <p:cNvPr id="19458" name="Picture 2" descr="Tyler animated GIF "/>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09789" y="4247556"/>
            <a:ext cx="2876550" cy="22860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586339" y="4163745"/>
            <a:ext cx="2479862" cy="2554545"/>
          </a:xfrm>
          <a:prstGeom prst="rect">
            <a:avLst/>
          </a:prstGeom>
          <a:noFill/>
        </p:spPr>
        <p:txBody>
          <a:bodyPr wrap="square" rtlCol="0">
            <a:spAutoFit/>
          </a:bodyPr>
          <a:lstStyle/>
          <a:p>
            <a:pPr algn="ctr"/>
            <a:r>
              <a:rPr lang="en-US" sz="3200" dirty="0">
                <a:latin typeface="Comic Sans MS" pitchFamily="66" charset="0"/>
              </a:rPr>
              <a:t>Rubbing your chest, arms, and legs to get warm</a:t>
            </a:r>
          </a:p>
        </p:txBody>
      </p:sp>
    </p:spTree>
    <p:extLst>
      <p:ext uri="{BB962C8B-B14F-4D97-AF65-F5344CB8AC3E}">
        <p14:creationId xmlns:p14="http://schemas.microsoft.com/office/powerpoint/2010/main" val="167593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436"/>
                                        </p:tgtEl>
                                        <p:attrNameLst>
                                          <p:attrName>style.visibility</p:attrName>
                                        </p:attrNameLst>
                                      </p:cBhvr>
                                      <p:to>
                                        <p:strVal val="visible"/>
                                      </p:to>
                                    </p:set>
                                    <p:animEffect transition="in" filter="fade">
                                      <p:cBhvr>
                                        <p:cTn id="30" dur="500"/>
                                        <p:tgtEl>
                                          <p:spTgt spid="1843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458"/>
                                        </p:tgtEl>
                                        <p:attrNameLst>
                                          <p:attrName>style.visibility</p:attrName>
                                        </p:attrNameLst>
                                      </p:cBhvr>
                                      <p:to>
                                        <p:strVal val="visible"/>
                                      </p:to>
                                    </p:set>
                                    <p:animEffect transition="in" filter="fade">
                                      <p:cBhvr>
                                        <p:cTn id="38" dur="500"/>
                                        <p:tgtEl>
                                          <p:spTgt spid="1945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4" grpId="0"/>
      <p:bldP spid="7" grpId="0"/>
      <p:bldP spid="9"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922114"/>
          </a:xfrm>
        </p:spPr>
        <p:txBody>
          <a:bodyPr/>
          <a:lstStyle/>
          <a:p>
            <a:r>
              <a:rPr lang="en-US" sz="5400" u="sng" dirty="0">
                <a:latin typeface="Comic Sans MS" pitchFamily="66" charset="0"/>
              </a:rPr>
              <a:t>Forces: Friction</a:t>
            </a:r>
          </a:p>
        </p:txBody>
      </p:sp>
      <p:pic>
        <p:nvPicPr>
          <p:cNvPr id="23554" name="Picture 2" descr="http://1.bp.blogspot.com/_wLL4IEx-gB0/SbUVlMTl4aI/AAAAAAAAADY/1T4RTHhEaiM/s400/img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268760"/>
            <a:ext cx="4732312" cy="5377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133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250148" y="332656"/>
            <a:ext cx="56900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5400" b="1" u="sng" dirty="0">
                <a:solidFill>
                  <a:prstClr val="black"/>
                </a:solidFill>
                <a:latin typeface="Comic Sans MS" pitchFamily="66" charset="0"/>
              </a:rPr>
              <a:t>Forces: Friction</a:t>
            </a:r>
          </a:p>
        </p:txBody>
      </p:sp>
      <p:sp>
        <p:nvSpPr>
          <p:cNvPr id="2" name="Rectangle 1"/>
          <p:cNvSpPr/>
          <p:nvPr/>
        </p:nvSpPr>
        <p:spPr>
          <a:xfrm>
            <a:off x="467544" y="1348319"/>
            <a:ext cx="4896544" cy="2308324"/>
          </a:xfrm>
          <a:prstGeom prst="rect">
            <a:avLst/>
          </a:prstGeom>
        </p:spPr>
        <p:txBody>
          <a:bodyPr wrap="square">
            <a:spAutoFit/>
          </a:bodyPr>
          <a:lstStyle/>
          <a:p>
            <a:pPr algn="ctr">
              <a:spcBef>
                <a:spcPct val="50000"/>
              </a:spcBef>
            </a:pPr>
            <a:r>
              <a:rPr lang="en-GB" sz="3600" dirty="0">
                <a:solidFill>
                  <a:prstClr val="black"/>
                </a:solidFill>
                <a:latin typeface="Comic Sans MS" pitchFamily="66" charset="0"/>
              </a:rPr>
              <a:t>Is it beneficial to reduce or increase friction? Why or </a:t>
            </a:r>
            <a:br>
              <a:rPr lang="en-GB" sz="3600" dirty="0">
                <a:solidFill>
                  <a:prstClr val="black"/>
                </a:solidFill>
                <a:latin typeface="Comic Sans MS" pitchFamily="66" charset="0"/>
              </a:rPr>
            </a:br>
            <a:r>
              <a:rPr lang="en-GB" sz="3600" dirty="0">
                <a:solidFill>
                  <a:prstClr val="black"/>
                </a:solidFill>
                <a:latin typeface="Comic Sans MS" pitchFamily="66" charset="0"/>
              </a:rPr>
              <a:t>Why Not?</a:t>
            </a:r>
          </a:p>
        </p:txBody>
      </p:sp>
      <p:pic>
        <p:nvPicPr>
          <p:cNvPr id="20482" name="Picture 2" descr="basketball animated GIF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083362"/>
            <a:ext cx="3660998" cy="3477950"/>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4194789"/>
            <a:ext cx="2630919" cy="23545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descr="http://cdn.instructables.com/F8F/5V2R/GSYEQEEH/F8F5V2RGSYEQEEH.LAR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548680"/>
            <a:ext cx="2750313" cy="20627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40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485"/>
                                        </p:tgtEl>
                                        <p:attrNameLst>
                                          <p:attrName>style.visibility</p:attrName>
                                        </p:attrNameLst>
                                      </p:cBhvr>
                                      <p:to>
                                        <p:strVal val="visible"/>
                                      </p:to>
                                    </p:set>
                                    <p:animEffect transition="in" filter="fade">
                                      <p:cBhvr>
                                        <p:cTn id="20" dur="1000"/>
                                        <p:tgtEl>
                                          <p:spTgt spid="20485"/>
                                        </p:tgtEl>
                                      </p:cBhvr>
                                    </p:animEffect>
                                    <p:anim calcmode="lin" valueType="num">
                                      <p:cBhvr>
                                        <p:cTn id="21" dur="1000" fill="hold"/>
                                        <p:tgtEl>
                                          <p:spTgt spid="20485"/>
                                        </p:tgtEl>
                                        <p:attrNameLst>
                                          <p:attrName>ppt_x</p:attrName>
                                        </p:attrNameLst>
                                      </p:cBhvr>
                                      <p:tavLst>
                                        <p:tav tm="0">
                                          <p:val>
                                            <p:strVal val="#ppt_x"/>
                                          </p:val>
                                        </p:tav>
                                        <p:tav tm="100000">
                                          <p:val>
                                            <p:strVal val="#ppt_x"/>
                                          </p:val>
                                        </p:tav>
                                      </p:tavLst>
                                    </p:anim>
                                    <p:anim calcmode="lin" valueType="num">
                                      <p:cBhvr>
                                        <p:cTn id="22" dur="1000" fill="hold"/>
                                        <p:tgtEl>
                                          <p:spTgt spid="2048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0483"/>
                                        </p:tgtEl>
                                        <p:attrNameLst>
                                          <p:attrName>style.visibility</p:attrName>
                                        </p:attrNameLst>
                                      </p:cBhvr>
                                      <p:to>
                                        <p:strVal val="visible"/>
                                      </p:to>
                                    </p:set>
                                    <p:animEffect transition="in" filter="fade">
                                      <p:cBhvr>
                                        <p:cTn id="27" dur="1000"/>
                                        <p:tgtEl>
                                          <p:spTgt spid="20483"/>
                                        </p:tgtEl>
                                      </p:cBhvr>
                                    </p:animEffect>
                                    <p:anim calcmode="lin" valueType="num">
                                      <p:cBhvr>
                                        <p:cTn id="28" dur="1000" fill="hold"/>
                                        <p:tgtEl>
                                          <p:spTgt spid="20483"/>
                                        </p:tgtEl>
                                        <p:attrNameLst>
                                          <p:attrName>ppt_x</p:attrName>
                                        </p:attrNameLst>
                                      </p:cBhvr>
                                      <p:tavLst>
                                        <p:tav tm="0">
                                          <p:val>
                                            <p:strVal val="#ppt_x"/>
                                          </p:val>
                                        </p:tav>
                                        <p:tav tm="100000">
                                          <p:val>
                                            <p:strVal val="#ppt_x"/>
                                          </p:val>
                                        </p:tav>
                                      </p:tavLst>
                                    </p:anim>
                                    <p:anim calcmode="lin" valueType="num">
                                      <p:cBhvr>
                                        <p:cTn id="29" dur="1000" fill="hold"/>
                                        <p:tgtEl>
                                          <p:spTgt spid="2048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482"/>
                                        </p:tgtEl>
                                        <p:attrNameLst>
                                          <p:attrName>style.visibility</p:attrName>
                                        </p:attrNameLst>
                                      </p:cBhvr>
                                      <p:to>
                                        <p:strVal val="visible"/>
                                      </p:to>
                                    </p:set>
                                    <p:animEffect transition="in" filter="fade">
                                      <p:cBhvr>
                                        <p:cTn id="34"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0" y="188640"/>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000" b="1" u="sng" dirty="0">
                <a:solidFill>
                  <a:prstClr val="black"/>
                </a:solidFill>
                <a:latin typeface="Comic Sans MS" pitchFamily="66" charset="0"/>
              </a:rPr>
              <a:t>Forces: Friction</a:t>
            </a:r>
          </a:p>
        </p:txBody>
      </p:sp>
      <p:sp>
        <p:nvSpPr>
          <p:cNvPr id="2" name="Rectangle 1"/>
          <p:cNvSpPr/>
          <p:nvPr/>
        </p:nvSpPr>
        <p:spPr>
          <a:xfrm>
            <a:off x="143508" y="1628800"/>
            <a:ext cx="8856984" cy="3108543"/>
          </a:xfrm>
          <a:prstGeom prst="rect">
            <a:avLst/>
          </a:prstGeom>
        </p:spPr>
        <p:txBody>
          <a:bodyPr wrap="square">
            <a:spAutoFit/>
          </a:bodyPr>
          <a:lstStyle/>
          <a:p>
            <a:pPr algn="ctr">
              <a:spcBef>
                <a:spcPct val="50000"/>
              </a:spcBef>
            </a:pPr>
            <a:r>
              <a:rPr lang="en-GB" sz="3600" dirty="0">
                <a:solidFill>
                  <a:prstClr val="black"/>
                </a:solidFill>
                <a:latin typeface="Comic Sans MS" pitchFamily="66" charset="0"/>
              </a:rPr>
              <a:t>Which of the following would NOT help you move a heavy object across a concrete floor? </a:t>
            </a:r>
            <a:br>
              <a:rPr lang="en-GB" sz="3600" dirty="0">
                <a:solidFill>
                  <a:prstClr val="black"/>
                </a:solidFill>
                <a:latin typeface="Comic Sans MS" pitchFamily="66" charset="0"/>
              </a:rPr>
            </a:br>
            <a:br>
              <a:rPr lang="en-GB" sz="1600" dirty="0">
                <a:solidFill>
                  <a:prstClr val="black"/>
                </a:solidFill>
                <a:latin typeface="Comic Sans MS" pitchFamily="66" charset="0"/>
              </a:rPr>
            </a:br>
            <a:r>
              <a:rPr lang="en-GB" sz="3600" dirty="0">
                <a:solidFill>
                  <a:prstClr val="black"/>
                </a:solidFill>
                <a:latin typeface="Comic Sans MS" pitchFamily="66" charset="0"/>
              </a:rPr>
              <a:t>Water, ball bearings, oil, liquid soap, steel rods, foam rubber</a:t>
            </a:r>
          </a:p>
        </p:txBody>
      </p:sp>
      <p:sp>
        <p:nvSpPr>
          <p:cNvPr id="5" name="Rectangle 4"/>
          <p:cNvSpPr/>
          <p:nvPr/>
        </p:nvSpPr>
        <p:spPr>
          <a:xfrm>
            <a:off x="71471" y="5229200"/>
            <a:ext cx="8856984" cy="1200329"/>
          </a:xfrm>
          <a:prstGeom prst="rect">
            <a:avLst/>
          </a:prstGeom>
        </p:spPr>
        <p:txBody>
          <a:bodyPr wrap="square">
            <a:spAutoFit/>
          </a:bodyPr>
          <a:lstStyle/>
          <a:p>
            <a:pPr algn="ctr">
              <a:spcBef>
                <a:spcPct val="50000"/>
              </a:spcBef>
            </a:pPr>
            <a:r>
              <a:rPr lang="en-GB" sz="3600" dirty="0">
                <a:solidFill>
                  <a:prstClr val="black"/>
                </a:solidFill>
                <a:latin typeface="Comic Sans MS" pitchFamily="66" charset="0"/>
              </a:rPr>
              <a:t>Name three common items you might use to increase friction.</a:t>
            </a:r>
          </a:p>
        </p:txBody>
      </p:sp>
    </p:spTree>
    <p:extLst>
      <p:ext uri="{BB962C8B-B14F-4D97-AF65-F5344CB8AC3E}">
        <p14:creationId xmlns:p14="http://schemas.microsoft.com/office/powerpoint/2010/main" val="350704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0" y="188640"/>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000" b="1" u="sng" dirty="0">
                <a:solidFill>
                  <a:prstClr val="black"/>
                </a:solidFill>
                <a:latin typeface="Comic Sans MS" pitchFamily="66" charset="0"/>
              </a:rPr>
              <a:t>Forces: Air Resistance </a:t>
            </a:r>
          </a:p>
        </p:txBody>
      </p:sp>
      <p:sp>
        <p:nvSpPr>
          <p:cNvPr id="2" name="Rectangle 1"/>
          <p:cNvSpPr/>
          <p:nvPr/>
        </p:nvSpPr>
        <p:spPr>
          <a:xfrm>
            <a:off x="99432" y="1340768"/>
            <a:ext cx="8856984" cy="646331"/>
          </a:xfrm>
          <a:prstGeom prst="rect">
            <a:avLst/>
          </a:prstGeom>
        </p:spPr>
        <p:txBody>
          <a:bodyPr wrap="square">
            <a:spAutoFit/>
          </a:bodyPr>
          <a:lstStyle/>
          <a:p>
            <a:pPr algn="ctr">
              <a:spcBef>
                <a:spcPct val="50000"/>
              </a:spcBef>
            </a:pPr>
            <a:r>
              <a:rPr lang="en-GB" sz="3600" dirty="0">
                <a:solidFill>
                  <a:prstClr val="black"/>
                </a:solidFill>
                <a:latin typeface="Comic Sans MS" pitchFamily="66" charset="0"/>
              </a:rPr>
              <a:t>Air resistance is a form of friction.</a:t>
            </a:r>
          </a:p>
        </p:txBody>
      </p:sp>
      <p:sp>
        <p:nvSpPr>
          <p:cNvPr id="5" name="Rectangle 4"/>
          <p:cNvSpPr/>
          <p:nvPr/>
        </p:nvSpPr>
        <p:spPr>
          <a:xfrm>
            <a:off x="99432" y="2204864"/>
            <a:ext cx="8856984" cy="1200329"/>
          </a:xfrm>
          <a:prstGeom prst="rect">
            <a:avLst/>
          </a:prstGeom>
        </p:spPr>
        <p:txBody>
          <a:bodyPr wrap="square">
            <a:spAutoFit/>
          </a:bodyPr>
          <a:lstStyle/>
          <a:p>
            <a:pPr algn="ctr">
              <a:spcBef>
                <a:spcPct val="50000"/>
              </a:spcBef>
            </a:pPr>
            <a:r>
              <a:rPr lang="en-GB" sz="3600" dirty="0">
                <a:solidFill>
                  <a:prstClr val="black"/>
                </a:solidFill>
                <a:latin typeface="Comic Sans MS" pitchFamily="66" charset="0"/>
              </a:rPr>
              <a:t>Look at the images below. Why would air resistance be a form of friction?</a:t>
            </a:r>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717032"/>
            <a:ext cx="3105150"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descr="http://www.buzzle.com/images/sports/skydiving/free-f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3734333"/>
            <a:ext cx="4903541" cy="26746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64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nodeType="afterEffect">
                                  <p:stCondLst>
                                    <p:cond delay="1500"/>
                                  </p:stCondLst>
                                  <p:childTnLst>
                                    <p:set>
                                      <p:cBhvr>
                                        <p:cTn id="24" dur="1" fill="hold">
                                          <p:stCondLst>
                                            <p:cond delay="0"/>
                                          </p:stCondLst>
                                        </p:cTn>
                                        <p:tgtEl>
                                          <p:spTgt spid="25603"/>
                                        </p:tgtEl>
                                        <p:attrNameLst>
                                          <p:attrName>style.visibility</p:attrName>
                                        </p:attrNameLst>
                                      </p:cBhvr>
                                      <p:to>
                                        <p:strVal val="visible"/>
                                      </p:to>
                                    </p:set>
                                    <p:animEffect transition="in" filter="fade">
                                      <p:cBhvr>
                                        <p:cTn id="25" dur="1000"/>
                                        <p:tgtEl>
                                          <p:spTgt spid="25603"/>
                                        </p:tgtEl>
                                      </p:cBhvr>
                                    </p:animEffect>
                                    <p:anim calcmode="lin" valueType="num">
                                      <p:cBhvr>
                                        <p:cTn id="26" dur="1000" fill="hold"/>
                                        <p:tgtEl>
                                          <p:spTgt spid="25603"/>
                                        </p:tgtEl>
                                        <p:attrNameLst>
                                          <p:attrName>ppt_x</p:attrName>
                                        </p:attrNameLst>
                                      </p:cBhvr>
                                      <p:tavLst>
                                        <p:tav tm="0">
                                          <p:val>
                                            <p:strVal val="#ppt_x"/>
                                          </p:val>
                                        </p:tav>
                                        <p:tav tm="100000">
                                          <p:val>
                                            <p:strVal val="#ppt_x"/>
                                          </p:val>
                                        </p:tav>
                                      </p:tavLst>
                                    </p:anim>
                                    <p:anim calcmode="lin" valueType="num">
                                      <p:cBhvr>
                                        <p:cTn id="27" dur="1000" fill="hold"/>
                                        <p:tgtEl>
                                          <p:spTgt spid="2560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1500"/>
                                  </p:stCondLst>
                                  <p:childTnLst>
                                    <p:set>
                                      <p:cBhvr>
                                        <p:cTn id="29" dur="1" fill="hold">
                                          <p:stCondLst>
                                            <p:cond delay="0"/>
                                          </p:stCondLst>
                                        </p:cTn>
                                        <p:tgtEl>
                                          <p:spTgt spid="25605"/>
                                        </p:tgtEl>
                                        <p:attrNameLst>
                                          <p:attrName>style.visibility</p:attrName>
                                        </p:attrNameLst>
                                      </p:cBhvr>
                                      <p:to>
                                        <p:strVal val="visible"/>
                                      </p:to>
                                    </p:set>
                                    <p:animEffect transition="in" filter="fade">
                                      <p:cBhvr>
                                        <p:cTn id="30" dur="1000"/>
                                        <p:tgtEl>
                                          <p:spTgt spid="25605"/>
                                        </p:tgtEl>
                                      </p:cBhvr>
                                    </p:animEffect>
                                    <p:anim calcmode="lin" valueType="num">
                                      <p:cBhvr>
                                        <p:cTn id="31" dur="1000" fill="hold"/>
                                        <p:tgtEl>
                                          <p:spTgt spid="25605"/>
                                        </p:tgtEl>
                                        <p:attrNameLst>
                                          <p:attrName>ppt_x</p:attrName>
                                        </p:attrNameLst>
                                      </p:cBhvr>
                                      <p:tavLst>
                                        <p:tav tm="0">
                                          <p:val>
                                            <p:strVal val="#ppt_x"/>
                                          </p:val>
                                        </p:tav>
                                        <p:tav tm="100000">
                                          <p:val>
                                            <p:strVal val="#ppt_x"/>
                                          </p:val>
                                        </p:tav>
                                      </p:tavLst>
                                    </p:anim>
                                    <p:anim calcmode="lin" valueType="num">
                                      <p:cBhvr>
                                        <p:cTn id="32" dur="1000" fill="hold"/>
                                        <p:tgtEl>
                                          <p:spTgt spid="256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0" y="188640"/>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000" b="1" u="sng" dirty="0">
                <a:solidFill>
                  <a:prstClr val="black"/>
                </a:solidFill>
                <a:latin typeface="Comic Sans MS" pitchFamily="66" charset="0"/>
              </a:rPr>
              <a:t>Forces: Air Resistance </a:t>
            </a:r>
          </a:p>
        </p:txBody>
      </p:sp>
      <p:sp>
        <p:nvSpPr>
          <p:cNvPr id="5" name="Rectangle 4"/>
          <p:cNvSpPr/>
          <p:nvPr/>
        </p:nvSpPr>
        <p:spPr>
          <a:xfrm>
            <a:off x="99432" y="1340768"/>
            <a:ext cx="8856984" cy="1200329"/>
          </a:xfrm>
          <a:prstGeom prst="rect">
            <a:avLst/>
          </a:prstGeom>
        </p:spPr>
        <p:txBody>
          <a:bodyPr wrap="square">
            <a:spAutoFit/>
          </a:bodyPr>
          <a:lstStyle/>
          <a:p>
            <a:pPr algn="ctr">
              <a:spcBef>
                <a:spcPct val="50000"/>
              </a:spcBef>
            </a:pPr>
            <a:r>
              <a:rPr lang="en-GB" sz="3600" dirty="0">
                <a:solidFill>
                  <a:prstClr val="black"/>
                </a:solidFill>
                <a:latin typeface="Comic Sans MS" pitchFamily="66" charset="0"/>
              </a:rPr>
              <a:t>Would a school bus or a racing car be affected less by air resistance? Why?</a:t>
            </a:r>
          </a:p>
        </p:txBody>
      </p:sp>
      <p:pic>
        <p:nvPicPr>
          <p:cNvPr id="25607" name="Picture 7" descr="http://wiredscience1.files.wordpress.com/2011/04/e784a1e9a18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627" y="3068960"/>
            <a:ext cx="4199373" cy="2544087"/>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C:\Users\ARRINGTONCB\AppData\Local\Microsoft\Windows\Temporary Internet Files\Content.IE5\FXILHAZO\MC90038871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682" y="2930184"/>
            <a:ext cx="4826747" cy="23841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860032" y="2651748"/>
            <a:ext cx="4096383" cy="1384995"/>
          </a:xfrm>
          <a:prstGeom prst="rect">
            <a:avLst/>
          </a:prstGeom>
        </p:spPr>
        <p:txBody>
          <a:bodyPr wrap="square">
            <a:spAutoFit/>
          </a:bodyPr>
          <a:lstStyle/>
          <a:p>
            <a:pPr algn="ctr">
              <a:spcBef>
                <a:spcPct val="50000"/>
              </a:spcBef>
            </a:pPr>
            <a:r>
              <a:rPr lang="en-GB" sz="2800" dirty="0">
                <a:solidFill>
                  <a:prstClr val="black"/>
                </a:solidFill>
                <a:latin typeface="Comic Sans MS" pitchFamily="66" charset="0"/>
              </a:rPr>
              <a:t>Air resistance depends on the size, shape, and speed of the object.</a:t>
            </a:r>
          </a:p>
        </p:txBody>
      </p:sp>
    </p:spTree>
    <p:extLst>
      <p:ext uri="{BB962C8B-B14F-4D97-AF65-F5344CB8AC3E}">
        <p14:creationId xmlns:p14="http://schemas.microsoft.com/office/powerpoint/2010/main" val="6458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 presetClass="entr" presetSubtype="8" fill="hold" nodeType="afterEffect">
                                  <p:stCondLst>
                                    <p:cond delay="3000"/>
                                  </p:stCondLst>
                                  <p:childTnLst>
                                    <p:set>
                                      <p:cBhvr>
                                        <p:cTn id="18" dur="1" fill="hold">
                                          <p:stCondLst>
                                            <p:cond delay="0"/>
                                          </p:stCondLst>
                                        </p:cTn>
                                        <p:tgtEl>
                                          <p:spTgt spid="29698"/>
                                        </p:tgtEl>
                                        <p:attrNameLst>
                                          <p:attrName>style.visibility</p:attrName>
                                        </p:attrNameLst>
                                      </p:cBhvr>
                                      <p:to>
                                        <p:strVal val="visible"/>
                                      </p:to>
                                    </p:set>
                                    <p:anim calcmode="lin" valueType="num">
                                      <p:cBhvr additive="base">
                                        <p:cTn id="19" dur="1000" fill="hold"/>
                                        <p:tgtEl>
                                          <p:spTgt spid="29698"/>
                                        </p:tgtEl>
                                        <p:attrNameLst>
                                          <p:attrName>ppt_x</p:attrName>
                                        </p:attrNameLst>
                                      </p:cBhvr>
                                      <p:tavLst>
                                        <p:tav tm="0">
                                          <p:val>
                                            <p:strVal val="0-#ppt_w/2"/>
                                          </p:val>
                                        </p:tav>
                                        <p:tav tm="100000">
                                          <p:val>
                                            <p:strVal val="#ppt_x"/>
                                          </p:val>
                                        </p:tav>
                                      </p:tavLst>
                                    </p:anim>
                                    <p:anim calcmode="lin" valueType="num">
                                      <p:cBhvr additive="base">
                                        <p:cTn id="20" dur="1000" fill="hold"/>
                                        <p:tgtEl>
                                          <p:spTgt spid="29698"/>
                                        </p:tgtEl>
                                        <p:attrNameLst>
                                          <p:attrName>ppt_y</p:attrName>
                                        </p:attrNameLst>
                                      </p:cBhvr>
                                      <p:tavLst>
                                        <p:tav tm="0">
                                          <p:val>
                                            <p:strVal val="#ppt_y"/>
                                          </p:val>
                                        </p:tav>
                                        <p:tav tm="100000">
                                          <p:val>
                                            <p:strVal val="#ppt_y"/>
                                          </p:val>
                                        </p:tav>
                                      </p:tavLst>
                                    </p:anim>
                                  </p:childTnLst>
                                </p:cTn>
                              </p:par>
                            </p:childTnLst>
                          </p:cTn>
                        </p:par>
                        <p:par>
                          <p:cTn id="21" fill="hold">
                            <p:stCondLst>
                              <p:cond delay="7000"/>
                            </p:stCondLst>
                            <p:childTnLst>
                              <p:par>
                                <p:cTn id="22" presetID="10" presetClass="entr" presetSubtype="0" fill="hold" nodeType="afterEffect">
                                  <p:stCondLst>
                                    <p:cond delay="500"/>
                                  </p:stCondLst>
                                  <p:childTnLst>
                                    <p:set>
                                      <p:cBhvr>
                                        <p:cTn id="23" dur="1" fill="hold">
                                          <p:stCondLst>
                                            <p:cond delay="0"/>
                                          </p:stCondLst>
                                        </p:cTn>
                                        <p:tgtEl>
                                          <p:spTgt spid="25607"/>
                                        </p:tgtEl>
                                        <p:attrNameLst>
                                          <p:attrName>style.visibility</p:attrName>
                                        </p:attrNameLst>
                                      </p:cBhvr>
                                      <p:to>
                                        <p:strVal val="visible"/>
                                      </p:to>
                                    </p:set>
                                    <p:animEffect transition="in" filter="fade">
                                      <p:cBhvr>
                                        <p:cTn id="24" dur="500"/>
                                        <p:tgtEl>
                                          <p:spTgt spid="25607"/>
                                        </p:tgtEl>
                                      </p:cBhvr>
                                    </p:animEffect>
                                  </p:childTnLst>
                                </p:cTn>
                              </p:par>
                              <p:par>
                                <p:cTn id="25" presetID="49" presetClass="path" presetSubtype="0" accel="50000" decel="50000" fill="hold" nodeType="withEffect">
                                  <p:stCondLst>
                                    <p:cond delay="500"/>
                                  </p:stCondLst>
                                  <p:childTnLst>
                                    <p:animMotion origin="layout" path="M 0.10139 -0.06639 L -0.12066 0.22392 " pathEditMode="relative" rAng="0" ptsTypes="AA">
                                      <p:cBhvr>
                                        <p:cTn id="26" dur="2000" fill="hold"/>
                                        <p:tgtEl>
                                          <p:spTgt spid="25607"/>
                                        </p:tgtEl>
                                        <p:attrNameLst>
                                          <p:attrName>ppt_x</p:attrName>
                                          <p:attrName>ppt_y</p:attrName>
                                        </p:attrNameLst>
                                      </p:cBhvr>
                                      <p:rCtr x="-11111" y="14504"/>
                                    </p:animMotion>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23528" y="332656"/>
            <a:ext cx="8568952" cy="2952328"/>
          </a:xfrm>
        </p:spPr>
        <p:txBody>
          <a:bodyPr/>
          <a:lstStyle/>
          <a:p>
            <a:pPr eaLnBrk="1" hangingPunct="1"/>
            <a:r>
              <a:rPr lang="en-US" dirty="0">
                <a:latin typeface="Comic Sans MS" pitchFamily="66" charset="0"/>
              </a:rPr>
              <a:t>Essential Question:</a:t>
            </a:r>
            <a:br>
              <a:rPr lang="en-US" dirty="0">
                <a:latin typeface="Comic Sans MS" pitchFamily="66" charset="0"/>
              </a:rPr>
            </a:br>
            <a:r>
              <a:rPr lang="en-US" sz="5400" b="1" dirty="0">
                <a:latin typeface="Comic Sans MS" pitchFamily="66" charset="0"/>
              </a:rPr>
              <a:t>How do gravity, inertia, and friction affect the balance of forces?</a:t>
            </a:r>
          </a:p>
        </p:txBody>
      </p:sp>
      <p:sp>
        <p:nvSpPr>
          <p:cNvPr id="3075" name="Content Placeholder 2"/>
          <p:cNvSpPr>
            <a:spLocks noGrp="1"/>
          </p:cNvSpPr>
          <p:nvPr>
            <p:ph idx="1"/>
          </p:nvPr>
        </p:nvSpPr>
        <p:spPr>
          <a:xfrm>
            <a:off x="323528" y="3789040"/>
            <a:ext cx="8496944" cy="2736304"/>
          </a:xfrm>
        </p:spPr>
        <p:txBody>
          <a:bodyPr/>
          <a:lstStyle/>
          <a:p>
            <a:pPr marL="0" indent="0" eaLnBrk="1" hangingPunct="1">
              <a:buNone/>
            </a:pPr>
            <a:r>
              <a:rPr lang="en-US" dirty="0">
                <a:latin typeface="Comic Sans MS" pitchFamily="66" charset="0"/>
              </a:rPr>
              <a:t>Standard:</a:t>
            </a:r>
            <a:br>
              <a:rPr lang="en-US" dirty="0">
                <a:latin typeface="Comic Sans MS" pitchFamily="66" charset="0"/>
              </a:rPr>
            </a:br>
            <a:r>
              <a:rPr lang="en-US" dirty="0">
                <a:latin typeface="Comic Sans MS" pitchFamily="66" charset="0"/>
              </a:rPr>
              <a:t>S8P3b. Demonstrate the effect of balanced and unbalanced forces on an object in terms of gravity, inertia, and friction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8576"/>
            <a:ext cx="8712968" cy="847258"/>
          </a:xfrm>
        </p:spPr>
        <p:txBody>
          <a:bodyPr/>
          <a:lstStyle/>
          <a:p>
            <a:r>
              <a:rPr lang="en-US" b="1" dirty="0">
                <a:latin typeface="Comic Sans MS" pitchFamily="66" charset="0"/>
              </a:rPr>
              <a:t>Falling Water Demonstration</a:t>
            </a:r>
          </a:p>
        </p:txBody>
      </p:sp>
      <p:pic>
        <p:nvPicPr>
          <p:cNvPr id="22530" name="Picture 2" descr="http://www.csiro.au/helix/sciencemail/activities/images/DropCupDropp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7" y="2529535"/>
            <a:ext cx="2259203" cy="26658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15516" y="908720"/>
            <a:ext cx="8712968" cy="492443"/>
          </a:xfrm>
          <a:prstGeom prst="rect">
            <a:avLst/>
          </a:prstGeom>
        </p:spPr>
        <p:txBody>
          <a:bodyPr wrap="square">
            <a:spAutoFit/>
          </a:bodyPr>
          <a:lstStyle/>
          <a:p>
            <a:pPr algn="ctr"/>
            <a:r>
              <a:rPr lang="en-US" sz="2600" dirty="0">
                <a:hlinkClick r:id="rId4"/>
              </a:rPr>
              <a:t>http://www.csiro.au/helix/sciencemail/activities/DropCup.html</a:t>
            </a:r>
            <a:r>
              <a:rPr lang="en-US" sz="2600" dirty="0"/>
              <a:t> </a:t>
            </a:r>
          </a:p>
        </p:txBody>
      </p:sp>
      <p:sp>
        <p:nvSpPr>
          <p:cNvPr id="5" name="Title 1"/>
          <p:cNvSpPr txBox="1">
            <a:spLocks/>
          </p:cNvSpPr>
          <p:nvPr/>
        </p:nvSpPr>
        <p:spPr bwMode="auto">
          <a:xfrm>
            <a:off x="182517" y="5373216"/>
            <a:ext cx="8712968"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a:latin typeface="Comic Sans MS" pitchFamily="66" charset="0"/>
              </a:rPr>
              <a:t>What force is acting on the cup and the water?</a:t>
            </a:r>
          </a:p>
        </p:txBody>
      </p:sp>
      <p:sp>
        <p:nvSpPr>
          <p:cNvPr id="6" name="Rectangle 5"/>
          <p:cNvSpPr/>
          <p:nvPr/>
        </p:nvSpPr>
        <p:spPr>
          <a:xfrm>
            <a:off x="318274" y="1525099"/>
            <a:ext cx="8496944" cy="830997"/>
          </a:xfrm>
          <a:prstGeom prst="rect">
            <a:avLst/>
          </a:prstGeom>
        </p:spPr>
        <p:txBody>
          <a:bodyPr wrap="square">
            <a:spAutoFit/>
          </a:bodyPr>
          <a:lstStyle/>
          <a:p>
            <a:pPr algn="ctr"/>
            <a:r>
              <a:rPr lang="en-US" dirty="0">
                <a:solidFill>
                  <a:prstClr val="black"/>
                </a:solidFill>
                <a:hlinkClick r:id="rId5"/>
              </a:rPr>
              <a:t>http://www.thenakedscientists.com/HTML/content/kitchenscience/exp/weightless-water/</a:t>
            </a:r>
            <a:r>
              <a:rPr lang="en-US" dirty="0">
                <a:solidFill>
                  <a:prstClr val="black"/>
                </a:solidFill>
              </a:rPr>
              <a:t> </a:t>
            </a:r>
          </a:p>
        </p:txBody>
      </p:sp>
    </p:spTree>
    <p:extLst>
      <p:ext uri="{BB962C8B-B14F-4D97-AF65-F5344CB8AC3E}">
        <p14:creationId xmlns:p14="http://schemas.microsoft.com/office/powerpoint/2010/main" val="264235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548680"/>
            <a:ext cx="3898776" cy="1296144"/>
          </a:xfrm>
        </p:spPr>
        <p:txBody>
          <a:bodyPr/>
          <a:lstStyle/>
          <a:p>
            <a:r>
              <a:rPr lang="en-US" sz="8000" b="1" u="sng" dirty="0">
                <a:latin typeface="Comic Sans MS" pitchFamily="66" charset="0"/>
              </a:rPr>
              <a:t>Gravity</a:t>
            </a:r>
          </a:p>
        </p:txBody>
      </p:sp>
      <p:sp>
        <p:nvSpPr>
          <p:cNvPr id="3" name="Content Placeholder 2"/>
          <p:cNvSpPr>
            <a:spLocks noGrp="1"/>
          </p:cNvSpPr>
          <p:nvPr>
            <p:ph idx="1"/>
          </p:nvPr>
        </p:nvSpPr>
        <p:spPr>
          <a:xfrm>
            <a:off x="395536" y="2708920"/>
            <a:ext cx="8393384" cy="3921299"/>
          </a:xfrm>
        </p:spPr>
        <p:txBody>
          <a:bodyPr/>
          <a:lstStyle/>
          <a:p>
            <a:r>
              <a:rPr lang="en-US" sz="3600" dirty="0">
                <a:latin typeface="Comic Sans MS" pitchFamily="66" charset="0"/>
              </a:rPr>
              <a:t>Gravity is a force of attraction between objects that is due to their masses.</a:t>
            </a:r>
          </a:p>
          <a:p>
            <a:r>
              <a:rPr lang="en-US" sz="3600" dirty="0">
                <a:latin typeface="Comic Sans MS" pitchFamily="66" charset="0"/>
              </a:rPr>
              <a:t>All objects experience an attraction toward all other objects. This gravitational force pulls objects toward each other.</a:t>
            </a:r>
          </a:p>
        </p:txBody>
      </p:sp>
      <p:pic>
        <p:nvPicPr>
          <p:cNvPr id="4" name="Picture 2" descr="http://membercentral.aaas.org/files/imagecache/node-full/images/science_collection/grav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3" y="188640"/>
            <a:ext cx="3148585" cy="236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87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908720"/>
            <a:ext cx="3898776" cy="1296144"/>
          </a:xfrm>
        </p:spPr>
        <p:txBody>
          <a:bodyPr/>
          <a:lstStyle/>
          <a:p>
            <a:r>
              <a:rPr lang="en-US" sz="8000" b="1" u="sng" dirty="0">
                <a:latin typeface="Comic Sans MS" pitchFamily="66" charset="0"/>
              </a:rPr>
              <a:t>Gravity</a:t>
            </a:r>
          </a:p>
        </p:txBody>
      </p:sp>
      <p:sp>
        <p:nvSpPr>
          <p:cNvPr id="3" name="Content Placeholder 2"/>
          <p:cNvSpPr>
            <a:spLocks noGrp="1"/>
          </p:cNvSpPr>
          <p:nvPr>
            <p:ph idx="1"/>
          </p:nvPr>
        </p:nvSpPr>
        <p:spPr>
          <a:xfrm>
            <a:off x="259331" y="2924944"/>
            <a:ext cx="8640960" cy="3528392"/>
          </a:xfrm>
        </p:spPr>
        <p:txBody>
          <a:bodyPr/>
          <a:lstStyle/>
          <a:p>
            <a:r>
              <a:rPr lang="en-US" sz="3400" dirty="0">
                <a:latin typeface="Comic Sans MS" pitchFamily="66" charset="0"/>
              </a:rPr>
              <a:t>Compared with all other objects around you, Earth has a huge mass. Therefore, Earth’s gravitational force is very large.</a:t>
            </a:r>
          </a:p>
          <a:p>
            <a:r>
              <a:rPr lang="en-US" sz="3400" dirty="0">
                <a:latin typeface="Comic Sans MS" pitchFamily="66" charset="0"/>
              </a:rPr>
              <a:t>You must apply forces to overcome Earth’s gravitational force any time you lift objects or even parts of your body.</a:t>
            </a:r>
          </a:p>
        </p:txBody>
      </p:sp>
      <p:pic>
        <p:nvPicPr>
          <p:cNvPr id="24578" name="Picture 2" descr="http://www.wonderwhizkids.com/wwkimages/Know_Why/grav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42006"/>
            <a:ext cx="3744416" cy="21396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75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nodeType="afterEffect">
                                  <p:stCondLst>
                                    <p:cond delay="500"/>
                                  </p:stCondLst>
                                  <p:childTnLst>
                                    <p:set>
                                      <p:cBhvr>
                                        <p:cTn id="12" dur="1" fill="hold">
                                          <p:stCondLst>
                                            <p:cond delay="0"/>
                                          </p:stCondLst>
                                        </p:cTn>
                                        <p:tgtEl>
                                          <p:spTgt spid="24578"/>
                                        </p:tgtEl>
                                        <p:attrNameLst>
                                          <p:attrName>style.visibility</p:attrName>
                                        </p:attrNameLst>
                                      </p:cBhvr>
                                      <p:to>
                                        <p:strVal val="visible"/>
                                      </p:to>
                                    </p:set>
                                    <p:animEffect transition="in" filter="fade">
                                      <p:cBhvr>
                                        <p:cTn id="13" dur="1000"/>
                                        <p:tgtEl>
                                          <p:spTgt spid="24578"/>
                                        </p:tgtEl>
                                      </p:cBhvr>
                                    </p:animEffect>
                                    <p:anim calcmode="lin" valueType="num">
                                      <p:cBhvr>
                                        <p:cTn id="14" dur="1000" fill="hold"/>
                                        <p:tgtEl>
                                          <p:spTgt spid="24578"/>
                                        </p:tgtEl>
                                        <p:attrNameLst>
                                          <p:attrName>ppt_x</p:attrName>
                                        </p:attrNameLst>
                                      </p:cBhvr>
                                      <p:tavLst>
                                        <p:tav tm="0">
                                          <p:val>
                                            <p:strVal val="#ppt_x"/>
                                          </p:val>
                                        </p:tav>
                                        <p:tav tm="100000">
                                          <p:val>
                                            <p:strVal val="#ppt_x"/>
                                          </p:val>
                                        </p:tav>
                                      </p:tavLst>
                                    </p:anim>
                                    <p:anim calcmode="lin" valueType="num">
                                      <p:cBhvr>
                                        <p:cTn id="15" dur="1000" fill="hold"/>
                                        <p:tgtEl>
                                          <p:spTgt spid="2457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908720"/>
            <a:ext cx="3898776" cy="1296144"/>
          </a:xfrm>
        </p:spPr>
        <p:txBody>
          <a:bodyPr/>
          <a:lstStyle/>
          <a:p>
            <a:r>
              <a:rPr lang="en-US" sz="8000" b="1" u="sng" dirty="0">
                <a:latin typeface="Comic Sans MS" pitchFamily="66" charset="0"/>
              </a:rPr>
              <a:t>Gravity</a:t>
            </a:r>
          </a:p>
        </p:txBody>
      </p:sp>
      <p:sp>
        <p:nvSpPr>
          <p:cNvPr id="3" name="Content Placeholder 2"/>
          <p:cNvSpPr>
            <a:spLocks noGrp="1"/>
          </p:cNvSpPr>
          <p:nvPr>
            <p:ph idx="1"/>
          </p:nvPr>
        </p:nvSpPr>
        <p:spPr>
          <a:xfrm>
            <a:off x="259331" y="2780928"/>
            <a:ext cx="8640960" cy="3816424"/>
          </a:xfrm>
        </p:spPr>
        <p:txBody>
          <a:bodyPr/>
          <a:lstStyle/>
          <a:p>
            <a:r>
              <a:rPr lang="en-US" sz="3400" dirty="0">
                <a:latin typeface="Comic Sans MS" pitchFamily="66" charset="0"/>
              </a:rPr>
              <a:t>Earth’s gravitational force pulls everything toward the center of Earth.</a:t>
            </a:r>
          </a:p>
          <a:p>
            <a:r>
              <a:rPr lang="en-US" sz="3400" dirty="0">
                <a:latin typeface="Comic Sans MS" pitchFamily="66" charset="0"/>
              </a:rPr>
              <a:t>Because of this force, the books, tables, and chairs in the room stay in place, and dropped objects fall to Earth rather than moving together toward you.</a:t>
            </a:r>
          </a:p>
        </p:txBody>
      </p:sp>
      <p:pic>
        <p:nvPicPr>
          <p:cNvPr id="24578" name="Picture 2" descr="http://www.wonderwhizkids.com/wwkimages/Know_Why/grav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42006"/>
            <a:ext cx="3744416" cy="21396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nodeType="afterEffect">
                                  <p:stCondLst>
                                    <p:cond delay="500"/>
                                  </p:stCondLst>
                                  <p:childTnLst>
                                    <p:set>
                                      <p:cBhvr>
                                        <p:cTn id="12" dur="1" fill="hold">
                                          <p:stCondLst>
                                            <p:cond delay="0"/>
                                          </p:stCondLst>
                                        </p:cTn>
                                        <p:tgtEl>
                                          <p:spTgt spid="24578"/>
                                        </p:tgtEl>
                                        <p:attrNameLst>
                                          <p:attrName>style.visibility</p:attrName>
                                        </p:attrNameLst>
                                      </p:cBhvr>
                                      <p:to>
                                        <p:strVal val="visible"/>
                                      </p:to>
                                    </p:set>
                                    <p:animEffect transition="in" filter="fade">
                                      <p:cBhvr>
                                        <p:cTn id="13" dur="1000"/>
                                        <p:tgtEl>
                                          <p:spTgt spid="24578"/>
                                        </p:tgtEl>
                                      </p:cBhvr>
                                    </p:animEffect>
                                    <p:anim calcmode="lin" valueType="num">
                                      <p:cBhvr>
                                        <p:cTn id="14" dur="1000" fill="hold"/>
                                        <p:tgtEl>
                                          <p:spTgt spid="24578"/>
                                        </p:tgtEl>
                                        <p:attrNameLst>
                                          <p:attrName>ppt_x</p:attrName>
                                        </p:attrNameLst>
                                      </p:cBhvr>
                                      <p:tavLst>
                                        <p:tav tm="0">
                                          <p:val>
                                            <p:strVal val="#ppt_x"/>
                                          </p:val>
                                        </p:tav>
                                        <p:tav tm="100000">
                                          <p:val>
                                            <p:strVal val="#ppt_x"/>
                                          </p:val>
                                        </p:tav>
                                      </p:tavLst>
                                    </p:anim>
                                    <p:anim calcmode="lin" valueType="num">
                                      <p:cBhvr>
                                        <p:cTn id="15" dur="1000" fill="hold"/>
                                        <p:tgtEl>
                                          <p:spTgt spid="2457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0" y="57111"/>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4800" u="sng" dirty="0">
                <a:latin typeface="Comic Sans MS" pitchFamily="66" charset="0"/>
              </a:rPr>
              <a:t>Forces Review</a:t>
            </a:r>
          </a:p>
        </p:txBody>
      </p:sp>
      <p:sp>
        <p:nvSpPr>
          <p:cNvPr id="5123" name="Text Box 3"/>
          <p:cNvSpPr txBox="1">
            <a:spLocks noChangeArrowheads="1"/>
          </p:cNvSpPr>
          <p:nvPr/>
        </p:nvSpPr>
        <p:spPr bwMode="ltGray">
          <a:xfrm>
            <a:off x="428503" y="1039376"/>
            <a:ext cx="857158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marL="342900" indent="-342900" eaLnBrk="1" hangingPunct="1">
              <a:spcBef>
                <a:spcPct val="50000"/>
              </a:spcBef>
              <a:buFont typeface="Wingdings" pitchFamily="2" charset="2"/>
              <a:buChar char="§"/>
            </a:pPr>
            <a:r>
              <a:rPr lang="en-GB" sz="2700" dirty="0">
                <a:latin typeface="Comic Sans MS" pitchFamily="66" charset="0"/>
              </a:rPr>
              <a:t>There are many different forces which act on objects such as gravity and friction.</a:t>
            </a:r>
          </a:p>
          <a:p>
            <a:pPr marL="342900" indent="-342900" eaLnBrk="1" hangingPunct="1">
              <a:spcBef>
                <a:spcPct val="50000"/>
              </a:spcBef>
              <a:buFont typeface="Wingdings" pitchFamily="2" charset="2"/>
              <a:buChar char="§"/>
            </a:pPr>
            <a:r>
              <a:rPr lang="en-GB" sz="2700" dirty="0">
                <a:latin typeface="Comic Sans MS" pitchFamily="66" charset="0"/>
              </a:rPr>
              <a:t>If forces are balanced the object doesn’t move</a:t>
            </a:r>
          </a:p>
          <a:p>
            <a:pPr marL="342900" indent="-342900" eaLnBrk="1" hangingPunct="1">
              <a:spcBef>
                <a:spcPct val="50000"/>
              </a:spcBef>
              <a:buFont typeface="Wingdings" pitchFamily="2" charset="2"/>
              <a:buChar char="§"/>
            </a:pPr>
            <a:r>
              <a:rPr lang="en-GB" sz="2700" dirty="0">
                <a:latin typeface="Comic Sans MS" pitchFamily="66" charset="0"/>
              </a:rPr>
              <a:t>If forces are unbalanced the object will do one of  the following things:</a:t>
            </a:r>
            <a:endParaRPr lang="en-GB" sz="2700" i="1" dirty="0">
              <a:latin typeface="Comic Sans MS" pitchFamily="66" charset="0"/>
            </a:endParaRPr>
          </a:p>
        </p:txBody>
      </p:sp>
      <p:sp>
        <p:nvSpPr>
          <p:cNvPr id="26628" name="Text Box 4"/>
          <p:cNvSpPr txBox="1">
            <a:spLocks noChangeArrowheads="1"/>
          </p:cNvSpPr>
          <p:nvPr/>
        </p:nvSpPr>
        <p:spPr bwMode="ltGray">
          <a:xfrm>
            <a:off x="428503" y="3714364"/>
            <a:ext cx="5929313"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lvl="1" eaLnBrk="1" hangingPunct="1">
              <a:spcBef>
                <a:spcPct val="50000"/>
              </a:spcBef>
              <a:buFont typeface="Wingdings" pitchFamily="64" charset="2"/>
              <a:buChar char="§"/>
            </a:pPr>
            <a:r>
              <a:rPr lang="en-GB" dirty="0">
                <a:latin typeface="Comic Sans MS" pitchFamily="66" charset="0"/>
              </a:rPr>
              <a:t> </a:t>
            </a:r>
            <a:r>
              <a:rPr lang="en-GB" sz="2700" dirty="0">
                <a:latin typeface="Comic Sans MS" pitchFamily="66" charset="0"/>
              </a:rPr>
              <a:t>Begin to move</a:t>
            </a:r>
          </a:p>
          <a:p>
            <a:pPr lvl="1" eaLnBrk="1" hangingPunct="1">
              <a:spcBef>
                <a:spcPct val="50000"/>
              </a:spcBef>
              <a:buFont typeface="Wingdings" pitchFamily="64" charset="2"/>
              <a:buChar char="§"/>
            </a:pPr>
            <a:r>
              <a:rPr lang="en-GB" sz="2700" dirty="0">
                <a:latin typeface="Comic Sans MS" pitchFamily="66" charset="0"/>
              </a:rPr>
              <a:t> Stop moving</a:t>
            </a:r>
          </a:p>
          <a:p>
            <a:pPr lvl="1" eaLnBrk="1" hangingPunct="1">
              <a:spcBef>
                <a:spcPct val="50000"/>
              </a:spcBef>
              <a:buFont typeface="Wingdings" pitchFamily="64" charset="2"/>
              <a:buChar char="§"/>
            </a:pPr>
            <a:r>
              <a:rPr lang="en-GB" sz="2700" dirty="0">
                <a:latin typeface="Comic Sans MS" pitchFamily="66" charset="0"/>
              </a:rPr>
              <a:t> Change direction</a:t>
            </a:r>
          </a:p>
          <a:p>
            <a:pPr lvl="1" eaLnBrk="1" hangingPunct="1">
              <a:spcBef>
                <a:spcPct val="50000"/>
              </a:spcBef>
              <a:buFont typeface="Wingdings" pitchFamily="64" charset="2"/>
              <a:buChar char="§"/>
            </a:pPr>
            <a:r>
              <a:rPr lang="en-GB" sz="2700" dirty="0">
                <a:latin typeface="Comic Sans MS" pitchFamily="66" charset="0"/>
              </a:rPr>
              <a:t> Speed up</a:t>
            </a:r>
          </a:p>
          <a:p>
            <a:pPr lvl="1" eaLnBrk="1" hangingPunct="1">
              <a:spcBef>
                <a:spcPct val="50000"/>
              </a:spcBef>
              <a:buFont typeface="Wingdings" pitchFamily="64" charset="2"/>
              <a:buChar char="§"/>
            </a:pPr>
            <a:r>
              <a:rPr lang="en-GB" sz="2700" dirty="0">
                <a:latin typeface="Comic Sans MS" pitchFamily="66" charset="0"/>
              </a:rPr>
              <a:t> Slow down</a:t>
            </a:r>
            <a:r>
              <a:rPr lang="en-GB" sz="2700" dirty="0">
                <a:latin typeface="Tahoma" pitchFamily="34" charset="0"/>
              </a:rPr>
              <a:t> </a:t>
            </a:r>
            <a:endParaRPr lang="en-GB" sz="27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5123">
                                            <p:txEl>
                                              <p:pRg st="0" end="0"/>
                                            </p:txEl>
                                          </p:spTgt>
                                        </p:tgtEl>
                                        <p:attrNameLst>
                                          <p:attrName>style.visibility</p:attrName>
                                        </p:attrNameLst>
                                      </p:cBhvr>
                                      <p:to>
                                        <p:strVal val="visible"/>
                                      </p:to>
                                    </p:set>
                                    <p:animEffect transition="in" filter="fade">
                                      <p:cBhvr>
                                        <p:cTn id="13" dur="1000"/>
                                        <p:tgtEl>
                                          <p:spTgt spid="5123">
                                            <p:txEl>
                                              <p:pRg st="0" end="0"/>
                                            </p:txEl>
                                          </p:spTgt>
                                        </p:tgtEl>
                                      </p:cBhvr>
                                    </p:animEffect>
                                    <p:anim calcmode="lin" valueType="num">
                                      <p:cBhvr>
                                        <p:cTn id="14"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123">
                                            <p:txEl>
                                              <p:pRg st="1" end="1"/>
                                            </p:txEl>
                                          </p:spTgt>
                                        </p:tgtEl>
                                        <p:attrNameLst>
                                          <p:attrName>style.visibility</p:attrName>
                                        </p:attrNameLst>
                                      </p:cBhvr>
                                      <p:to>
                                        <p:strVal val="visible"/>
                                      </p:to>
                                    </p:set>
                                    <p:animEffect transition="in" filter="fade">
                                      <p:cBhvr>
                                        <p:cTn id="20" dur="1000"/>
                                        <p:tgtEl>
                                          <p:spTgt spid="5123">
                                            <p:txEl>
                                              <p:pRg st="1" end="1"/>
                                            </p:txEl>
                                          </p:spTgt>
                                        </p:tgtEl>
                                      </p:cBhvr>
                                    </p:animEffect>
                                    <p:anim calcmode="lin" valueType="num">
                                      <p:cBhvr>
                                        <p:cTn id="21" dur="1000" fill="hold"/>
                                        <p:tgtEl>
                                          <p:spTgt spid="512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51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123">
                                            <p:txEl>
                                              <p:pRg st="2" end="2"/>
                                            </p:txEl>
                                          </p:spTgt>
                                        </p:tgtEl>
                                        <p:attrNameLst>
                                          <p:attrName>style.visibility</p:attrName>
                                        </p:attrNameLst>
                                      </p:cBhvr>
                                      <p:to>
                                        <p:strVal val="visible"/>
                                      </p:to>
                                    </p:set>
                                    <p:animEffect transition="in" filter="fade">
                                      <p:cBhvr>
                                        <p:cTn id="27" dur="1000"/>
                                        <p:tgtEl>
                                          <p:spTgt spid="5123">
                                            <p:txEl>
                                              <p:pRg st="2" end="2"/>
                                            </p:txEl>
                                          </p:spTgt>
                                        </p:tgtEl>
                                      </p:cBhvr>
                                    </p:animEffect>
                                    <p:anim calcmode="lin" valueType="num">
                                      <p:cBhvr>
                                        <p:cTn id="28" dur="1000" fill="hold"/>
                                        <p:tgtEl>
                                          <p:spTgt spid="512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5123">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1000"/>
                                  </p:stCondLst>
                                  <p:childTnLst>
                                    <p:set>
                                      <p:cBhvr>
                                        <p:cTn id="32" dur="1" fill="hold">
                                          <p:stCondLst>
                                            <p:cond delay="0"/>
                                          </p:stCondLst>
                                        </p:cTn>
                                        <p:tgtEl>
                                          <p:spTgt spid="26628">
                                            <p:txEl>
                                              <p:pRg st="0" end="0"/>
                                            </p:txEl>
                                          </p:spTgt>
                                        </p:tgtEl>
                                        <p:attrNameLst>
                                          <p:attrName>style.visibility</p:attrName>
                                        </p:attrNameLst>
                                      </p:cBhvr>
                                      <p:to>
                                        <p:strVal val="visible"/>
                                      </p:to>
                                    </p:set>
                                    <p:animEffect transition="in" filter="fade">
                                      <p:cBhvr>
                                        <p:cTn id="33" dur="1000"/>
                                        <p:tgtEl>
                                          <p:spTgt spid="26628">
                                            <p:txEl>
                                              <p:pRg st="0" end="0"/>
                                            </p:txEl>
                                          </p:spTgt>
                                        </p:tgtEl>
                                      </p:cBhvr>
                                    </p:animEffect>
                                    <p:anim calcmode="lin" valueType="num">
                                      <p:cBhvr>
                                        <p:cTn id="34" dur="1000" fill="hold"/>
                                        <p:tgtEl>
                                          <p:spTgt spid="26628">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26628">
                                            <p:txEl>
                                              <p:pRg st="0" end="0"/>
                                            </p:txEl>
                                          </p:spTgt>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grpId="0" nodeType="afterEffect">
                                  <p:stCondLst>
                                    <p:cond delay="500"/>
                                  </p:stCondLst>
                                  <p:childTnLst>
                                    <p:set>
                                      <p:cBhvr>
                                        <p:cTn id="38" dur="1" fill="hold">
                                          <p:stCondLst>
                                            <p:cond delay="0"/>
                                          </p:stCondLst>
                                        </p:cTn>
                                        <p:tgtEl>
                                          <p:spTgt spid="26628">
                                            <p:txEl>
                                              <p:pRg st="1" end="1"/>
                                            </p:txEl>
                                          </p:spTgt>
                                        </p:tgtEl>
                                        <p:attrNameLst>
                                          <p:attrName>style.visibility</p:attrName>
                                        </p:attrNameLst>
                                      </p:cBhvr>
                                      <p:to>
                                        <p:strVal val="visible"/>
                                      </p:to>
                                    </p:set>
                                    <p:animEffect transition="in" filter="fade">
                                      <p:cBhvr>
                                        <p:cTn id="39" dur="1000"/>
                                        <p:tgtEl>
                                          <p:spTgt spid="26628">
                                            <p:txEl>
                                              <p:pRg st="1" end="1"/>
                                            </p:txEl>
                                          </p:spTgt>
                                        </p:tgtEl>
                                      </p:cBhvr>
                                    </p:animEffect>
                                    <p:anim calcmode="lin" valueType="num">
                                      <p:cBhvr>
                                        <p:cTn id="40" dur="1000" fill="hold"/>
                                        <p:tgtEl>
                                          <p:spTgt spid="26628">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26628">
                                            <p:txEl>
                                              <p:pRg st="1" end="1"/>
                                            </p:txEl>
                                          </p:spTgt>
                                        </p:tgtEl>
                                        <p:attrNameLst>
                                          <p:attrName>ppt_y</p:attrName>
                                        </p:attrNameLst>
                                      </p:cBhvr>
                                      <p:tavLst>
                                        <p:tav tm="0">
                                          <p:val>
                                            <p:strVal val="#ppt_y+.1"/>
                                          </p:val>
                                        </p:tav>
                                        <p:tav tm="100000">
                                          <p:val>
                                            <p:strVal val="#ppt_y"/>
                                          </p:val>
                                        </p:tav>
                                      </p:tavLst>
                                    </p:anim>
                                  </p:childTnLst>
                                </p:cTn>
                              </p:par>
                            </p:childTnLst>
                          </p:cTn>
                        </p:par>
                        <p:par>
                          <p:cTn id="42" fill="hold">
                            <p:stCondLst>
                              <p:cond delay="4500"/>
                            </p:stCondLst>
                            <p:childTnLst>
                              <p:par>
                                <p:cTn id="43" presetID="42" presetClass="entr" presetSubtype="0" fill="hold" grpId="0" nodeType="afterEffect">
                                  <p:stCondLst>
                                    <p:cond delay="500"/>
                                  </p:stCondLst>
                                  <p:childTnLst>
                                    <p:set>
                                      <p:cBhvr>
                                        <p:cTn id="44" dur="1" fill="hold">
                                          <p:stCondLst>
                                            <p:cond delay="0"/>
                                          </p:stCondLst>
                                        </p:cTn>
                                        <p:tgtEl>
                                          <p:spTgt spid="26628">
                                            <p:txEl>
                                              <p:pRg st="2" end="2"/>
                                            </p:txEl>
                                          </p:spTgt>
                                        </p:tgtEl>
                                        <p:attrNameLst>
                                          <p:attrName>style.visibility</p:attrName>
                                        </p:attrNameLst>
                                      </p:cBhvr>
                                      <p:to>
                                        <p:strVal val="visible"/>
                                      </p:to>
                                    </p:set>
                                    <p:animEffect transition="in" filter="fade">
                                      <p:cBhvr>
                                        <p:cTn id="45" dur="1000"/>
                                        <p:tgtEl>
                                          <p:spTgt spid="26628">
                                            <p:txEl>
                                              <p:pRg st="2" end="2"/>
                                            </p:txEl>
                                          </p:spTgt>
                                        </p:tgtEl>
                                      </p:cBhvr>
                                    </p:animEffect>
                                    <p:anim calcmode="lin" valueType="num">
                                      <p:cBhvr>
                                        <p:cTn id="46" dur="1000" fill="hold"/>
                                        <p:tgtEl>
                                          <p:spTgt spid="266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6628">
                                            <p:txEl>
                                              <p:pRg st="2" end="2"/>
                                            </p:txEl>
                                          </p:spTgt>
                                        </p:tgtEl>
                                        <p:attrNameLst>
                                          <p:attrName>ppt_y</p:attrName>
                                        </p:attrNameLst>
                                      </p:cBhvr>
                                      <p:tavLst>
                                        <p:tav tm="0">
                                          <p:val>
                                            <p:strVal val="#ppt_y+.1"/>
                                          </p:val>
                                        </p:tav>
                                        <p:tav tm="100000">
                                          <p:val>
                                            <p:strVal val="#ppt_y"/>
                                          </p:val>
                                        </p:tav>
                                      </p:tavLst>
                                    </p:anim>
                                  </p:childTnLst>
                                </p:cTn>
                              </p:par>
                            </p:childTnLst>
                          </p:cTn>
                        </p:par>
                        <p:par>
                          <p:cTn id="48" fill="hold">
                            <p:stCondLst>
                              <p:cond delay="6000"/>
                            </p:stCondLst>
                            <p:childTnLst>
                              <p:par>
                                <p:cTn id="49" presetID="42" presetClass="entr" presetSubtype="0" fill="hold" grpId="0" nodeType="afterEffect">
                                  <p:stCondLst>
                                    <p:cond delay="500"/>
                                  </p:stCondLst>
                                  <p:childTnLst>
                                    <p:set>
                                      <p:cBhvr>
                                        <p:cTn id="50" dur="1" fill="hold">
                                          <p:stCondLst>
                                            <p:cond delay="0"/>
                                          </p:stCondLst>
                                        </p:cTn>
                                        <p:tgtEl>
                                          <p:spTgt spid="26628">
                                            <p:txEl>
                                              <p:pRg st="3" end="3"/>
                                            </p:txEl>
                                          </p:spTgt>
                                        </p:tgtEl>
                                        <p:attrNameLst>
                                          <p:attrName>style.visibility</p:attrName>
                                        </p:attrNameLst>
                                      </p:cBhvr>
                                      <p:to>
                                        <p:strVal val="visible"/>
                                      </p:to>
                                    </p:set>
                                    <p:animEffect transition="in" filter="fade">
                                      <p:cBhvr>
                                        <p:cTn id="51" dur="1000"/>
                                        <p:tgtEl>
                                          <p:spTgt spid="26628">
                                            <p:txEl>
                                              <p:pRg st="3" end="3"/>
                                            </p:txEl>
                                          </p:spTgt>
                                        </p:tgtEl>
                                      </p:cBhvr>
                                    </p:animEffect>
                                    <p:anim calcmode="lin" valueType="num">
                                      <p:cBhvr>
                                        <p:cTn id="52" dur="1000" fill="hold"/>
                                        <p:tgtEl>
                                          <p:spTgt spid="26628">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26628">
                                            <p:txEl>
                                              <p:pRg st="3" end="3"/>
                                            </p:txEl>
                                          </p:spTgt>
                                        </p:tgtEl>
                                        <p:attrNameLst>
                                          <p:attrName>ppt_y</p:attrName>
                                        </p:attrNameLst>
                                      </p:cBhvr>
                                      <p:tavLst>
                                        <p:tav tm="0">
                                          <p:val>
                                            <p:strVal val="#ppt_y+.1"/>
                                          </p:val>
                                        </p:tav>
                                        <p:tav tm="100000">
                                          <p:val>
                                            <p:strVal val="#ppt_y"/>
                                          </p:val>
                                        </p:tav>
                                      </p:tavLst>
                                    </p:anim>
                                  </p:childTnLst>
                                </p:cTn>
                              </p:par>
                            </p:childTnLst>
                          </p:cTn>
                        </p:par>
                        <p:par>
                          <p:cTn id="54" fill="hold">
                            <p:stCondLst>
                              <p:cond delay="7500"/>
                            </p:stCondLst>
                            <p:childTnLst>
                              <p:par>
                                <p:cTn id="55" presetID="42" presetClass="entr" presetSubtype="0" fill="hold" grpId="0" nodeType="afterEffect">
                                  <p:stCondLst>
                                    <p:cond delay="500"/>
                                  </p:stCondLst>
                                  <p:childTnLst>
                                    <p:set>
                                      <p:cBhvr>
                                        <p:cTn id="56" dur="1" fill="hold">
                                          <p:stCondLst>
                                            <p:cond delay="0"/>
                                          </p:stCondLst>
                                        </p:cTn>
                                        <p:tgtEl>
                                          <p:spTgt spid="26628">
                                            <p:txEl>
                                              <p:pRg st="4" end="4"/>
                                            </p:txEl>
                                          </p:spTgt>
                                        </p:tgtEl>
                                        <p:attrNameLst>
                                          <p:attrName>style.visibility</p:attrName>
                                        </p:attrNameLst>
                                      </p:cBhvr>
                                      <p:to>
                                        <p:strVal val="visible"/>
                                      </p:to>
                                    </p:set>
                                    <p:animEffect transition="in" filter="fade">
                                      <p:cBhvr>
                                        <p:cTn id="57" dur="1000"/>
                                        <p:tgtEl>
                                          <p:spTgt spid="26628">
                                            <p:txEl>
                                              <p:pRg st="4" end="4"/>
                                            </p:txEl>
                                          </p:spTgt>
                                        </p:tgtEl>
                                      </p:cBhvr>
                                    </p:animEffect>
                                    <p:anim calcmode="lin" valueType="num">
                                      <p:cBhvr>
                                        <p:cTn id="58" dur="1000" fill="hold"/>
                                        <p:tgtEl>
                                          <p:spTgt spid="26628">
                                            <p:txEl>
                                              <p:pRg st="4" end="4"/>
                                            </p:txEl>
                                          </p:spTgt>
                                        </p:tgtEl>
                                        <p:attrNameLst>
                                          <p:attrName>ppt_x</p:attrName>
                                        </p:attrNameLst>
                                      </p:cBhvr>
                                      <p:tavLst>
                                        <p:tav tm="0">
                                          <p:val>
                                            <p:strVal val="#ppt_x"/>
                                          </p:val>
                                        </p:tav>
                                        <p:tav tm="100000">
                                          <p:val>
                                            <p:strVal val="#ppt_x"/>
                                          </p:val>
                                        </p:tav>
                                      </p:tavLst>
                                    </p:anim>
                                    <p:anim calcmode="lin" valueType="num">
                                      <p:cBhvr>
                                        <p:cTn id="59" dur="1000" fill="hold"/>
                                        <p:tgtEl>
                                          <p:spTgt spid="2662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uiExpand="1" build="p"/>
      <p:bldP spid="26628" grpId="0" uiExpand="1"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types of for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46728"/>
            <a:ext cx="5400600" cy="653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1550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467544" y="476672"/>
            <a:ext cx="8229600" cy="2808312"/>
          </a:xfrm>
        </p:spPr>
        <p:txBody>
          <a:bodyPr/>
          <a:lstStyle/>
          <a:p>
            <a:pPr marL="0" indent="0" algn="ctr" eaLnBrk="1" hangingPunct="1">
              <a:buNone/>
            </a:pPr>
            <a:r>
              <a:rPr lang="en-US" sz="5400" dirty="0">
                <a:latin typeface="Comic Sans MS" pitchFamily="66" charset="0"/>
              </a:rPr>
              <a:t>Forces occur in pairs and they can be either </a:t>
            </a:r>
            <a:r>
              <a:rPr lang="en-US" sz="5400" u="sng" dirty="0">
                <a:solidFill>
                  <a:srgbClr val="FF0000"/>
                </a:solidFill>
                <a:latin typeface="Comic Sans MS" pitchFamily="66" charset="0"/>
              </a:rPr>
              <a:t>balanced </a:t>
            </a:r>
            <a:r>
              <a:rPr lang="en-US" sz="5400" dirty="0">
                <a:latin typeface="Comic Sans MS" pitchFamily="66" charset="0"/>
              </a:rPr>
              <a:t>or </a:t>
            </a:r>
            <a:r>
              <a:rPr lang="en-US" sz="5400" u="sng" dirty="0">
                <a:solidFill>
                  <a:srgbClr val="FF0000"/>
                </a:solidFill>
                <a:latin typeface="Comic Sans MS" pitchFamily="66" charset="0"/>
              </a:rPr>
              <a:t>unbalanced </a:t>
            </a:r>
          </a:p>
        </p:txBody>
      </p:sp>
      <p:grpSp>
        <p:nvGrpSpPr>
          <p:cNvPr id="2" name="Group 1"/>
          <p:cNvGrpSpPr/>
          <p:nvPr/>
        </p:nvGrpSpPr>
        <p:grpSpPr>
          <a:xfrm>
            <a:off x="1547664" y="3789040"/>
            <a:ext cx="5705325" cy="2514600"/>
            <a:chOff x="1833563" y="3505200"/>
            <a:chExt cx="5705325" cy="2514600"/>
          </a:xfrm>
        </p:grpSpPr>
        <p:pic>
          <p:nvPicPr>
            <p:cNvPr id="6148" name="Picture 7" descr="MCj033925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199" y="3505200"/>
              <a:ext cx="2509689"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8" descr="MCj0339252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3563" y="3505200"/>
              <a:ext cx="250983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1000"/>
                                        <p:tgtEl>
                                          <p:spTgt spid="6147">
                                            <p:txEl>
                                              <p:pRg st="0" end="0"/>
                                            </p:txEl>
                                          </p:spTgt>
                                        </p:tgtEl>
                                      </p:cBhvr>
                                    </p:animEffect>
                                    <p:anim calcmode="lin" valueType="num">
                                      <p:cBhvr>
                                        <p:cTn id="8" dur="1000" fill="hold"/>
                                        <p:tgtEl>
                                          <p:spTgt spid="61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14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2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ltGray">
          <a:xfrm>
            <a:off x="0" y="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8000" b="1" u="sng" dirty="0">
                <a:latin typeface="Comic Sans MS" pitchFamily="66" charset="0"/>
              </a:rPr>
              <a:t>Balanced Forces</a:t>
            </a:r>
          </a:p>
        </p:txBody>
      </p:sp>
      <p:sp>
        <p:nvSpPr>
          <p:cNvPr id="27652" name="Text Box 4"/>
          <p:cNvSpPr txBox="1">
            <a:spLocks noChangeArrowheads="1"/>
          </p:cNvSpPr>
          <p:nvPr/>
        </p:nvSpPr>
        <p:spPr bwMode="ltGray">
          <a:xfrm>
            <a:off x="4067944" y="1571625"/>
            <a:ext cx="4824536"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3200" b="1" dirty="0">
                <a:latin typeface="Comic Sans MS" pitchFamily="66" charset="0"/>
              </a:rPr>
              <a:t>When two forces acting on an object are</a:t>
            </a:r>
            <a:r>
              <a:rPr lang="en-GB" sz="3200" b="1" u="sng" dirty="0">
                <a:solidFill>
                  <a:srgbClr val="FF0000"/>
                </a:solidFill>
                <a:latin typeface="Comic Sans MS" pitchFamily="66" charset="0"/>
              </a:rPr>
              <a:t> equal </a:t>
            </a:r>
            <a:r>
              <a:rPr lang="en-GB" sz="3200" b="1" dirty="0">
                <a:latin typeface="Comic Sans MS" pitchFamily="66" charset="0"/>
              </a:rPr>
              <a:t>in size, but are </a:t>
            </a:r>
            <a:r>
              <a:rPr lang="en-GB" sz="3200" b="1" u="sng" dirty="0">
                <a:solidFill>
                  <a:srgbClr val="FF0000"/>
                </a:solidFill>
                <a:latin typeface="Comic Sans MS" pitchFamily="66" charset="0"/>
              </a:rPr>
              <a:t>opposite</a:t>
            </a:r>
            <a:r>
              <a:rPr lang="en-GB" sz="3200" b="1" dirty="0">
                <a:latin typeface="Comic Sans MS" pitchFamily="66" charset="0"/>
              </a:rPr>
              <a:t> in direction, we say the forces are balanced.</a:t>
            </a:r>
          </a:p>
          <a:p>
            <a:pPr algn="ctr" eaLnBrk="1" hangingPunct="1">
              <a:spcBef>
                <a:spcPct val="50000"/>
              </a:spcBef>
            </a:pPr>
            <a:r>
              <a:rPr lang="en-GB" sz="3200" b="1" dirty="0">
                <a:latin typeface="Comic Sans MS" pitchFamily="66" charset="0"/>
              </a:rPr>
              <a:t>Balanced forces </a:t>
            </a:r>
            <a:r>
              <a:rPr lang="en-GB" sz="3200" b="1" u="sng" dirty="0">
                <a:solidFill>
                  <a:srgbClr val="FF0000"/>
                </a:solidFill>
                <a:latin typeface="Comic Sans MS" pitchFamily="66" charset="0"/>
              </a:rPr>
              <a:t>do not</a:t>
            </a:r>
            <a:r>
              <a:rPr lang="en-GB" sz="3200" b="1" dirty="0">
                <a:latin typeface="Comic Sans MS" pitchFamily="66" charset="0"/>
              </a:rPr>
              <a:t> cause a change in motion.</a:t>
            </a:r>
          </a:p>
        </p:txBody>
      </p:sp>
      <p:sp>
        <p:nvSpPr>
          <p:cNvPr id="27654" name="AutoShape 6"/>
          <p:cNvSpPr>
            <a:spLocks noChangeArrowheads="1"/>
          </p:cNvSpPr>
          <p:nvPr/>
        </p:nvSpPr>
        <p:spPr bwMode="ltGray">
          <a:xfrm>
            <a:off x="467544" y="2060848"/>
            <a:ext cx="1643063" cy="3371255"/>
          </a:xfrm>
          <a:prstGeom prst="downArrow">
            <a:avLst>
              <a:gd name="adj1" fmla="val 50000"/>
              <a:gd name="adj2" fmla="val 50521"/>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27656" name="AutoShape 8"/>
          <p:cNvSpPr>
            <a:spLocks noChangeArrowheads="1"/>
          </p:cNvSpPr>
          <p:nvPr/>
        </p:nvSpPr>
        <p:spPr bwMode="ltGray">
          <a:xfrm>
            <a:off x="2195736" y="1916832"/>
            <a:ext cx="1584176" cy="3299817"/>
          </a:xfrm>
          <a:prstGeom prst="upArrow">
            <a:avLst>
              <a:gd name="adj1" fmla="val 50000"/>
              <a:gd name="adj2" fmla="val 60101"/>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27652">
                                            <p:txEl>
                                              <p:pRg st="0" end="0"/>
                                            </p:txEl>
                                          </p:spTgt>
                                        </p:tgtEl>
                                        <p:attrNameLst>
                                          <p:attrName>style.visibility</p:attrName>
                                        </p:attrNameLst>
                                      </p:cBhvr>
                                      <p:to>
                                        <p:strVal val="visible"/>
                                      </p:to>
                                    </p:set>
                                    <p:animEffect transition="in" filter="fade">
                                      <p:cBhvr>
                                        <p:cTn id="13" dur="1000"/>
                                        <p:tgtEl>
                                          <p:spTgt spid="27652">
                                            <p:txEl>
                                              <p:pRg st="0" end="0"/>
                                            </p:txEl>
                                          </p:spTgt>
                                        </p:tgtEl>
                                      </p:cBhvr>
                                    </p:animEffect>
                                    <p:anim calcmode="lin" valueType="num">
                                      <p:cBhvr>
                                        <p:cTn id="14" dur="1000" fill="hold"/>
                                        <p:tgtEl>
                                          <p:spTgt spid="2765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765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3500"/>
                                  </p:stCondLst>
                                  <p:childTnLst>
                                    <p:set>
                                      <p:cBhvr>
                                        <p:cTn id="18" dur="1" fill="hold">
                                          <p:stCondLst>
                                            <p:cond delay="0"/>
                                          </p:stCondLst>
                                        </p:cTn>
                                        <p:tgtEl>
                                          <p:spTgt spid="27652">
                                            <p:txEl>
                                              <p:pRg st="1" end="1"/>
                                            </p:txEl>
                                          </p:spTgt>
                                        </p:tgtEl>
                                        <p:attrNameLst>
                                          <p:attrName>style.visibility</p:attrName>
                                        </p:attrNameLst>
                                      </p:cBhvr>
                                      <p:to>
                                        <p:strVal val="visible"/>
                                      </p:to>
                                    </p:set>
                                    <p:animEffect transition="in" filter="fade">
                                      <p:cBhvr>
                                        <p:cTn id="19" dur="1000"/>
                                        <p:tgtEl>
                                          <p:spTgt spid="27652">
                                            <p:txEl>
                                              <p:pRg st="1" end="1"/>
                                            </p:txEl>
                                          </p:spTgt>
                                        </p:tgtEl>
                                      </p:cBhvr>
                                    </p:animEffect>
                                    <p:anim calcmode="lin" valueType="num">
                                      <p:cBhvr>
                                        <p:cTn id="20" dur="1000" fill="hold"/>
                                        <p:tgtEl>
                                          <p:spTgt spid="2765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7652">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22" presetClass="entr" presetSubtype="1" fill="hold" grpId="0" nodeType="afterEffect">
                                  <p:stCondLst>
                                    <p:cond delay="1000"/>
                                  </p:stCondLst>
                                  <p:childTnLst>
                                    <p:set>
                                      <p:cBhvr>
                                        <p:cTn id="24" dur="1" fill="hold">
                                          <p:stCondLst>
                                            <p:cond delay="0"/>
                                          </p:stCondLst>
                                        </p:cTn>
                                        <p:tgtEl>
                                          <p:spTgt spid="27654"/>
                                        </p:tgtEl>
                                        <p:attrNameLst>
                                          <p:attrName>style.visibility</p:attrName>
                                        </p:attrNameLst>
                                      </p:cBhvr>
                                      <p:to>
                                        <p:strVal val="visible"/>
                                      </p:to>
                                    </p:set>
                                    <p:animEffect transition="in" filter="wipe(up)">
                                      <p:cBhvr>
                                        <p:cTn id="25" dur="2000"/>
                                        <p:tgtEl>
                                          <p:spTgt spid="27654"/>
                                        </p:tgtEl>
                                      </p:cBhvr>
                                    </p:animEffect>
                                  </p:childTnLst>
                                </p:cTn>
                              </p:par>
                              <p:par>
                                <p:cTn id="26" presetID="22" presetClass="entr" presetSubtype="4" fill="hold" grpId="0" nodeType="withEffect">
                                  <p:stCondLst>
                                    <p:cond delay="1000"/>
                                  </p:stCondLst>
                                  <p:childTnLst>
                                    <p:set>
                                      <p:cBhvr>
                                        <p:cTn id="27" dur="1" fill="hold">
                                          <p:stCondLst>
                                            <p:cond delay="0"/>
                                          </p:stCondLst>
                                        </p:cTn>
                                        <p:tgtEl>
                                          <p:spTgt spid="27656"/>
                                        </p:tgtEl>
                                        <p:attrNameLst>
                                          <p:attrName>style.visibility</p:attrName>
                                        </p:attrNameLst>
                                      </p:cBhvr>
                                      <p:to>
                                        <p:strVal val="visible"/>
                                      </p:to>
                                    </p:set>
                                    <p:animEffect transition="in" filter="wipe(down)">
                                      <p:cBhvr>
                                        <p:cTn id="28" dur="20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27652" grpId="0" uiExpand="1" build="p"/>
      <p:bldP spid="27654" grpId="0" animBg="1"/>
      <p:bldP spid="2765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ltGray">
          <a:xfrm>
            <a:off x="0" y="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8000" b="1" u="sng" dirty="0">
                <a:solidFill>
                  <a:prstClr val="black"/>
                </a:solidFill>
                <a:latin typeface="Comic Sans MS" pitchFamily="66" charset="0"/>
              </a:rPr>
              <a:t>Balanced Forces</a:t>
            </a:r>
          </a:p>
        </p:txBody>
      </p:sp>
      <p:pic>
        <p:nvPicPr>
          <p:cNvPr id="6" name="Picture 2" descr="http://3219a2.medialib.glogster.com/media/33/331fb979929fca639565d90f0694d77637411385e7ca5bbe0f1f1b062eced113/truck-balance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 y="1527436"/>
            <a:ext cx="9001000" cy="4704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692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229600" cy="1359024"/>
          </a:xfrm>
        </p:spPr>
        <p:txBody>
          <a:bodyPr rtlCol="0">
            <a:normAutofit/>
          </a:bodyPr>
          <a:lstStyle/>
          <a:p>
            <a:pPr eaLnBrk="1" hangingPunct="1">
              <a:spcBef>
                <a:spcPts val="0"/>
              </a:spcBef>
              <a:defRPr/>
            </a:pPr>
            <a:r>
              <a:rPr lang="en-GB" sz="6600" b="1" u="sng" dirty="0">
                <a:latin typeface="Comic Sans MS" pitchFamily="66" charset="0"/>
                <a:ea typeface="+mn-ea"/>
                <a:cs typeface="+mn-cs"/>
              </a:rPr>
              <a:t>Force Diagrams</a:t>
            </a:r>
            <a:endParaRPr lang="en-US" sz="3600" b="1" dirty="0"/>
          </a:p>
        </p:txBody>
      </p:sp>
      <p:sp>
        <p:nvSpPr>
          <p:cNvPr id="3" name="Content Placeholder 2"/>
          <p:cNvSpPr>
            <a:spLocks noGrp="1"/>
          </p:cNvSpPr>
          <p:nvPr>
            <p:ph idx="1"/>
          </p:nvPr>
        </p:nvSpPr>
        <p:spPr>
          <a:xfrm>
            <a:off x="323528" y="1484784"/>
            <a:ext cx="8496944" cy="5544616"/>
          </a:xfrm>
        </p:spPr>
        <p:txBody>
          <a:bodyPr rtlCol="0">
            <a:normAutofit/>
          </a:bodyPr>
          <a:lstStyle/>
          <a:p>
            <a:pPr eaLnBrk="1" fontAlgn="auto" hangingPunct="1">
              <a:spcAft>
                <a:spcPts val="0"/>
              </a:spcAft>
              <a:buFont typeface="Arial" pitchFamily="34" charset="0"/>
              <a:buChar char="•"/>
              <a:defRPr/>
            </a:pPr>
            <a:r>
              <a:rPr lang="en-US" sz="2800" b="1" dirty="0">
                <a:latin typeface="Comic Sans MS" pitchFamily="66" charset="0"/>
              </a:rPr>
              <a:t>We can show the forces acting on an object in a force diagram.  </a:t>
            </a:r>
          </a:p>
          <a:p>
            <a:pPr eaLnBrk="1" fontAlgn="auto" hangingPunct="1">
              <a:spcAft>
                <a:spcPts val="0"/>
              </a:spcAft>
              <a:buFont typeface="Arial" pitchFamily="34" charset="0"/>
              <a:buChar char="•"/>
              <a:defRPr/>
            </a:pPr>
            <a:r>
              <a:rPr lang="en-US" sz="2800" b="1" dirty="0">
                <a:latin typeface="Comic Sans MS" pitchFamily="66" charset="0"/>
              </a:rPr>
              <a:t>In a force diagram, the force is shown with an arrow – the larger the arrow, the bigger the force</a:t>
            </a:r>
          </a:p>
          <a:p>
            <a:pPr eaLnBrk="1" fontAlgn="auto" hangingPunct="1">
              <a:spcAft>
                <a:spcPts val="0"/>
              </a:spcAft>
              <a:buFont typeface="Arial" pitchFamily="34" charset="0"/>
              <a:buChar char="•"/>
              <a:defRPr/>
            </a:pPr>
            <a:r>
              <a:rPr lang="en-US" sz="2800" b="1" dirty="0">
                <a:latin typeface="Comic Sans MS" pitchFamily="66" charset="0"/>
              </a:rPr>
              <a:t>The arrows in a force diagram also show the direction that the force is acting on</a:t>
            </a:r>
          </a:p>
          <a:p>
            <a:pPr eaLnBrk="1" fontAlgn="auto" hangingPunct="1">
              <a:spcAft>
                <a:spcPts val="0"/>
              </a:spcAft>
              <a:buFont typeface="Arial" pitchFamily="34" charset="0"/>
              <a:buChar char="•"/>
              <a:defRPr/>
            </a:pPr>
            <a:r>
              <a:rPr lang="en-US" sz="2800" b="1" dirty="0">
                <a:latin typeface="Comic Sans MS" pitchFamily="66" charset="0"/>
              </a:rPr>
              <a:t>Sometimes, the arrow will be labeled with the size of the force in </a:t>
            </a:r>
            <a:r>
              <a:rPr lang="en-US" sz="2800" b="1" dirty="0" err="1">
                <a:latin typeface="Comic Sans MS" pitchFamily="66" charset="0"/>
              </a:rPr>
              <a:t>Newtons</a:t>
            </a:r>
            <a:r>
              <a:rPr lang="en-US" sz="2800" b="1" dirty="0">
                <a:latin typeface="Comic Sans MS" pitchFamily="66" charset="0"/>
              </a:rPr>
              <a:t> (N). A larger number means a larger force.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2078D-1DFE-47AE-8A03-4264A42AD570}"/>
              </a:ext>
            </a:extLst>
          </p:cNvPr>
          <p:cNvSpPr>
            <a:spLocks noGrp="1"/>
          </p:cNvSpPr>
          <p:nvPr>
            <p:ph type="title"/>
          </p:nvPr>
        </p:nvSpPr>
        <p:spPr/>
        <p:txBody>
          <a:bodyPr/>
          <a:lstStyle/>
          <a:p>
            <a:r>
              <a:rPr lang="en-US" dirty="0"/>
              <a:t>February 23, 2018</a:t>
            </a:r>
          </a:p>
        </p:txBody>
      </p:sp>
      <p:sp>
        <p:nvSpPr>
          <p:cNvPr id="3" name="Content Placeholder 2">
            <a:extLst>
              <a:ext uri="{FF2B5EF4-FFF2-40B4-BE49-F238E27FC236}">
                <a16:creationId xmlns:a16="http://schemas.microsoft.com/office/drawing/2014/main" id="{1D681622-EE67-4CB7-9DD7-491D78339EE4}"/>
              </a:ext>
            </a:extLst>
          </p:cNvPr>
          <p:cNvSpPr>
            <a:spLocks noGrp="1"/>
          </p:cNvSpPr>
          <p:nvPr>
            <p:ph idx="1"/>
          </p:nvPr>
        </p:nvSpPr>
        <p:spPr/>
        <p:txBody>
          <a:bodyPr/>
          <a:lstStyle/>
          <a:p>
            <a:pPr marL="0" indent="0">
              <a:buNone/>
            </a:pPr>
            <a:r>
              <a:rPr lang="en-US" dirty="0"/>
              <a:t>LT: I can identify types of balanced and unbalanced forces. </a:t>
            </a:r>
          </a:p>
          <a:p>
            <a:pPr marL="0" indent="0">
              <a:buNone/>
            </a:pPr>
            <a:endParaRPr lang="en-US" dirty="0"/>
          </a:p>
          <a:p>
            <a:pPr marL="0" indent="0">
              <a:buNone/>
            </a:pPr>
            <a:r>
              <a:rPr lang="en-US" dirty="0"/>
              <a:t>Warm-Up</a:t>
            </a:r>
          </a:p>
          <a:p>
            <a:pPr marL="0" indent="0">
              <a:buNone/>
            </a:pPr>
            <a:r>
              <a:rPr lang="en-US" dirty="0"/>
              <a:t>Complete Handout. </a:t>
            </a:r>
          </a:p>
        </p:txBody>
      </p:sp>
    </p:spTree>
    <p:extLst>
      <p:ext uri="{BB962C8B-B14F-4D97-AF65-F5344CB8AC3E}">
        <p14:creationId xmlns:p14="http://schemas.microsoft.com/office/powerpoint/2010/main" val="3720155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1143000"/>
          </a:xfrm>
        </p:spPr>
        <p:txBody>
          <a:bodyPr rtlCol="0">
            <a:normAutofit fontScale="90000"/>
          </a:bodyPr>
          <a:lstStyle/>
          <a:p>
            <a:pPr eaLnBrk="1" hangingPunct="1">
              <a:spcBef>
                <a:spcPts val="0"/>
              </a:spcBef>
              <a:defRPr/>
            </a:pPr>
            <a:r>
              <a:rPr lang="en-GB" sz="8000" b="1" u="sng" dirty="0">
                <a:latin typeface="Comic Sans MS" pitchFamily="66" charset="0"/>
                <a:ea typeface="+mn-ea"/>
                <a:cs typeface="+mn-cs"/>
              </a:rPr>
              <a:t>Force Diagrams</a:t>
            </a:r>
            <a:endParaRPr lang="en-US" b="1" u="sng" dirty="0"/>
          </a:p>
        </p:txBody>
      </p:sp>
      <p:pic>
        <p:nvPicPr>
          <p:cNvPr id="5" name="Content Placeholder 4" descr="balanced forces.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14438" y="1643063"/>
            <a:ext cx="6629400" cy="48037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ltGray">
          <a:xfrm>
            <a:off x="0" y="0"/>
            <a:ext cx="9144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600" b="1" u="sng" dirty="0">
                <a:latin typeface="Comic Sans MS" pitchFamily="66" charset="0"/>
              </a:rPr>
              <a:t>Balanced Forces</a:t>
            </a:r>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380999" y="1364204"/>
            <a:ext cx="3848100" cy="2886075"/>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10244" name="Text Box 4"/>
          <p:cNvSpPr txBox="1">
            <a:spLocks noChangeArrowheads="1"/>
          </p:cNvSpPr>
          <p:nvPr/>
        </p:nvSpPr>
        <p:spPr bwMode="ltGray">
          <a:xfrm>
            <a:off x="4572000" y="1424720"/>
            <a:ext cx="425348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3200" dirty="0">
                <a:latin typeface="Comic Sans MS" pitchFamily="66" charset="0"/>
              </a:rPr>
              <a:t>The ship is floating on the water, the forces are balanced.  Which forces are acting on the ship?</a:t>
            </a:r>
          </a:p>
        </p:txBody>
      </p:sp>
      <p:sp>
        <p:nvSpPr>
          <p:cNvPr id="27654" name="AutoShape 6"/>
          <p:cNvSpPr>
            <a:spLocks noChangeArrowheads="1"/>
          </p:cNvSpPr>
          <p:nvPr/>
        </p:nvSpPr>
        <p:spPr bwMode="ltGray">
          <a:xfrm>
            <a:off x="414318" y="3979265"/>
            <a:ext cx="1119609" cy="1351037"/>
          </a:xfrm>
          <a:prstGeom prst="downArrow">
            <a:avLst>
              <a:gd name="adj1" fmla="val 50000"/>
              <a:gd name="adj2" fmla="val 28846"/>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27656" name="AutoShape 8"/>
          <p:cNvSpPr>
            <a:spLocks noChangeArrowheads="1"/>
          </p:cNvSpPr>
          <p:nvPr/>
        </p:nvSpPr>
        <p:spPr bwMode="ltGray">
          <a:xfrm>
            <a:off x="2843808" y="3766654"/>
            <a:ext cx="1157287" cy="1423616"/>
          </a:xfrm>
          <a:prstGeom prst="upArrow">
            <a:avLst>
              <a:gd name="adj1" fmla="val 50000"/>
              <a:gd name="adj2" fmla="val 34271"/>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27657" name="Text Box 9"/>
          <p:cNvSpPr txBox="1">
            <a:spLocks noChangeArrowheads="1"/>
          </p:cNvSpPr>
          <p:nvPr/>
        </p:nvSpPr>
        <p:spPr bwMode="ltGray">
          <a:xfrm>
            <a:off x="213318" y="5390446"/>
            <a:ext cx="160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3600" dirty="0">
                <a:latin typeface="Tahoma" pitchFamily="34" charset="0"/>
              </a:rPr>
              <a:t>Gravity</a:t>
            </a:r>
          </a:p>
        </p:txBody>
      </p:sp>
      <p:sp>
        <p:nvSpPr>
          <p:cNvPr id="27658" name="Text Box 10"/>
          <p:cNvSpPr txBox="1">
            <a:spLocks noChangeArrowheads="1"/>
          </p:cNvSpPr>
          <p:nvPr/>
        </p:nvSpPr>
        <p:spPr bwMode="ltGray">
          <a:xfrm>
            <a:off x="1585514" y="5180786"/>
            <a:ext cx="36738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3600" dirty="0">
                <a:latin typeface="Tahoma" pitchFamily="34" charset="0"/>
              </a:rPr>
              <a:t>Water’s </a:t>
            </a:r>
            <a:br>
              <a:rPr lang="en-GB" sz="3600" dirty="0">
                <a:latin typeface="Tahoma" pitchFamily="34" charset="0"/>
              </a:rPr>
            </a:br>
            <a:r>
              <a:rPr lang="en-GB" sz="3600" dirty="0">
                <a:latin typeface="Tahoma" pitchFamily="34" charset="0"/>
              </a:rPr>
              <a:t>upward force</a:t>
            </a:r>
          </a:p>
        </p:txBody>
      </p:sp>
      <p:sp>
        <p:nvSpPr>
          <p:cNvPr id="27659" name="Text Box 11"/>
          <p:cNvSpPr txBox="1">
            <a:spLocks noChangeArrowheads="1"/>
          </p:cNvSpPr>
          <p:nvPr/>
        </p:nvSpPr>
        <p:spPr bwMode="ltGray">
          <a:xfrm>
            <a:off x="5004048" y="4250279"/>
            <a:ext cx="367741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2800" b="1" i="1" dirty="0">
                <a:solidFill>
                  <a:srgbClr val="FF0000"/>
                </a:solidFill>
                <a:latin typeface="Comic Sans MS" pitchFamily="66" charset="0"/>
              </a:rPr>
              <a:t>Because Gravity’s force [down] and the water’s force [up] are equal the ship stays afloat.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wipe(up)">
                                      <p:cBhvr>
                                        <p:cTn id="7" dur="1000"/>
                                        <p:tgtEl>
                                          <p:spTgt spid="27654"/>
                                        </p:tgtEl>
                                      </p:cBhvr>
                                    </p:animEffect>
                                  </p:childTnLst>
                                </p:cTn>
                              </p:par>
                            </p:childTnLst>
                          </p:cTn>
                        </p:par>
                        <p:par>
                          <p:cTn id="8" fill="hold">
                            <p:stCondLst>
                              <p:cond delay="1000"/>
                            </p:stCondLst>
                            <p:childTnLst>
                              <p:par>
                                <p:cTn id="9" presetID="47" presetClass="entr" presetSubtype="0" fill="hold" grpId="0" nodeType="afterEffect">
                                  <p:stCondLst>
                                    <p:cond delay="500"/>
                                  </p:stCondLst>
                                  <p:childTnLst>
                                    <p:set>
                                      <p:cBhvr>
                                        <p:cTn id="10" dur="1" fill="hold">
                                          <p:stCondLst>
                                            <p:cond delay="0"/>
                                          </p:stCondLst>
                                        </p:cTn>
                                        <p:tgtEl>
                                          <p:spTgt spid="27657"/>
                                        </p:tgtEl>
                                        <p:attrNameLst>
                                          <p:attrName>style.visibility</p:attrName>
                                        </p:attrNameLst>
                                      </p:cBhvr>
                                      <p:to>
                                        <p:strVal val="visible"/>
                                      </p:to>
                                    </p:set>
                                    <p:animEffect transition="in" filter="fade">
                                      <p:cBhvr>
                                        <p:cTn id="11" dur="1000"/>
                                        <p:tgtEl>
                                          <p:spTgt spid="27657"/>
                                        </p:tgtEl>
                                      </p:cBhvr>
                                    </p:animEffect>
                                    <p:anim calcmode="lin" valueType="num">
                                      <p:cBhvr>
                                        <p:cTn id="12" dur="1000" fill="hold"/>
                                        <p:tgtEl>
                                          <p:spTgt spid="27657"/>
                                        </p:tgtEl>
                                        <p:attrNameLst>
                                          <p:attrName>ppt_x</p:attrName>
                                        </p:attrNameLst>
                                      </p:cBhvr>
                                      <p:tavLst>
                                        <p:tav tm="0">
                                          <p:val>
                                            <p:strVal val="#ppt_x"/>
                                          </p:val>
                                        </p:tav>
                                        <p:tav tm="100000">
                                          <p:val>
                                            <p:strVal val="#ppt_x"/>
                                          </p:val>
                                        </p:tav>
                                      </p:tavLst>
                                    </p:anim>
                                    <p:anim calcmode="lin" valueType="num">
                                      <p:cBhvr>
                                        <p:cTn id="13" dur="1000" fill="hold"/>
                                        <p:tgtEl>
                                          <p:spTgt spid="27657"/>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7656"/>
                                        </p:tgtEl>
                                        <p:attrNameLst>
                                          <p:attrName>style.visibility</p:attrName>
                                        </p:attrNameLst>
                                      </p:cBhvr>
                                      <p:to>
                                        <p:strVal val="visible"/>
                                      </p:to>
                                    </p:set>
                                    <p:animEffect transition="in" filter="wipe(down)">
                                      <p:cBhvr>
                                        <p:cTn id="18" dur="1000"/>
                                        <p:tgtEl>
                                          <p:spTgt spid="27656"/>
                                        </p:tgtEl>
                                      </p:cBhvr>
                                    </p:animEffect>
                                  </p:childTnLst>
                                </p:cTn>
                              </p:par>
                            </p:childTnLst>
                          </p:cTn>
                        </p:par>
                        <p:par>
                          <p:cTn id="19" fill="hold">
                            <p:stCondLst>
                              <p:cond delay="1000"/>
                            </p:stCondLst>
                            <p:childTnLst>
                              <p:par>
                                <p:cTn id="20" presetID="42" presetClass="entr" presetSubtype="0" fill="hold" grpId="0" nodeType="afterEffect">
                                  <p:stCondLst>
                                    <p:cond delay="500"/>
                                  </p:stCondLst>
                                  <p:childTnLst>
                                    <p:set>
                                      <p:cBhvr>
                                        <p:cTn id="21" dur="1" fill="hold">
                                          <p:stCondLst>
                                            <p:cond delay="0"/>
                                          </p:stCondLst>
                                        </p:cTn>
                                        <p:tgtEl>
                                          <p:spTgt spid="27658"/>
                                        </p:tgtEl>
                                        <p:attrNameLst>
                                          <p:attrName>style.visibility</p:attrName>
                                        </p:attrNameLst>
                                      </p:cBhvr>
                                      <p:to>
                                        <p:strVal val="visible"/>
                                      </p:to>
                                    </p:set>
                                    <p:animEffect transition="in" filter="fade">
                                      <p:cBhvr>
                                        <p:cTn id="22" dur="1000"/>
                                        <p:tgtEl>
                                          <p:spTgt spid="27658"/>
                                        </p:tgtEl>
                                      </p:cBhvr>
                                    </p:animEffect>
                                    <p:anim calcmode="lin" valueType="num">
                                      <p:cBhvr>
                                        <p:cTn id="23" dur="1000" fill="hold"/>
                                        <p:tgtEl>
                                          <p:spTgt spid="27658"/>
                                        </p:tgtEl>
                                        <p:attrNameLst>
                                          <p:attrName>ppt_x</p:attrName>
                                        </p:attrNameLst>
                                      </p:cBhvr>
                                      <p:tavLst>
                                        <p:tav tm="0">
                                          <p:val>
                                            <p:strVal val="#ppt_x"/>
                                          </p:val>
                                        </p:tav>
                                        <p:tav tm="100000">
                                          <p:val>
                                            <p:strVal val="#ppt_x"/>
                                          </p:val>
                                        </p:tav>
                                      </p:tavLst>
                                    </p:anim>
                                    <p:anim calcmode="lin" valueType="num">
                                      <p:cBhvr>
                                        <p:cTn id="24" dur="1000" fill="hold"/>
                                        <p:tgtEl>
                                          <p:spTgt spid="27658"/>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2500"/>
                                  </p:stCondLst>
                                  <p:childTnLst>
                                    <p:set>
                                      <p:cBhvr>
                                        <p:cTn id="27" dur="1" fill="hold">
                                          <p:stCondLst>
                                            <p:cond delay="0"/>
                                          </p:stCondLst>
                                        </p:cTn>
                                        <p:tgtEl>
                                          <p:spTgt spid="27659"/>
                                        </p:tgtEl>
                                        <p:attrNameLst>
                                          <p:attrName>style.visibility</p:attrName>
                                        </p:attrNameLst>
                                      </p:cBhvr>
                                      <p:to>
                                        <p:strVal val="visible"/>
                                      </p:to>
                                    </p:set>
                                    <p:animEffect transition="in" filter="fade">
                                      <p:cBhvr>
                                        <p:cTn id="28" dur="1000"/>
                                        <p:tgtEl>
                                          <p:spTgt spid="27659"/>
                                        </p:tgtEl>
                                      </p:cBhvr>
                                    </p:animEffect>
                                    <p:anim calcmode="lin" valueType="num">
                                      <p:cBhvr>
                                        <p:cTn id="29" dur="1000" fill="hold"/>
                                        <p:tgtEl>
                                          <p:spTgt spid="27659"/>
                                        </p:tgtEl>
                                        <p:attrNameLst>
                                          <p:attrName>ppt_x</p:attrName>
                                        </p:attrNameLst>
                                      </p:cBhvr>
                                      <p:tavLst>
                                        <p:tav tm="0">
                                          <p:val>
                                            <p:strVal val="#ppt_x"/>
                                          </p:val>
                                        </p:tav>
                                        <p:tav tm="100000">
                                          <p:val>
                                            <p:strVal val="#ppt_x"/>
                                          </p:val>
                                        </p:tav>
                                      </p:tavLst>
                                    </p:anim>
                                    <p:anim calcmode="lin" valueType="num">
                                      <p:cBhvr>
                                        <p:cTn id="30" dur="1000" fill="hold"/>
                                        <p:tgtEl>
                                          <p:spTgt spid="276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animBg="1"/>
      <p:bldP spid="27656" grpId="0" animBg="1"/>
      <p:bldP spid="27657" grpId="0" autoUpdateAnimBg="0"/>
      <p:bldP spid="27658" grpId="0"/>
      <p:bldP spid="2765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20" y="1412776"/>
            <a:ext cx="2929603" cy="37153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6" name="Text Box 2"/>
          <p:cNvSpPr txBox="1">
            <a:spLocks noChangeArrowheads="1"/>
          </p:cNvSpPr>
          <p:nvPr/>
        </p:nvSpPr>
        <p:spPr bwMode="ltGray">
          <a:xfrm>
            <a:off x="0" y="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7200" u="sng" dirty="0">
                <a:latin typeface="Comic Sans MS" pitchFamily="66" charset="0"/>
              </a:rPr>
              <a:t>Balanced Forces</a:t>
            </a:r>
          </a:p>
        </p:txBody>
      </p:sp>
      <p:sp>
        <p:nvSpPr>
          <p:cNvPr id="11268" name="Text Box 4"/>
          <p:cNvSpPr txBox="1">
            <a:spLocks noChangeArrowheads="1"/>
          </p:cNvSpPr>
          <p:nvPr/>
        </p:nvSpPr>
        <p:spPr bwMode="ltGray">
          <a:xfrm>
            <a:off x="3851920" y="1412776"/>
            <a:ext cx="4968552"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2800" dirty="0">
                <a:latin typeface="Comic Sans MS" pitchFamily="66" charset="0"/>
              </a:rPr>
              <a:t>The vase is resting on the table.  It is not moving, therefore the forces must be balanced.</a:t>
            </a:r>
          </a:p>
          <a:p>
            <a:pPr algn="ctr" eaLnBrk="1" hangingPunct="1">
              <a:spcBef>
                <a:spcPct val="50000"/>
              </a:spcBef>
            </a:pPr>
            <a:r>
              <a:rPr lang="en-GB" sz="2800" dirty="0">
                <a:latin typeface="Comic Sans MS" pitchFamily="66" charset="0"/>
              </a:rPr>
              <a:t>Which forces are acting on the vase?</a:t>
            </a:r>
          </a:p>
        </p:txBody>
      </p:sp>
      <p:sp>
        <p:nvSpPr>
          <p:cNvPr id="28677" name="AutoShape 5"/>
          <p:cNvSpPr>
            <a:spLocks noChangeArrowheads="1"/>
          </p:cNvSpPr>
          <p:nvPr/>
        </p:nvSpPr>
        <p:spPr bwMode="ltGray">
          <a:xfrm>
            <a:off x="2638538" y="4414668"/>
            <a:ext cx="845277" cy="1311424"/>
          </a:xfrm>
          <a:prstGeom prst="upArrow">
            <a:avLst>
              <a:gd name="adj1" fmla="val 50000"/>
              <a:gd name="adj2" fmla="val 37903"/>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28678" name="AutoShape 6"/>
          <p:cNvSpPr>
            <a:spLocks noChangeArrowheads="1"/>
          </p:cNvSpPr>
          <p:nvPr/>
        </p:nvSpPr>
        <p:spPr bwMode="ltGray">
          <a:xfrm>
            <a:off x="695938" y="4472421"/>
            <a:ext cx="884608" cy="1311424"/>
          </a:xfrm>
          <a:prstGeom prst="downArrow">
            <a:avLst>
              <a:gd name="adj1" fmla="val 50000"/>
              <a:gd name="adj2" fmla="val 36322"/>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28679" name="Text Box 7"/>
          <p:cNvSpPr txBox="1">
            <a:spLocks noChangeArrowheads="1"/>
          </p:cNvSpPr>
          <p:nvPr/>
        </p:nvSpPr>
        <p:spPr bwMode="ltGray">
          <a:xfrm>
            <a:off x="179512" y="5783845"/>
            <a:ext cx="175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2800" dirty="0">
                <a:latin typeface="Tahoma" pitchFamily="34" charset="0"/>
              </a:rPr>
              <a:t>Gravity</a:t>
            </a:r>
          </a:p>
        </p:txBody>
      </p:sp>
      <p:sp>
        <p:nvSpPr>
          <p:cNvPr id="28680" name="Text Box 8"/>
          <p:cNvSpPr txBox="1">
            <a:spLocks noChangeArrowheads="1"/>
          </p:cNvSpPr>
          <p:nvPr/>
        </p:nvSpPr>
        <p:spPr bwMode="ltGray">
          <a:xfrm>
            <a:off x="1599839" y="5791511"/>
            <a:ext cx="30864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2800" dirty="0">
                <a:latin typeface="Tahoma" pitchFamily="34" charset="0"/>
              </a:rPr>
              <a:t>Table’s Upward</a:t>
            </a:r>
            <a:br>
              <a:rPr lang="en-GB" sz="2800" dirty="0">
                <a:latin typeface="Tahoma" pitchFamily="34" charset="0"/>
              </a:rPr>
            </a:br>
            <a:r>
              <a:rPr lang="en-GB" sz="2800" dirty="0">
                <a:latin typeface="Tahoma" pitchFamily="34" charset="0"/>
              </a:rPr>
              <a:t>Force</a:t>
            </a:r>
          </a:p>
        </p:txBody>
      </p:sp>
      <p:sp>
        <p:nvSpPr>
          <p:cNvPr id="28681" name="Text Box 9"/>
          <p:cNvSpPr txBox="1">
            <a:spLocks noChangeArrowheads="1"/>
          </p:cNvSpPr>
          <p:nvPr/>
        </p:nvSpPr>
        <p:spPr bwMode="ltGray">
          <a:xfrm>
            <a:off x="4499992" y="4465786"/>
            <a:ext cx="42195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b="1" dirty="0">
                <a:solidFill>
                  <a:srgbClr val="FF0000"/>
                </a:solidFill>
                <a:latin typeface="Comic Sans MS" pitchFamily="66" charset="0"/>
              </a:rPr>
              <a:t>Have a look around the classroom and name some of the balanced forces in action on different objects.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wipe(up)">
                                      <p:cBhvr>
                                        <p:cTn id="7" dur="1000"/>
                                        <p:tgtEl>
                                          <p:spTgt spid="28678"/>
                                        </p:tgtEl>
                                      </p:cBhvr>
                                    </p:animEffect>
                                  </p:childTnLst>
                                </p:cTn>
                              </p:par>
                            </p:childTnLst>
                          </p:cTn>
                        </p:par>
                        <p:par>
                          <p:cTn id="8" fill="hold" nodeType="withGroup">
                            <p:stCondLst>
                              <p:cond delay="1000"/>
                            </p:stCondLst>
                            <p:childTnLst>
                              <p:par>
                                <p:cTn id="9" presetID="47" presetClass="entr" presetSubtype="0" fill="hold" grpId="0" nodeType="afterEffect">
                                  <p:stCondLst>
                                    <p:cond delay="500"/>
                                  </p:stCondLst>
                                  <p:childTnLst>
                                    <p:set>
                                      <p:cBhvr>
                                        <p:cTn id="10" dur="1" fill="hold">
                                          <p:stCondLst>
                                            <p:cond delay="0"/>
                                          </p:stCondLst>
                                        </p:cTn>
                                        <p:tgtEl>
                                          <p:spTgt spid="28679"/>
                                        </p:tgtEl>
                                        <p:attrNameLst>
                                          <p:attrName>style.visibility</p:attrName>
                                        </p:attrNameLst>
                                      </p:cBhvr>
                                      <p:to>
                                        <p:strVal val="visible"/>
                                      </p:to>
                                    </p:set>
                                    <p:animEffect transition="in" filter="fade">
                                      <p:cBhvr>
                                        <p:cTn id="11" dur="1000"/>
                                        <p:tgtEl>
                                          <p:spTgt spid="28679"/>
                                        </p:tgtEl>
                                      </p:cBhvr>
                                    </p:animEffect>
                                    <p:anim calcmode="lin" valueType="num">
                                      <p:cBhvr>
                                        <p:cTn id="12" dur="1000" fill="hold"/>
                                        <p:tgtEl>
                                          <p:spTgt spid="28679"/>
                                        </p:tgtEl>
                                        <p:attrNameLst>
                                          <p:attrName>ppt_x</p:attrName>
                                        </p:attrNameLst>
                                      </p:cBhvr>
                                      <p:tavLst>
                                        <p:tav tm="0">
                                          <p:val>
                                            <p:strVal val="#ppt_x"/>
                                          </p:val>
                                        </p:tav>
                                        <p:tav tm="100000">
                                          <p:val>
                                            <p:strVal val="#ppt_x"/>
                                          </p:val>
                                        </p:tav>
                                      </p:tavLst>
                                    </p:anim>
                                    <p:anim calcmode="lin" valueType="num">
                                      <p:cBhvr>
                                        <p:cTn id="13" dur="1000" fill="hold"/>
                                        <p:tgtEl>
                                          <p:spTgt spid="28679"/>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8677"/>
                                        </p:tgtEl>
                                        <p:attrNameLst>
                                          <p:attrName>style.visibility</p:attrName>
                                        </p:attrNameLst>
                                      </p:cBhvr>
                                      <p:to>
                                        <p:strVal val="visible"/>
                                      </p:to>
                                    </p:set>
                                    <p:animEffect transition="in" filter="wipe(down)">
                                      <p:cBhvr>
                                        <p:cTn id="18" dur="1000"/>
                                        <p:tgtEl>
                                          <p:spTgt spid="28677"/>
                                        </p:tgtEl>
                                      </p:cBhvr>
                                    </p:animEffect>
                                  </p:childTnLst>
                                </p:cTn>
                              </p:par>
                            </p:childTnLst>
                          </p:cTn>
                        </p:par>
                        <p:par>
                          <p:cTn id="19" fill="hold" nodeType="withGroup">
                            <p:stCondLst>
                              <p:cond delay="1000"/>
                            </p:stCondLst>
                            <p:childTnLst>
                              <p:par>
                                <p:cTn id="20" presetID="42" presetClass="entr" presetSubtype="0" fill="hold" grpId="0" nodeType="afterEffect">
                                  <p:stCondLst>
                                    <p:cond delay="500"/>
                                  </p:stCondLst>
                                  <p:childTnLst>
                                    <p:set>
                                      <p:cBhvr>
                                        <p:cTn id="21" dur="1" fill="hold">
                                          <p:stCondLst>
                                            <p:cond delay="0"/>
                                          </p:stCondLst>
                                        </p:cTn>
                                        <p:tgtEl>
                                          <p:spTgt spid="28680"/>
                                        </p:tgtEl>
                                        <p:attrNameLst>
                                          <p:attrName>style.visibility</p:attrName>
                                        </p:attrNameLst>
                                      </p:cBhvr>
                                      <p:to>
                                        <p:strVal val="visible"/>
                                      </p:to>
                                    </p:set>
                                    <p:animEffect transition="in" filter="fade">
                                      <p:cBhvr>
                                        <p:cTn id="22" dur="1000"/>
                                        <p:tgtEl>
                                          <p:spTgt spid="28680"/>
                                        </p:tgtEl>
                                      </p:cBhvr>
                                    </p:animEffect>
                                    <p:anim calcmode="lin" valueType="num">
                                      <p:cBhvr>
                                        <p:cTn id="23" dur="1000" fill="hold"/>
                                        <p:tgtEl>
                                          <p:spTgt spid="28680"/>
                                        </p:tgtEl>
                                        <p:attrNameLst>
                                          <p:attrName>ppt_x</p:attrName>
                                        </p:attrNameLst>
                                      </p:cBhvr>
                                      <p:tavLst>
                                        <p:tav tm="0">
                                          <p:val>
                                            <p:strVal val="#ppt_x"/>
                                          </p:val>
                                        </p:tav>
                                        <p:tav tm="100000">
                                          <p:val>
                                            <p:strVal val="#ppt_x"/>
                                          </p:val>
                                        </p:tav>
                                      </p:tavLst>
                                    </p:anim>
                                    <p:anim calcmode="lin" valueType="num">
                                      <p:cBhvr>
                                        <p:cTn id="24" dur="1000" fill="hold"/>
                                        <p:tgtEl>
                                          <p:spTgt spid="2868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8681"/>
                                        </p:tgtEl>
                                        <p:attrNameLst>
                                          <p:attrName>style.visibility</p:attrName>
                                        </p:attrNameLst>
                                      </p:cBhvr>
                                      <p:to>
                                        <p:strVal val="visible"/>
                                      </p:to>
                                    </p:set>
                                    <p:animEffect transition="in" filter="fade">
                                      <p:cBhvr>
                                        <p:cTn id="29" dur="1000"/>
                                        <p:tgtEl>
                                          <p:spTgt spid="28681"/>
                                        </p:tgtEl>
                                      </p:cBhvr>
                                    </p:animEffect>
                                    <p:anim calcmode="lin" valueType="num">
                                      <p:cBhvr>
                                        <p:cTn id="30" dur="1000" fill="hold"/>
                                        <p:tgtEl>
                                          <p:spTgt spid="28681"/>
                                        </p:tgtEl>
                                        <p:attrNameLst>
                                          <p:attrName>ppt_x</p:attrName>
                                        </p:attrNameLst>
                                      </p:cBhvr>
                                      <p:tavLst>
                                        <p:tav tm="0">
                                          <p:val>
                                            <p:strVal val="#ppt_x"/>
                                          </p:val>
                                        </p:tav>
                                        <p:tav tm="100000">
                                          <p:val>
                                            <p:strVal val="#ppt_x"/>
                                          </p:val>
                                        </p:tav>
                                      </p:tavLst>
                                    </p:anim>
                                    <p:anim calcmode="lin" valueType="num">
                                      <p:cBhvr>
                                        <p:cTn id="31" dur="1000" fill="hold"/>
                                        <p:tgtEl>
                                          <p:spTgt spid="286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p:bldP spid="28678" grpId="0" animBg="1"/>
      <p:bldP spid="28679" grpId="0"/>
      <p:bldP spid="28680" grpId="0"/>
      <p:bldP spid="28681"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3"/>
          <p:cNvSpPr txBox="1">
            <a:spLocks noChangeArrowheads="1"/>
          </p:cNvSpPr>
          <p:nvPr/>
        </p:nvSpPr>
        <p:spPr bwMode="ltGray">
          <a:xfrm>
            <a:off x="0" y="0"/>
            <a:ext cx="9144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600" b="1" u="sng" dirty="0">
                <a:latin typeface="Comic Sans MS" pitchFamily="66" charset="0"/>
              </a:rPr>
              <a:t>Unbalanced Forces</a:t>
            </a:r>
          </a:p>
        </p:txBody>
      </p:sp>
      <p:sp>
        <p:nvSpPr>
          <p:cNvPr id="12291" name="Text Box 10"/>
          <p:cNvSpPr txBox="1">
            <a:spLocks noChangeArrowheads="1"/>
          </p:cNvSpPr>
          <p:nvPr/>
        </p:nvSpPr>
        <p:spPr bwMode="ltGray">
          <a:xfrm>
            <a:off x="179512" y="4149080"/>
            <a:ext cx="46482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2800" dirty="0">
                <a:latin typeface="Comic Sans MS" pitchFamily="66" charset="0"/>
              </a:rPr>
              <a:t>When two forces are acting on an object and are not equal in size, we say the forces are unbalanced.</a:t>
            </a:r>
          </a:p>
        </p:txBody>
      </p:sp>
      <p:pic>
        <p:nvPicPr>
          <p:cNvPr id="10" name="Picture 9" descr="unbalancedforce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0071" y="1120028"/>
            <a:ext cx="7383858" cy="306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5220072" y="4149080"/>
            <a:ext cx="3600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GB" sz="2800" dirty="0">
                <a:latin typeface="Comic Sans MS" pitchFamily="66" charset="0"/>
              </a:rPr>
              <a:t>Unbalanced forces cause a change in motion by changing the object’s speed or direction.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 presetClass="entr" presetSubtype="8"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0-#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42" presetClass="entr" presetSubtype="0" fill="hold" grpId="0" nodeType="afterEffect">
                                  <p:stCondLst>
                                    <p:cond delay="1500"/>
                                  </p:stCondLst>
                                  <p:childTnLst>
                                    <p:set>
                                      <p:cBhvr>
                                        <p:cTn id="17" dur="1" fill="hold">
                                          <p:stCondLst>
                                            <p:cond delay="0"/>
                                          </p:stCondLst>
                                        </p:cTn>
                                        <p:tgtEl>
                                          <p:spTgt spid="12291"/>
                                        </p:tgtEl>
                                        <p:attrNameLst>
                                          <p:attrName>style.visibility</p:attrName>
                                        </p:attrNameLst>
                                      </p:cBhvr>
                                      <p:to>
                                        <p:strVal val="visible"/>
                                      </p:to>
                                    </p:set>
                                    <p:animEffect transition="in" filter="fade">
                                      <p:cBhvr>
                                        <p:cTn id="18" dur="1000"/>
                                        <p:tgtEl>
                                          <p:spTgt spid="12291"/>
                                        </p:tgtEl>
                                      </p:cBhvr>
                                    </p:animEffect>
                                    <p:anim calcmode="lin" valueType="num">
                                      <p:cBhvr>
                                        <p:cTn id="19" dur="1000" fill="hold"/>
                                        <p:tgtEl>
                                          <p:spTgt spid="12291"/>
                                        </p:tgtEl>
                                        <p:attrNameLst>
                                          <p:attrName>ppt_x</p:attrName>
                                        </p:attrNameLst>
                                      </p:cBhvr>
                                      <p:tavLst>
                                        <p:tav tm="0">
                                          <p:val>
                                            <p:strVal val="#ppt_x"/>
                                          </p:val>
                                        </p:tav>
                                        <p:tav tm="100000">
                                          <p:val>
                                            <p:strVal val="#ppt_x"/>
                                          </p:val>
                                        </p:tav>
                                      </p:tavLst>
                                    </p:anim>
                                    <p:anim calcmode="lin" valueType="num">
                                      <p:cBhvr>
                                        <p:cTn id="20" dur="1000" fill="hold"/>
                                        <p:tgtEl>
                                          <p:spTgt spid="12291"/>
                                        </p:tgtEl>
                                        <p:attrNameLst>
                                          <p:attrName>ppt_y</p:attrName>
                                        </p:attrNameLst>
                                      </p:cBhvr>
                                      <p:tavLst>
                                        <p:tav tm="0">
                                          <p:val>
                                            <p:strVal val="#ppt_y+.1"/>
                                          </p:val>
                                        </p:tav>
                                        <p:tav tm="100000">
                                          <p:val>
                                            <p:strVal val="#ppt_y"/>
                                          </p:val>
                                        </p:tav>
                                      </p:tavLst>
                                    </p:anim>
                                  </p:childTnLst>
                                </p:cTn>
                              </p:par>
                            </p:childTnLst>
                          </p:cTn>
                        </p:par>
                        <p:par>
                          <p:cTn id="21" fill="hold">
                            <p:stCondLst>
                              <p:cond delay="5500"/>
                            </p:stCondLst>
                            <p:childTnLst>
                              <p:par>
                                <p:cTn id="22" presetID="42" presetClass="entr" presetSubtype="0" fill="hold" grpId="0" nodeType="afterEffect">
                                  <p:stCondLst>
                                    <p:cond delay="35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ltGray">
          <a:xfrm>
            <a:off x="0" y="0"/>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000" b="1" u="sng" dirty="0">
                <a:latin typeface="Comic Sans MS" pitchFamily="66" charset="0"/>
              </a:rPr>
              <a:t>Unbalanced Forces</a:t>
            </a:r>
          </a:p>
        </p:txBody>
      </p:sp>
      <p:pic>
        <p:nvPicPr>
          <p:cNvPr id="1331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467544" y="1251911"/>
            <a:ext cx="3290739" cy="4609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3316" name="Text Box 10"/>
          <p:cNvSpPr txBox="1">
            <a:spLocks noChangeArrowheads="1"/>
          </p:cNvSpPr>
          <p:nvPr/>
        </p:nvSpPr>
        <p:spPr bwMode="ltGray">
          <a:xfrm>
            <a:off x="4067944" y="1360200"/>
            <a:ext cx="4648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dirty="0">
                <a:latin typeface="Comic Sans MS" pitchFamily="66" charset="0"/>
              </a:rPr>
              <a:t>The man and the parachute are slowly falling to the ground.</a:t>
            </a:r>
          </a:p>
          <a:p>
            <a:pPr algn="ctr" eaLnBrk="1" hangingPunct="1">
              <a:spcBef>
                <a:spcPct val="50000"/>
              </a:spcBef>
            </a:pPr>
            <a:r>
              <a:rPr lang="en-GB" dirty="0">
                <a:latin typeface="Comic Sans MS" pitchFamily="66" charset="0"/>
              </a:rPr>
              <a:t>Which forces are acting on the parachute?</a:t>
            </a:r>
          </a:p>
          <a:p>
            <a:pPr algn="ctr" eaLnBrk="1" hangingPunct="1">
              <a:spcBef>
                <a:spcPct val="50000"/>
              </a:spcBef>
            </a:pPr>
            <a:r>
              <a:rPr lang="en-GB" dirty="0">
                <a:latin typeface="Comic Sans MS" pitchFamily="66" charset="0"/>
              </a:rPr>
              <a:t>Which force is bigger? How can you tell?</a:t>
            </a:r>
          </a:p>
        </p:txBody>
      </p:sp>
      <p:sp>
        <p:nvSpPr>
          <p:cNvPr id="29707" name="AutoShape 11"/>
          <p:cNvSpPr>
            <a:spLocks noChangeArrowheads="1"/>
          </p:cNvSpPr>
          <p:nvPr/>
        </p:nvSpPr>
        <p:spPr bwMode="ltGray">
          <a:xfrm>
            <a:off x="1225219" y="5229200"/>
            <a:ext cx="1371600" cy="1459632"/>
          </a:xfrm>
          <a:prstGeom prst="downArrow">
            <a:avLst>
              <a:gd name="adj1" fmla="val 50000"/>
              <a:gd name="adj2" fmla="val 30895"/>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29708" name="Text Box 12"/>
          <p:cNvSpPr txBox="1">
            <a:spLocks noChangeArrowheads="1"/>
          </p:cNvSpPr>
          <p:nvPr/>
        </p:nvSpPr>
        <p:spPr bwMode="ltGray">
          <a:xfrm>
            <a:off x="744760" y="4425270"/>
            <a:ext cx="2736304" cy="646331"/>
          </a:xfrm>
          <a:prstGeom prst="rect">
            <a:avLst/>
          </a:prstGeom>
          <a:solidFill>
            <a:schemeClr val="bg1">
              <a:alpha val="93000"/>
            </a:schemeClr>
          </a:solidFill>
          <a:ln>
            <a:solidFill>
              <a:schemeClr val="tx1"/>
            </a:solidFill>
          </a:ln>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1800" dirty="0">
                <a:latin typeface="Tahoma" pitchFamily="34" charset="0"/>
              </a:rPr>
              <a:t>Gravity is pulling the man to the ground</a:t>
            </a:r>
          </a:p>
        </p:txBody>
      </p:sp>
      <p:sp>
        <p:nvSpPr>
          <p:cNvPr id="29709" name="AutoShape 13"/>
          <p:cNvSpPr>
            <a:spLocks noChangeArrowheads="1"/>
          </p:cNvSpPr>
          <p:nvPr/>
        </p:nvSpPr>
        <p:spPr bwMode="ltGray">
          <a:xfrm>
            <a:off x="1649426" y="2514916"/>
            <a:ext cx="838200" cy="936104"/>
          </a:xfrm>
          <a:prstGeom prst="upArrow">
            <a:avLst>
              <a:gd name="adj1" fmla="val 50000"/>
              <a:gd name="adj2" fmla="val 38895"/>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29710" name="Text Box 14"/>
          <p:cNvSpPr txBox="1">
            <a:spLocks noChangeArrowheads="1"/>
          </p:cNvSpPr>
          <p:nvPr/>
        </p:nvSpPr>
        <p:spPr bwMode="ltGray">
          <a:xfrm>
            <a:off x="960784" y="1700808"/>
            <a:ext cx="2304257" cy="641350"/>
          </a:xfrm>
          <a:prstGeom prst="rect">
            <a:avLst/>
          </a:prstGeom>
          <a:solidFill>
            <a:schemeClr val="bg1">
              <a:alpha val="92000"/>
            </a:schemeClr>
          </a:solidFill>
          <a:ln>
            <a:solidFill>
              <a:schemeClr val="tx1"/>
            </a:solidFill>
          </a:ln>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1800" dirty="0">
                <a:latin typeface="Tahoma" pitchFamily="34" charset="0"/>
              </a:rPr>
              <a:t>Air resistance is pushing upwards</a:t>
            </a:r>
          </a:p>
        </p:txBody>
      </p:sp>
      <p:sp>
        <p:nvSpPr>
          <p:cNvPr id="29711" name="Text Box 15"/>
          <p:cNvSpPr txBox="1">
            <a:spLocks noChangeArrowheads="1"/>
          </p:cNvSpPr>
          <p:nvPr/>
        </p:nvSpPr>
        <p:spPr bwMode="ltGray">
          <a:xfrm>
            <a:off x="3991744" y="4293096"/>
            <a:ext cx="4800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dirty="0">
                <a:solidFill>
                  <a:srgbClr val="FF0000"/>
                </a:solidFill>
                <a:latin typeface="Comic Sans MS" pitchFamily="66" charset="0"/>
              </a:rPr>
              <a:t>Gravity is the bigger force. </a:t>
            </a:r>
            <a:br>
              <a:rPr lang="en-GB" dirty="0">
                <a:solidFill>
                  <a:srgbClr val="FF0000"/>
                </a:solidFill>
                <a:latin typeface="Comic Sans MS" pitchFamily="66" charset="0"/>
              </a:rPr>
            </a:br>
            <a:r>
              <a:rPr lang="en-GB" dirty="0">
                <a:solidFill>
                  <a:srgbClr val="FF0000"/>
                </a:solidFill>
                <a:latin typeface="Comic Sans MS" pitchFamily="66" charset="0"/>
              </a:rPr>
              <a:t>We can tell this because the direction of movement of the man and the parachute is the same as the direction of the force of gravity.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707"/>
                                        </p:tgtEl>
                                        <p:attrNameLst>
                                          <p:attrName>style.visibility</p:attrName>
                                        </p:attrNameLst>
                                      </p:cBhvr>
                                      <p:to>
                                        <p:strVal val="visible"/>
                                      </p:to>
                                    </p:set>
                                    <p:animEffect transition="in" filter="wipe(up)">
                                      <p:cBhvr>
                                        <p:cTn id="7" dur="1000"/>
                                        <p:tgtEl>
                                          <p:spTgt spid="29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9708"/>
                                        </p:tgtEl>
                                        <p:attrNameLst>
                                          <p:attrName>style.visibility</p:attrName>
                                        </p:attrNameLst>
                                      </p:cBhvr>
                                      <p:to>
                                        <p:strVal val="visible"/>
                                      </p:to>
                                    </p:set>
                                    <p:animEffect transition="in" filter="fade">
                                      <p:cBhvr>
                                        <p:cTn id="12" dur="1000"/>
                                        <p:tgtEl>
                                          <p:spTgt spid="29708"/>
                                        </p:tgtEl>
                                      </p:cBhvr>
                                    </p:animEffect>
                                    <p:anim calcmode="lin" valueType="num">
                                      <p:cBhvr>
                                        <p:cTn id="13" dur="1000" fill="hold"/>
                                        <p:tgtEl>
                                          <p:spTgt spid="29708"/>
                                        </p:tgtEl>
                                        <p:attrNameLst>
                                          <p:attrName>ppt_x</p:attrName>
                                        </p:attrNameLst>
                                      </p:cBhvr>
                                      <p:tavLst>
                                        <p:tav tm="0">
                                          <p:val>
                                            <p:strVal val="#ppt_x"/>
                                          </p:val>
                                        </p:tav>
                                        <p:tav tm="100000">
                                          <p:val>
                                            <p:strVal val="#ppt_x"/>
                                          </p:val>
                                        </p:tav>
                                      </p:tavLst>
                                    </p:anim>
                                    <p:anim calcmode="lin" valueType="num">
                                      <p:cBhvr>
                                        <p:cTn id="14" dur="1000" fill="hold"/>
                                        <p:tgtEl>
                                          <p:spTgt spid="29708"/>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9709"/>
                                        </p:tgtEl>
                                        <p:attrNameLst>
                                          <p:attrName>style.visibility</p:attrName>
                                        </p:attrNameLst>
                                      </p:cBhvr>
                                      <p:to>
                                        <p:strVal val="visible"/>
                                      </p:to>
                                    </p:set>
                                    <p:animEffect transition="in" filter="wipe(down)">
                                      <p:cBhvr>
                                        <p:cTn id="19" dur="1000"/>
                                        <p:tgtEl>
                                          <p:spTgt spid="29709"/>
                                        </p:tgtEl>
                                      </p:cBhvr>
                                    </p:animEffect>
                                  </p:childTnLst>
                                </p:cTn>
                              </p:par>
                            </p:childTnLst>
                          </p:cTn>
                        </p:par>
                        <p:par>
                          <p:cTn id="20" fill="hold" nodeType="withGroup">
                            <p:stCondLst>
                              <p:cond delay="1000"/>
                            </p:stCondLst>
                            <p:childTnLst>
                              <p:par>
                                <p:cTn id="21" presetID="42" presetClass="entr" presetSubtype="0" fill="hold" grpId="0" nodeType="afterEffect">
                                  <p:stCondLst>
                                    <p:cond delay="500"/>
                                  </p:stCondLst>
                                  <p:childTnLst>
                                    <p:set>
                                      <p:cBhvr>
                                        <p:cTn id="22" dur="1" fill="hold">
                                          <p:stCondLst>
                                            <p:cond delay="0"/>
                                          </p:stCondLst>
                                        </p:cTn>
                                        <p:tgtEl>
                                          <p:spTgt spid="29710"/>
                                        </p:tgtEl>
                                        <p:attrNameLst>
                                          <p:attrName>style.visibility</p:attrName>
                                        </p:attrNameLst>
                                      </p:cBhvr>
                                      <p:to>
                                        <p:strVal val="visible"/>
                                      </p:to>
                                    </p:set>
                                    <p:animEffect transition="in" filter="fade">
                                      <p:cBhvr>
                                        <p:cTn id="23" dur="1000"/>
                                        <p:tgtEl>
                                          <p:spTgt spid="29710"/>
                                        </p:tgtEl>
                                      </p:cBhvr>
                                    </p:animEffect>
                                    <p:anim calcmode="lin" valueType="num">
                                      <p:cBhvr>
                                        <p:cTn id="24" dur="1000" fill="hold"/>
                                        <p:tgtEl>
                                          <p:spTgt spid="29710"/>
                                        </p:tgtEl>
                                        <p:attrNameLst>
                                          <p:attrName>ppt_x</p:attrName>
                                        </p:attrNameLst>
                                      </p:cBhvr>
                                      <p:tavLst>
                                        <p:tav tm="0">
                                          <p:val>
                                            <p:strVal val="#ppt_x"/>
                                          </p:val>
                                        </p:tav>
                                        <p:tav tm="100000">
                                          <p:val>
                                            <p:strVal val="#ppt_x"/>
                                          </p:val>
                                        </p:tav>
                                      </p:tavLst>
                                    </p:anim>
                                    <p:anim calcmode="lin" valueType="num">
                                      <p:cBhvr>
                                        <p:cTn id="25" dur="1000" fill="hold"/>
                                        <p:tgtEl>
                                          <p:spTgt spid="297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9711"/>
                                        </p:tgtEl>
                                        <p:attrNameLst>
                                          <p:attrName>style.visibility</p:attrName>
                                        </p:attrNameLst>
                                      </p:cBhvr>
                                      <p:to>
                                        <p:strVal val="visible"/>
                                      </p:to>
                                    </p:set>
                                    <p:animEffect transition="in" filter="randombar(horizontal)">
                                      <p:cBhvr>
                                        <p:cTn id="30" dur="500"/>
                                        <p:tgtEl>
                                          <p:spTgt spid="2971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711">
                                            <p:txEl>
                                              <p:pRg st="0" end="0"/>
                                            </p:txEl>
                                          </p:spTgt>
                                        </p:tgtEl>
                                        <p:attrNameLst>
                                          <p:attrName>style.visibility</p:attrName>
                                        </p:attrNameLst>
                                      </p:cBhvr>
                                      <p:to>
                                        <p:strVal val="visible"/>
                                      </p:to>
                                    </p:set>
                                    <p:animEffect transition="in" filter="fade">
                                      <p:cBhvr>
                                        <p:cTn id="35" dur="1000"/>
                                        <p:tgtEl>
                                          <p:spTgt spid="29711">
                                            <p:txEl>
                                              <p:pRg st="0" end="0"/>
                                            </p:txEl>
                                          </p:spTgt>
                                        </p:tgtEl>
                                      </p:cBhvr>
                                    </p:animEffect>
                                    <p:anim calcmode="lin" valueType="num">
                                      <p:cBhvr>
                                        <p:cTn id="36" dur="1000" fill="hold"/>
                                        <p:tgtEl>
                                          <p:spTgt spid="29711">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297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7" grpId="0" animBg="1"/>
      <p:bldP spid="29708" grpId="0" animBg="1"/>
      <p:bldP spid="29709" grpId="0" animBg="1"/>
      <p:bldP spid="29710" grpId="0" animBg="1"/>
      <p:bldP spid="29711"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ltGray">
          <a:xfrm>
            <a:off x="0" y="332656"/>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000" b="1" u="sng" dirty="0">
                <a:solidFill>
                  <a:prstClr val="black"/>
                </a:solidFill>
                <a:latin typeface="Comic Sans MS" pitchFamily="66" charset="0"/>
              </a:rPr>
              <a:t>Unbalanced Forces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621" y="1988840"/>
            <a:ext cx="8446757" cy="2932658"/>
          </a:xfrm>
          <a:prstGeom prst="rect">
            <a:avLst/>
          </a:prstGeom>
        </p:spPr>
      </p:pic>
    </p:spTree>
    <p:extLst>
      <p:ext uri="{BB962C8B-B14F-4D97-AF65-F5344CB8AC3E}">
        <p14:creationId xmlns:p14="http://schemas.microsoft.com/office/powerpoint/2010/main" val="114265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381000" y="1646238"/>
            <a:ext cx="3686175" cy="52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4339" name="Text Box 2"/>
          <p:cNvSpPr txBox="1">
            <a:spLocks noChangeArrowheads="1"/>
          </p:cNvSpPr>
          <p:nvPr/>
        </p:nvSpPr>
        <p:spPr bwMode="ltGray">
          <a:xfrm>
            <a:off x="0" y="0"/>
            <a:ext cx="9144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600" b="1" u="sng" dirty="0">
                <a:latin typeface="Comic Sans MS" pitchFamily="66" charset="0"/>
              </a:rPr>
              <a:t>Unbalanced Forces</a:t>
            </a:r>
          </a:p>
        </p:txBody>
      </p:sp>
      <p:sp>
        <p:nvSpPr>
          <p:cNvPr id="14340" name="Text Box 4"/>
          <p:cNvSpPr txBox="1">
            <a:spLocks noChangeArrowheads="1"/>
          </p:cNvSpPr>
          <p:nvPr/>
        </p:nvSpPr>
        <p:spPr bwMode="ltGray">
          <a:xfrm>
            <a:off x="4038600" y="1828800"/>
            <a:ext cx="4648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dirty="0">
                <a:latin typeface="Comic Sans MS" pitchFamily="66" charset="0"/>
              </a:rPr>
              <a:t>The same forces are acting on the elephant, but without a parachute there is much less air resistance.  </a:t>
            </a:r>
          </a:p>
        </p:txBody>
      </p:sp>
      <p:sp>
        <p:nvSpPr>
          <p:cNvPr id="30725" name="AutoShape 5"/>
          <p:cNvSpPr>
            <a:spLocks noChangeArrowheads="1"/>
          </p:cNvSpPr>
          <p:nvPr/>
        </p:nvSpPr>
        <p:spPr bwMode="ltGray">
          <a:xfrm>
            <a:off x="1285875" y="4869160"/>
            <a:ext cx="1643063" cy="1428750"/>
          </a:xfrm>
          <a:prstGeom prst="downArrow">
            <a:avLst>
              <a:gd name="adj1" fmla="val 50000"/>
              <a:gd name="adj2" fmla="val 25000"/>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0726" name="Text Box 6"/>
          <p:cNvSpPr txBox="1">
            <a:spLocks noChangeArrowheads="1"/>
          </p:cNvSpPr>
          <p:nvPr/>
        </p:nvSpPr>
        <p:spPr bwMode="ltGray">
          <a:xfrm>
            <a:off x="381000" y="6345481"/>
            <a:ext cx="3456385" cy="369332"/>
          </a:xfrm>
          <a:prstGeom prst="rect">
            <a:avLst/>
          </a:prstGeom>
          <a:solidFill>
            <a:schemeClr val="bg1"/>
          </a:solidFill>
          <a:ln>
            <a:solidFill>
              <a:schemeClr val="tx1"/>
            </a:solidFill>
          </a:ln>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1800" dirty="0">
                <a:latin typeface="Tahoma" pitchFamily="34" charset="0"/>
              </a:rPr>
              <a:t>Gravity is pulling to the ground</a:t>
            </a:r>
          </a:p>
        </p:txBody>
      </p:sp>
      <p:sp>
        <p:nvSpPr>
          <p:cNvPr id="30727" name="AutoShape 7"/>
          <p:cNvSpPr>
            <a:spLocks noChangeArrowheads="1"/>
          </p:cNvSpPr>
          <p:nvPr/>
        </p:nvSpPr>
        <p:spPr bwMode="ltGray">
          <a:xfrm>
            <a:off x="1828800" y="1905000"/>
            <a:ext cx="609600" cy="685800"/>
          </a:xfrm>
          <a:prstGeom prst="upArrow">
            <a:avLst>
              <a:gd name="adj1" fmla="val 50000"/>
              <a:gd name="adj2" fmla="val 28125"/>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0728" name="Text Box 8"/>
          <p:cNvSpPr txBox="1">
            <a:spLocks noChangeArrowheads="1"/>
          </p:cNvSpPr>
          <p:nvPr/>
        </p:nvSpPr>
        <p:spPr bwMode="ltGray">
          <a:xfrm>
            <a:off x="323850" y="1371600"/>
            <a:ext cx="3743325" cy="369332"/>
          </a:xfrm>
          <a:prstGeom prst="rect">
            <a:avLst/>
          </a:prstGeom>
          <a:solidFill>
            <a:schemeClr val="bg1"/>
          </a:solidFill>
          <a:ln>
            <a:solidFill>
              <a:schemeClr val="tx1"/>
            </a:solidFill>
          </a:ln>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1800" dirty="0">
                <a:latin typeface="Tahoma" pitchFamily="34" charset="0"/>
              </a:rPr>
              <a:t>Air resistance is pushing upwards</a:t>
            </a:r>
          </a:p>
        </p:txBody>
      </p:sp>
      <p:sp>
        <p:nvSpPr>
          <p:cNvPr id="30729" name="Text Box 9"/>
          <p:cNvSpPr txBox="1">
            <a:spLocks noChangeArrowheads="1"/>
          </p:cNvSpPr>
          <p:nvPr/>
        </p:nvSpPr>
        <p:spPr bwMode="ltGray">
          <a:xfrm>
            <a:off x="4283968" y="3627656"/>
            <a:ext cx="442208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dirty="0">
                <a:solidFill>
                  <a:srgbClr val="FF0000"/>
                </a:solidFill>
                <a:latin typeface="Comic Sans MS" pitchFamily="66" charset="0"/>
              </a:rPr>
              <a:t>Gravity is a much bigger force.  Because there is a bigger difference between the force pulling downwards and the force pushing upwards, the elephant falls much more quickly than a man with a parachute.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100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1000" fill="hold"/>
                                        <p:tgtEl>
                                          <p:spTgt spid="14338"/>
                                        </p:tgtEl>
                                        <p:attrNameLst>
                                          <p:attrName>ppt_x</p:attrName>
                                        </p:attrNameLst>
                                      </p:cBhvr>
                                      <p:tavLst>
                                        <p:tav tm="0">
                                          <p:val>
                                            <p:strVal val="#ppt_x"/>
                                          </p:val>
                                        </p:tav>
                                        <p:tav tm="100000">
                                          <p:val>
                                            <p:strVal val="#ppt_x"/>
                                          </p:val>
                                        </p:tav>
                                      </p:tavLst>
                                    </p:anim>
                                    <p:anim calcmode="lin" valueType="num">
                                      <p:cBhvr additive="base">
                                        <p:cTn id="8" dur="1000" fill="hold"/>
                                        <p:tgtEl>
                                          <p:spTgt spid="14338"/>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47" presetClass="entr" presetSubtype="0" fill="hold" grpId="0" nodeType="afterEffect">
                                  <p:stCondLst>
                                    <p:cond delay="1000"/>
                                  </p:stCondLst>
                                  <p:childTnLst>
                                    <p:set>
                                      <p:cBhvr>
                                        <p:cTn id="11" dur="1" fill="hold">
                                          <p:stCondLst>
                                            <p:cond delay="0"/>
                                          </p:stCondLst>
                                        </p:cTn>
                                        <p:tgtEl>
                                          <p:spTgt spid="14340"/>
                                        </p:tgtEl>
                                        <p:attrNameLst>
                                          <p:attrName>style.visibility</p:attrName>
                                        </p:attrNameLst>
                                      </p:cBhvr>
                                      <p:to>
                                        <p:strVal val="visible"/>
                                      </p:to>
                                    </p:set>
                                    <p:animEffect transition="in" filter="fade">
                                      <p:cBhvr>
                                        <p:cTn id="12" dur="1000"/>
                                        <p:tgtEl>
                                          <p:spTgt spid="14340"/>
                                        </p:tgtEl>
                                      </p:cBhvr>
                                    </p:animEffect>
                                    <p:anim calcmode="lin" valueType="num">
                                      <p:cBhvr>
                                        <p:cTn id="13" dur="1000" fill="hold"/>
                                        <p:tgtEl>
                                          <p:spTgt spid="14340"/>
                                        </p:tgtEl>
                                        <p:attrNameLst>
                                          <p:attrName>ppt_x</p:attrName>
                                        </p:attrNameLst>
                                      </p:cBhvr>
                                      <p:tavLst>
                                        <p:tav tm="0">
                                          <p:val>
                                            <p:strVal val="#ppt_x"/>
                                          </p:val>
                                        </p:tav>
                                        <p:tav tm="100000">
                                          <p:val>
                                            <p:strVal val="#ppt_x"/>
                                          </p:val>
                                        </p:tav>
                                      </p:tavLst>
                                    </p:anim>
                                    <p:anim calcmode="lin" valueType="num">
                                      <p:cBhvr>
                                        <p:cTn id="14" dur="1000" fill="hold"/>
                                        <p:tgtEl>
                                          <p:spTgt spid="143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0725"/>
                                        </p:tgtEl>
                                        <p:attrNameLst>
                                          <p:attrName>style.visibility</p:attrName>
                                        </p:attrNameLst>
                                      </p:cBhvr>
                                      <p:to>
                                        <p:strVal val="visible"/>
                                      </p:to>
                                    </p:set>
                                    <p:animEffect transition="in" filter="wipe(up)">
                                      <p:cBhvr>
                                        <p:cTn id="19" dur="1000"/>
                                        <p:tgtEl>
                                          <p:spTgt spid="30725"/>
                                        </p:tgtEl>
                                      </p:cBhvr>
                                    </p:animEffect>
                                  </p:childTnLst>
                                </p:cTn>
                              </p:par>
                            </p:childTnLst>
                          </p:cTn>
                        </p:par>
                        <p:par>
                          <p:cTn id="20" fill="hold">
                            <p:stCondLst>
                              <p:cond delay="1000"/>
                            </p:stCondLst>
                            <p:childTnLst>
                              <p:par>
                                <p:cTn id="21" presetID="47" presetClass="entr" presetSubtype="0" fill="hold" grpId="0" nodeType="afterEffect">
                                  <p:stCondLst>
                                    <p:cond delay="500"/>
                                  </p:stCondLst>
                                  <p:childTnLst>
                                    <p:set>
                                      <p:cBhvr>
                                        <p:cTn id="22" dur="1" fill="hold">
                                          <p:stCondLst>
                                            <p:cond delay="0"/>
                                          </p:stCondLst>
                                        </p:cTn>
                                        <p:tgtEl>
                                          <p:spTgt spid="30726"/>
                                        </p:tgtEl>
                                        <p:attrNameLst>
                                          <p:attrName>style.visibility</p:attrName>
                                        </p:attrNameLst>
                                      </p:cBhvr>
                                      <p:to>
                                        <p:strVal val="visible"/>
                                      </p:to>
                                    </p:set>
                                    <p:animEffect transition="in" filter="fade">
                                      <p:cBhvr>
                                        <p:cTn id="23" dur="1000"/>
                                        <p:tgtEl>
                                          <p:spTgt spid="30726"/>
                                        </p:tgtEl>
                                      </p:cBhvr>
                                    </p:animEffect>
                                    <p:anim calcmode="lin" valueType="num">
                                      <p:cBhvr>
                                        <p:cTn id="24" dur="1000" fill="hold"/>
                                        <p:tgtEl>
                                          <p:spTgt spid="30726"/>
                                        </p:tgtEl>
                                        <p:attrNameLst>
                                          <p:attrName>ppt_x</p:attrName>
                                        </p:attrNameLst>
                                      </p:cBhvr>
                                      <p:tavLst>
                                        <p:tav tm="0">
                                          <p:val>
                                            <p:strVal val="#ppt_x"/>
                                          </p:val>
                                        </p:tav>
                                        <p:tav tm="100000">
                                          <p:val>
                                            <p:strVal val="#ppt_x"/>
                                          </p:val>
                                        </p:tav>
                                      </p:tavLst>
                                    </p:anim>
                                    <p:anim calcmode="lin" valueType="num">
                                      <p:cBhvr>
                                        <p:cTn id="25" dur="1000" fill="hold"/>
                                        <p:tgtEl>
                                          <p:spTgt spid="3072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0727"/>
                                        </p:tgtEl>
                                        <p:attrNameLst>
                                          <p:attrName>style.visibility</p:attrName>
                                        </p:attrNameLst>
                                      </p:cBhvr>
                                      <p:to>
                                        <p:strVal val="visible"/>
                                      </p:to>
                                    </p:set>
                                    <p:animEffect transition="in" filter="wipe(down)">
                                      <p:cBhvr>
                                        <p:cTn id="30" dur="1000"/>
                                        <p:tgtEl>
                                          <p:spTgt spid="30727"/>
                                        </p:tgtEl>
                                      </p:cBhvr>
                                    </p:animEffect>
                                  </p:childTnLst>
                                </p:cTn>
                              </p:par>
                            </p:childTnLst>
                          </p:cTn>
                        </p:par>
                        <p:par>
                          <p:cTn id="31" fill="hold">
                            <p:stCondLst>
                              <p:cond delay="1000"/>
                            </p:stCondLst>
                            <p:childTnLst>
                              <p:par>
                                <p:cTn id="32" presetID="42" presetClass="entr" presetSubtype="0" fill="hold" grpId="0" nodeType="afterEffect">
                                  <p:stCondLst>
                                    <p:cond delay="500"/>
                                  </p:stCondLst>
                                  <p:childTnLst>
                                    <p:set>
                                      <p:cBhvr>
                                        <p:cTn id="33" dur="1" fill="hold">
                                          <p:stCondLst>
                                            <p:cond delay="0"/>
                                          </p:stCondLst>
                                        </p:cTn>
                                        <p:tgtEl>
                                          <p:spTgt spid="30728"/>
                                        </p:tgtEl>
                                        <p:attrNameLst>
                                          <p:attrName>style.visibility</p:attrName>
                                        </p:attrNameLst>
                                      </p:cBhvr>
                                      <p:to>
                                        <p:strVal val="visible"/>
                                      </p:to>
                                    </p:set>
                                    <p:animEffect transition="in" filter="fade">
                                      <p:cBhvr>
                                        <p:cTn id="34" dur="1000"/>
                                        <p:tgtEl>
                                          <p:spTgt spid="30728"/>
                                        </p:tgtEl>
                                      </p:cBhvr>
                                    </p:animEffect>
                                    <p:anim calcmode="lin" valueType="num">
                                      <p:cBhvr>
                                        <p:cTn id="35" dur="1000" fill="hold"/>
                                        <p:tgtEl>
                                          <p:spTgt spid="30728"/>
                                        </p:tgtEl>
                                        <p:attrNameLst>
                                          <p:attrName>ppt_x</p:attrName>
                                        </p:attrNameLst>
                                      </p:cBhvr>
                                      <p:tavLst>
                                        <p:tav tm="0">
                                          <p:val>
                                            <p:strVal val="#ppt_x"/>
                                          </p:val>
                                        </p:tav>
                                        <p:tav tm="100000">
                                          <p:val>
                                            <p:strVal val="#ppt_x"/>
                                          </p:val>
                                        </p:tav>
                                      </p:tavLst>
                                    </p:anim>
                                    <p:anim calcmode="lin" valueType="num">
                                      <p:cBhvr>
                                        <p:cTn id="36" dur="1000" fill="hold"/>
                                        <p:tgtEl>
                                          <p:spTgt spid="3072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0729"/>
                                        </p:tgtEl>
                                        <p:attrNameLst>
                                          <p:attrName>style.visibility</p:attrName>
                                        </p:attrNameLst>
                                      </p:cBhvr>
                                      <p:to>
                                        <p:strVal val="visible"/>
                                      </p:to>
                                    </p:set>
                                    <p:animEffect transition="in" filter="fade">
                                      <p:cBhvr>
                                        <p:cTn id="41" dur="1000"/>
                                        <p:tgtEl>
                                          <p:spTgt spid="30729"/>
                                        </p:tgtEl>
                                      </p:cBhvr>
                                    </p:animEffect>
                                    <p:anim calcmode="lin" valueType="num">
                                      <p:cBhvr>
                                        <p:cTn id="42" dur="1000" fill="hold"/>
                                        <p:tgtEl>
                                          <p:spTgt spid="30729"/>
                                        </p:tgtEl>
                                        <p:attrNameLst>
                                          <p:attrName>ppt_x</p:attrName>
                                        </p:attrNameLst>
                                      </p:cBhvr>
                                      <p:tavLst>
                                        <p:tav tm="0">
                                          <p:val>
                                            <p:strVal val="#ppt_x"/>
                                          </p:val>
                                        </p:tav>
                                        <p:tav tm="100000">
                                          <p:val>
                                            <p:strVal val="#ppt_x"/>
                                          </p:val>
                                        </p:tav>
                                      </p:tavLst>
                                    </p:anim>
                                    <p:anim calcmode="lin" valueType="num">
                                      <p:cBhvr>
                                        <p:cTn id="43" dur="1000" fill="hold"/>
                                        <p:tgtEl>
                                          <p:spTgt spid="307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30725" grpId="0" animBg="1"/>
      <p:bldP spid="30726" grpId="0" animBg="1"/>
      <p:bldP spid="30727" grpId="0" animBg="1"/>
      <p:bldP spid="30728" grpId="0" animBg="1"/>
      <p:bldP spid="307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657968" y="1412776"/>
            <a:ext cx="36750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5363" name="Text Box 1026"/>
          <p:cNvSpPr txBox="1">
            <a:spLocks noChangeArrowheads="1"/>
          </p:cNvSpPr>
          <p:nvPr/>
        </p:nvSpPr>
        <p:spPr bwMode="ltGray">
          <a:xfrm>
            <a:off x="0" y="0"/>
            <a:ext cx="9144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600" b="1" u="sng" dirty="0">
                <a:latin typeface="Comic Sans MS" pitchFamily="66" charset="0"/>
              </a:rPr>
              <a:t>Unbalanced Forces</a:t>
            </a:r>
          </a:p>
        </p:txBody>
      </p:sp>
      <p:pic>
        <p:nvPicPr>
          <p:cNvPr id="15364" name="Picture 10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ltGray">
          <a:xfrm rot="982655">
            <a:off x="1906362" y="3788834"/>
            <a:ext cx="1178274" cy="116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2774" name="Text Box 1030"/>
          <p:cNvSpPr txBox="1">
            <a:spLocks noChangeArrowheads="1"/>
          </p:cNvSpPr>
          <p:nvPr/>
        </p:nvSpPr>
        <p:spPr bwMode="ltGray">
          <a:xfrm>
            <a:off x="4513082" y="1412776"/>
            <a:ext cx="4326118"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2800" dirty="0">
                <a:latin typeface="Comic Sans MS" pitchFamily="66" charset="0"/>
              </a:rPr>
              <a:t>The paperclip is jumping up to the magnet.</a:t>
            </a:r>
          </a:p>
          <a:p>
            <a:pPr algn="ctr" eaLnBrk="1" hangingPunct="1">
              <a:spcBef>
                <a:spcPct val="50000"/>
              </a:spcBef>
            </a:pPr>
            <a:r>
              <a:rPr lang="en-GB" sz="2800" dirty="0">
                <a:latin typeface="Comic Sans MS" pitchFamily="66" charset="0"/>
              </a:rPr>
              <a:t>Which forces are acting on the magnet?  Which is the greater force? </a:t>
            </a:r>
          </a:p>
        </p:txBody>
      </p:sp>
      <p:sp>
        <p:nvSpPr>
          <p:cNvPr id="32775" name="AutoShape 1031"/>
          <p:cNvSpPr>
            <a:spLocks noChangeArrowheads="1"/>
          </p:cNvSpPr>
          <p:nvPr/>
        </p:nvSpPr>
        <p:spPr bwMode="ltGray">
          <a:xfrm>
            <a:off x="1691680" y="2518006"/>
            <a:ext cx="1176554" cy="1287016"/>
          </a:xfrm>
          <a:prstGeom prst="upArrow">
            <a:avLst>
              <a:gd name="adj1" fmla="val 50000"/>
              <a:gd name="adj2" fmla="val 46894"/>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2776" name="Text Box 1032"/>
          <p:cNvSpPr txBox="1">
            <a:spLocks noChangeArrowheads="1"/>
          </p:cNvSpPr>
          <p:nvPr/>
        </p:nvSpPr>
        <p:spPr bwMode="ltGray">
          <a:xfrm>
            <a:off x="441430" y="1317677"/>
            <a:ext cx="3554506" cy="1200329"/>
          </a:xfrm>
          <a:prstGeom prst="rect">
            <a:avLst/>
          </a:prstGeom>
          <a:solidFill>
            <a:schemeClr val="bg1">
              <a:alpha val="92000"/>
            </a:schemeClr>
          </a:solidFill>
          <a:ln>
            <a:solidFill>
              <a:schemeClr val="tx1"/>
            </a:solidFill>
          </a:ln>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dirty="0">
                <a:latin typeface="Tahoma" pitchFamily="34" charset="0"/>
              </a:rPr>
              <a:t>The magnetic force is pulling the paperclip upwards</a:t>
            </a:r>
          </a:p>
        </p:txBody>
      </p:sp>
      <p:sp>
        <p:nvSpPr>
          <p:cNvPr id="32777" name="AutoShape 1033"/>
          <p:cNvSpPr>
            <a:spLocks noChangeArrowheads="1"/>
          </p:cNvSpPr>
          <p:nvPr/>
        </p:nvSpPr>
        <p:spPr bwMode="ltGray">
          <a:xfrm>
            <a:off x="2059128" y="4887912"/>
            <a:ext cx="762000" cy="914400"/>
          </a:xfrm>
          <a:prstGeom prst="downArrow">
            <a:avLst>
              <a:gd name="adj1" fmla="val 50000"/>
              <a:gd name="adj2" fmla="val 30000"/>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2778" name="Text Box 1034"/>
          <p:cNvSpPr txBox="1">
            <a:spLocks noChangeArrowheads="1"/>
          </p:cNvSpPr>
          <p:nvPr/>
        </p:nvSpPr>
        <p:spPr bwMode="ltGray">
          <a:xfrm>
            <a:off x="657968" y="5877270"/>
            <a:ext cx="3626514" cy="830997"/>
          </a:xfrm>
          <a:prstGeom prst="rect">
            <a:avLst/>
          </a:prstGeom>
          <a:solidFill>
            <a:schemeClr val="bg1"/>
          </a:solidFill>
          <a:ln>
            <a:solidFill>
              <a:schemeClr val="tx1"/>
            </a:solidFill>
          </a:ln>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dirty="0">
                <a:latin typeface="Tahoma" pitchFamily="34" charset="0"/>
              </a:rPr>
              <a:t>Gravity is pulling the paperclip to the ground</a:t>
            </a:r>
          </a:p>
        </p:txBody>
      </p:sp>
      <p:sp>
        <p:nvSpPr>
          <p:cNvPr id="32779" name="Text Box 1035"/>
          <p:cNvSpPr txBox="1">
            <a:spLocks noChangeArrowheads="1"/>
          </p:cNvSpPr>
          <p:nvPr/>
        </p:nvSpPr>
        <p:spPr bwMode="ltGray">
          <a:xfrm>
            <a:off x="4835091" y="4183371"/>
            <a:ext cx="3962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dirty="0">
                <a:solidFill>
                  <a:srgbClr val="FF0000"/>
                </a:solidFill>
                <a:latin typeface="Comic Sans MS" pitchFamily="66" charset="0"/>
              </a:rPr>
              <a:t>The magnetic force is greater than the force of gravity therefore the paperclip moves in the direction of the biggest force.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1000"/>
                                  </p:stCondLst>
                                  <p:childTnLst>
                                    <p:set>
                                      <p:cBhvr>
                                        <p:cTn id="6" dur="1" fill="hold">
                                          <p:stCondLst>
                                            <p:cond delay="0"/>
                                          </p:stCondLst>
                                        </p:cTn>
                                        <p:tgtEl>
                                          <p:spTgt spid="32774"/>
                                        </p:tgtEl>
                                        <p:attrNameLst>
                                          <p:attrName>style.visibility</p:attrName>
                                        </p:attrNameLst>
                                      </p:cBhvr>
                                      <p:to>
                                        <p:strVal val="visible"/>
                                      </p:to>
                                    </p:set>
                                    <p:animEffect transition="in" filter="fade">
                                      <p:cBhvr>
                                        <p:cTn id="7" dur="1000"/>
                                        <p:tgtEl>
                                          <p:spTgt spid="32774"/>
                                        </p:tgtEl>
                                      </p:cBhvr>
                                    </p:animEffect>
                                    <p:anim calcmode="lin" valueType="num">
                                      <p:cBhvr>
                                        <p:cTn id="8" dur="1000" fill="hold"/>
                                        <p:tgtEl>
                                          <p:spTgt spid="32774"/>
                                        </p:tgtEl>
                                        <p:attrNameLst>
                                          <p:attrName>ppt_x</p:attrName>
                                        </p:attrNameLst>
                                      </p:cBhvr>
                                      <p:tavLst>
                                        <p:tav tm="0">
                                          <p:val>
                                            <p:strVal val="#ppt_x"/>
                                          </p:val>
                                        </p:tav>
                                        <p:tav tm="100000">
                                          <p:val>
                                            <p:strVal val="#ppt_x"/>
                                          </p:val>
                                        </p:tav>
                                      </p:tavLst>
                                    </p:anim>
                                    <p:anim calcmode="lin" valueType="num">
                                      <p:cBhvr>
                                        <p:cTn id="9" dur="1000" fill="hold"/>
                                        <p:tgtEl>
                                          <p:spTgt spid="3277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2775"/>
                                        </p:tgtEl>
                                        <p:attrNameLst>
                                          <p:attrName>style.visibility</p:attrName>
                                        </p:attrNameLst>
                                      </p:cBhvr>
                                      <p:to>
                                        <p:strVal val="visible"/>
                                      </p:to>
                                    </p:set>
                                    <p:animEffect transition="in" filter="wipe(down)">
                                      <p:cBhvr>
                                        <p:cTn id="14" dur="1000"/>
                                        <p:tgtEl>
                                          <p:spTgt spid="32775"/>
                                        </p:tgtEl>
                                      </p:cBhvr>
                                    </p:animEffect>
                                  </p:childTnLst>
                                </p:cTn>
                              </p:par>
                            </p:childTnLst>
                          </p:cTn>
                        </p:par>
                        <p:par>
                          <p:cTn id="15" fill="hold" nodeType="withGroup">
                            <p:stCondLst>
                              <p:cond delay="1000"/>
                            </p:stCondLst>
                            <p:childTnLst>
                              <p:par>
                                <p:cTn id="16" presetID="42" presetClass="entr" presetSubtype="0" fill="hold" grpId="0" nodeType="afterEffect">
                                  <p:stCondLst>
                                    <p:cond delay="500"/>
                                  </p:stCondLst>
                                  <p:childTnLst>
                                    <p:set>
                                      <p:cBhvr>
                                        <p:cTn id="17" dur="1" fill="hold">
                                          <p:stCondLst>
                                            <p:cond delay="0"/>
                                          </p:stCondLst>
                                        </p:cTn>
                                        <p:tgtEl>
                                          <p:spTgt spid="32776"/>
                                        </p:tgtEl>
                                        <p:attrNameLst>
                                          <p:attrName>style.visibility</p:attrName>
                                        </p:attrNameLst>
                                      </p:cBhvr>
                                      <p:to>
                                        <p:strVal val="visible"/>
                                      </p:to>
                                    </p:set>
                                    <p:animEffect transition="in" filter="fade">
                                      <p:cBhvr>
                                        <p:cTn id="18" dur="1000"/>
                                        <p:tgtEl>
                                          <p:spTgt spid="32776"/>
                                        </p:tgtEl>
                                      </p:cBhvr>
                                    </p:animEffect>
                                    <p:anim calcmode="lin" valueType="num">
                                      <p:cBhvr>
                                        <p:cTn id="19" dur="1000" fill="hold"/>
                                        <p:tgtEl>
                                          <p:spTgt spid="32776"/>
                                        </p:tgtEl>
                                        <p:attrNameLst>
                                          <p:attrName>ppt_x</p:attrName>
                                        </p:attrNameLst>
                                      </p:cBhvr>
                                      <p:tavLst>
                                        <p:tav tm="0">
                                          <p:val>
                                            <p:strVal val="#ppt_x"/>
                                          </p:val>
                                        </p:tav>
                                        <p:tav tm="100000">
                                          <p:val>
                                            <p:strVal val="#ppt_x"/>
                                          </p:val>
                                        </p:tav>
                                      </p:tavLst>
                                    </p:anim>
                                    <p:anim calcmode="lin" valueType="num">
                                      <p:cBhvr>
                                        <p:cTn id="20" dur="1000" fill="hold"/>
                                        <p:tgtEl>
                                          <p:spTgt spid="32776"/>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2777"/>
                                        </p:tgtEl>
                                        <p:attrNameLst>
                                          <p:attrName>style.visibility</p:attrName>
                                        </p:attrNameLst>
                                      </p:cBhvr>
                                      <p:to>
                                        <p:strVal val="visible"/>
                                      </p:to>
                                    </p:set>
                                    <p:animEffect transition="in" filter="wipe(up)">
                                      <p:cBhvr>
                                        <p:cTn id="25" dur="1000"/>
                                        <p:tgtEl>
                                          <p:spTgt spid="32777"/>
                                        </p:tgtEl>
                                      </p:cBhvr>
                                    </p:animEffect>
                                  </p:childTnLst>
                                </p:cTn>
                              </p:par>
                            </p:childTnLst>
                          </p:cTn>
                        </p:par>
                        <p:par>
                          <p:cTn id="26" fill="hold" nodeType="withGroup">
                            <p:stCondLst>
                              <p:cond delay="1000"/>
                            </p:stCondLst>
                            <p:childTnLst>
                              <p:par>
                                <p:cTn id="27" presetID="47" presetClass="entr" presetSubtype="0" fill="hold" grpId="0" nodeType="afterEffect">
                                  <p:stCondLst>
                                    <p:cond delay="500"/>
                                  </p:stCondLst>
                                  <p:childTnLst>
                                    <p:set>
                                      <p:cBhvr>
                                        <p:cTn id="28" dur="1" fill="hold">
                                          <p:stCondLst>
                                            <p:cond delay="0"/>
                                          </p:stCondLst>
                                        </p:cTn>
                                        <p:tgtEl>
                                          <p:spTgt spid="32778"/>
                                        </p:tgtEl>
                                        <p:attrNameLst>
                                          <p:attrName>style.visibility</p:attrName>
                                        </p:attrNameLst>
                                      </p:cBhvr>
                                      <p:to>
                                        <p:strVal val="visible"/>
                                      </p:to>
                                    </p:set>
                                    <p:animEffect transition="in" filter="fade">
                                      <p:cBhvr>
                                        <p:cTn id="29" dur="1000"/>
                                        <p:tgtEl>
                                          <p:spTgt spid="32778"/>
                                        </p:tgtEl>
                                      </p:cBhvr>
                                    </p:animEffect>
                                    <p:anim calcmode="lin" valueType="num">
                                      <p:cBhvr>
                                        <p:cTn id="30" dur="1000" fill="hold"/>
                                        <p:tgtEl>
                                          <p:spTgt spid="32778"/>
                                        </p:tgtEl>
                                        <p:attrNameLst>
                                          <p:attrName>ppt_x</p:attrName>
                                        </p:attrNameLst>
                                      </p:cBhvr>
                                      <p:tavLst>
                                        <p:tav tm="0">
                                          <p:val>
                                            <p:strVal val="#ppt_x"/>
                                          </p:val>
                                        </p:tav>
                                        <p:tav tm="100000">
                                          <p:val>
                                            <p:strVal val="#ppt_x"/>
                                          </p:val>
                                        </p:tav>
                                      </p:tavLst>
                                    </p:anim>
                                    <p:anim calcmode="lin" valueType="num">
                                      <p:cBhvr>
                                        <p:cTn id="31" dur="1000" fill="hold"/>
                                        <p:tgtEl>
                                          <p:spTgt spid="3277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32779"/>
                                        </p:tgtEl>
                                        <p:attrNameLst>
                                          <p:attrName>style.visibility</p:attrName>
                                        </p:attrNameLst>
                                      </p:cBhvr>
                                      <p:to>
                                        <p:strVal val="visible"/>
                                      </p:to>
                                    </p:set>
                                    <p:animEffect transition="in" filter="fade">
                                      <p:cBhvr>
                                        <p:cTn id="36" dur="1000"/>
                                        <p:tgtEl>
                                          <p:spTgt spid="32779"/>
                                        </p:tgtEl>
                                      </p:cBhvr>
                                    </p:animEffect>
                                    <p:anim calcmode="lin" valueType="num">
                                      <p:cBhvr>
                                        <p:cTn id="37" dur="1000" fill="hold"/>
                                        <p:tgtEl>
                                          <p:spTgt spid="32779"/>
                                        </p:tgtEl>
                                        <p:attrNameLst>
                                          <p:attrName>ppt_x</p:attrName>
                                        </p:attrNameLst>
                                      </p:cBhvr>
                                      <p:tavLst>
                                        <p:tav tm="0">
                                          <p:val>
                                            <p:strVal val="#ppt_x"/>
                                          </p:val>
                                        </p:tav>
                                        <p:tav tm="100000">
                                          <p:val>
                                            <p:strVal val="#ppt_x"/>
                                          </p:val>
                                        </p:tav>
                                      </p:tavLst>
                                    </p:anim>
                                    <p:anim calcmode="lin" valueType="num">
                                      <p:cBhvr>
                                        <p:cTn id="38" dur="1000" fill="hold"/>
                                        <p:tgtEl>
                                          <p:spTgt spid="327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P spid="32775" grpId="0" animBg="1"/>
      <p:bldP spid="32776" grpId="0" animBg="1"/>
      <p:bldP spid="32777" grpId="0" animBg="1"/>
      <p:bldP spid="32778" grpId="0" animBg="1"/>
      <p:bldP spid="3277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ltGray">
          <a:xfrm>
            <a:off x="0" y="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7200" b="1" u="sng" dirty="0">
                <a:latin typeface="Comic Sans MS" pitchFamily="66" charset="0"/>
              </a:rPr>
              <a:t>Forces</a:t>
            </a:r>
          </a:p>
        </p:txBody>
      </p:sp>
      <p:sp>
        <p:nvSpPr>
          <p:cNvPr id="31747" name="Text Box 3"/>
          <p:cNvSpPr txBox="1">
            <a:spLocks noChangeArrowheads="1"/>
          </p:cNvSpPr>
          <p:nvPr/>
        </p:nvSpPr>
        <p:spPr bwMode="ltGray">
          <a:xfrm>
            <a:off x="416860" y="3068960"/>
            <a:ext cx="835292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3200" dirty="0">
                <a:latin typeface="Comic Sans MS" pitchFamily="66" charset="0"/>
              </a:rPr>
              <a:t>Each team is exerting a force – what happens if the pulling force produced by each team is equal?</a:t>
            </a:r>
          </a:p>
        </p:txBody>
      </p:sp>
      <p:grpSp>
        <p:nvGrpSpPr>
          <p:cNvPr id="2" name="Group 1"/>
          <p:cNvGrpSpPr/>
          <p:nvPr/>
        </p:nvGrpSpPr>
        <p:grpSpPr>
          <a:xfrm>
            <a:off x="251520" y="1458198"/>
            <a:ext cx="8334672" cy="1411421"/>
            <a:chOff x="685800" y="3321750"/>
            <a:chExt cx="7923287" cy="1228725"/>
          </a:xfrm>
        </p:grpSpPr>
        <p:pic>
          <p:nvPicPr>
            <p:cNvPr id="1638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ltGray">
            <a:xfrm>
              <a:off x="685800" y="3429000"/>
              <a:ext cx="41275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graphicFrame>
          <p:nvGraphicFramePr>
            <p:cNvPr id="16389" name="Object 0"/>
            <p:cNvGraphicFramePr>
              <a:graphicFrameLocks noChangeAspect="1"/>
            </p:cNvGraphicFramePr>
            <p:nvPr>
              <p:extLst>
                <p:ext uri="{D42A27DB-BD31-4B8C-83A1-F6EECF244321}">
                  <p14:modId xmlns:p14="http://schemas.microsoft.com/office/powerpoint/2010/main" val="3620622537"/>
                </p:ext>
              </p:extLst>
            </p:nvPr>
          </p:nvGraphicFramePr>
          <p:xfrm>
            <a:off x="3779912" y="3321750"/>
            <a:ext cx="4829175" cy="1228725"/>
          </p:xfrm>
          <a:graphic>
            <a:graphicData uri="http://schemas.openxmlformats.org/presentationml/2006/ole">
              <mc:AlternateContent xmlns:mc="http://schemas.openxmlformats.org/markup-compatibility/2006">
                <mc:Choice xmlns:v="urn:schemas-microsoft-com:vml" Requires="v">
                  <p:oleObj spid="_x0000_s16480" name="Picture (32-bit)" r:id="rId5" imgW="4829040" imgH="1228680" progId="MetafileCompanion32.Picture.1">
                    <p:embed/>
                  </p:oleObj>
                </mc:Choice>
                <mc:Fallback>
                  <p:oleObj name="Picture (32-bit)" r:id="rId5" imgW="4829040" imgH="1228680" progId="MetafileCompanion32.Picture.1">
                    <p:embed/>
                    <p:pic>
                      <p:nvPicPr>
                        <p:cNvPr id="0" name="Object 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ltGray">
                        <a:xfrm>
                          <a:off x="3779912" y="3321750"/>
                          <a:ext cx="4829175"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1751" name="Text Box 7"/>
          <p:cNvSpPr txBox="1">
            <a:spLocks noChangeArrowheads="1"/>
          </p:cNvSpPr>
          <p:nvPr/>
        </p:nvSpPr>
        <p:spPr bwMode="ltGray">
          <a:xfrm>
            <a:off x="341784" y="5013176"/>
            <a:ext cx="838842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3200" dirty="0">
                <a:latin typeface="Comic Sans MS" pitchFamily="66" charset="0"/>
              </a:rPr>
              <a:t>What would happen if the team on the left were able to produce a bigger pulling force than the team on the right?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p:stCondLst>
                              <p:cond delay="3000"/>
                            </p:stCondLst>
                            <p:childTnLst>
                              <p:par>
                                <p:cTn id="15" presetID="0" presetClass="path" presetSubtype="0" accel="50000" decel="50000" fill="hold" nodeType="afterEffect">
                                  <p:stCondLst>
                                    <p:cond delay="500"/>
                                  </p:stCondLst>
                                  <p:childTnLst>
                                    <p:animMotion origin="layout" path="M 0.1349 0.00694 C 0.08125 0.00787 0.02899 0.01134 -0.02413 0.01134 C 0.00451 0.01087 0.03351 0.00995 0.0625 0.00995 C 0.08194 0.00995 0.10104 0.01712 0.12066 0.01712 C 0.10156 0.01504 0.08247 0.01249 0.06319 0.01134 C 0.03542 0.01504 0.05625 0.01272 2.77778E-7 0.01272 " pathEditMode="relative" rAng="0" ptsTypes="fffffA">
                                      <p:cBhvr>
                                        <p:cTn id="16" dur="3000" fill="hold"/>
                                        <p:tgtEl>
                                          <p:spTgt spid="2"/>
                                        </p:tgtEl>
                                        <p:attrNameLst>
                                          <p:attrName>ppt_x</p:attrName>
                                          <p:attrName>ppt_y</p:attrName>
                                        </p:attrNameLst>
                                      </p:cBhvr>
                                      <p:rCtr x="-7951" y="509"/>
                                    </p:animMotion>
                                  </p:childTnLst>
                                </p:cTn>
                              </p:par>
                            </p:childTnLst>
                          </p:cTn>
                        </p:par>
                        <p:par>
                          <p:cTn id="17" fill="hold">
                            <p:stCondLst>
                              <p:cond delay="6500"/>
                            </p:stCondLst>
                            <p:childTnLst>
                              <p:par>
                                <p:cTn id="18" presetID="47" presetClass="entr" presetSubtype="0" fill="hold" grpId="0" nodeType="afterEffect">
                                  <p:stCondLst>
                                    <p:cond delay="1000"/>
                                  </p:stCondLst>
                                  <p:childTnLst>
                                    <p:set>
                                      <p:cBhvr>
                                        <p:cTn id="19" dur="1" fill="hold">
                                          <p:stCondLst>
                                            <p:cond delay="0"/>
                                          </p:stCondLst>
                                        </p:cTn>
                                        <p:tgtEl>
                                          <p:spTgt spid="31747"/>
                                        </p:tgtEl>
                                        <p:attrNameLst>
                                          <p:attrName>style.visibility</p:attrName>
                                        </p:attrNameLst>
                                      </p:cBhvr>
                                      <p:to>
                                        <p:strVal val="visible"/>
                                      </p:to>
                                    </p:set>
                                    <p:animEffect transition="in" filter="fade">
                                      <p:cBhvr>
                                        <p:cTn id="20" dur="1000"/>
                                        <p:tgtEl>
                                          <p:spTgt spid="31747"/>
                                        </p:tgtEl>
                                      </p:cBhvr>
                                    </p:animEffect>
                                    <p:anim calcmode="lin" valueType="num">
                                      <p:cBhvr>
                                        <p:cTn id="21" dur="1000" fill="hold"/>
                                        <p:tgtEl>
                                          <p:spTgt spid="31747"/>
                                        </p:tgtEl>
                                        <p:attrNameLst>
                                          <p:attrName>ppt_x</p:attrName>
                                        </p:attrNameLst>
                                      </p:cBhvr>
                                      <p:tavLst>
                                        <p:tav tm="0">
                                          <p:val>
                                            <p:strVal val="#ppt_x"/>
                                          </p:val>
                                        </p:tav>
                                        <p:tav tm="100000">
                                          <p:val>
                                            <p:strVal val="#ppt_x"/>
                                          </p:val>
                                        </p:tav>
                                      </p:tavLst>
                                    </p:anim>
                                    <p:anim calcmode="lin" valueType="num">
                                      <p:cBhvr>
                                        <p:cTn id="22" dur="1000" fill="hold"/>
                                        <p:tgtEl>
                                          <p:spTgt spid="3174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31751"/>
                                        </p:tgtEl>
                                        <p:attrNameLst>
                                          <p:attrName>style.visibility</p:attrName>
                                        </p:attrNameLst>
                                      </p:cBhvr>
                                      <p:to>
                                        <p:strVal val="visible"/>
                                      </p:to>
                                    </p:set>
                                    <p:animEffect transition="in" filter="fade">
                                      <p:cBhvr>
                                        <p:cTn id="27" dur="1000"/>
                                        <p:tgtEl>
                                          <p:spTgt spid="31751"/>
                                        </p:tgtEl>
                                      </p:cBhvr>
                                    </p:animEffect>
                                    <p:anim calcmode="lin" valueType="num">
                                      <p:cBhvr>
                                        <p:cTn id="28" dur="1000" fill="hold"/>
                                        <p:tgtEl>
                                          <p:spTgt spid="31751"/>
                                        </p:tgtEl>
                                        <p:attrNameLst>
                                          <p:attrName>ppt_x</p:attrName>
                                        </p:attrNameLst>
                                      </p:cBhvr>
                                      <p:tavLst>
                                        <p:tav tm="0">
                                          <p:val>
                                            <p:strVal val="#ppt_x"/>
                                          </p:val>
                                        </p:tav>
                                        <p:tav tm="100000">
                                          <p:val>
                                            <p:strVal val="#ppt_x"/>
                                          </p:val>
                                        </p:tav>
                                      </p:tavLst>
                                    </p:anim>
                                    <p:anim calcmode="lin" valueType="num">
                                      <p:cBhvr>
                                        <p:cTn id="29" dur="1000" fill="hold"/>
                                        <p:tgtEl>
                                          <p:spTgt spid="317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31747" grpId="0"/>
      <p:bldP spid="3175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7544" y="142875"/>
            <a:ext cx="8229600" cy="1143000"/>
          </a:xfrm>
        </p:spPr>
        <p:txBody>
          <a:bodyPr/>
          <a:lstStyle/>
          <a:p>
            <a:pPr eaLnBrk="1" hangingPunct="1"/>
            <a:r>
              <a:rPr lang="en-US" sz="6000" b="1" u="sng" dirty="0">
                <a:latin typeface="Comic Sans MS" pitchFamily="66" charset="0"/>
              </a:rPr>
              <a:t>Unbalanced Forces</a:t>
            </a:r>
          </a:p>
        </p:txBody>
      </p:sp>
      <p:pic>
        <p:nvPicPr>
          <p:cNvPr id="17411" name="Picture 4"/>
          <p:cNvPicPr>
            <a:picLocks noChangeAspect="1" noChangeArrowheads="1"/>
          </p:cNvPicPr>
          <p:nvPr/>
        </p:nvPicPr>
        <p:blipFill>
          <a:blip r:embed="rId3">
            <a:extLst>
              <a:ext uri="{28A0092B-C50C-407E-A947-70E740481C1C}">
                <a14:useLocalDpi xmlns:a14="http://schemas.microsoft.com/office/drawing/2010/main" val="0"/>
              </a:ext>
            </a:extLst>
          </a:blip>
          <a:srcRect l="26466" r="37654"/>
          <a:stretch>
            <a:fillRect/>
          </a:stretch>
        </p:blipFill>
        <p:spPr bwMode="auto">
          <a:xfrm>
            <a:off x="1691680" y="1425655"/>
            <a:ext cx="2214562"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descr="MCj0197739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3270" y="2363788"/>
            <a:ext cx="5445960" cy="200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6"/>
          <p:cNvSpPr txBox="1">
            <a:spLocks noChangeArrowheads="1"/>
          </p:cNvSpPr>
          <p:nvPr/>
        </p:nvSpPr>
        <p:spPr bwMode="auto">
          <a:xfrm>
            <a:off x="79377" y="4509120"/>
            <a:ext cx="8709436"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r>
              <a:rPr lang="en-US" sz="3800" dirty="0">
                <a:latin typeface="Comic Sans MS" pitchFamily="66" charset="0"/>
              </a:rPr>
              <a:t>Based on the forces shown:</a:t>
            </a:r>
          </a:p>
          <a:p>
            <a:pPr algn="ctr" eaLnBrk="1" hangingPunct="1"/>
            <a:r>
              <a:rPr lang="en-US" sz="3800" dirty="0">
                <a:latin typeface="Comic Sans MS" pitchFamily="66" charset="0"/>
              </a:rPr>
              <a:t>Which arm wrestler will likely win?</a:t>
            </a:r>
          </a:p>
          <a:p>
            <a:pPr algn="ctr" eaLnBrk="1" hangingPunct="1"/>
            <a:r>
              <a:rPr lang="en-US" sz="3800" dirty="0">
                <a:latin typeface="Comic Sans MS" pitchFamily="66" charset="0"/>
              </a:rPr>
              <a:t>Which direction will both arms move?</a:t>
            </a:r>
          </a:p>
        </p:txBody>
      </p:sp>
      <p:pic>
        <p:nvPicPr>
          <p:cNvPr id="17414" name="Picture 4"/>
          <p:cNvPicPr>
            <a:picLocks noChangeAspect="1" noChangeArrowheads="1"/>
          </p:cNvPicPr>
          <p:nvPr/>
        </p:nvPicPr>
        <p:blipFill>
          <a:blip r:embed="rId3">
            <a:extLst>
              <a:ext uri="{28A0092B-C50C-407E-A947-70E740481C1C}">
                <a14:useLocalDpi xmlns:a14="http://schemas.microsoft.com/office/drawing/2010/main" val="0"/>
              </a:ext>
            </a:extLst>
          </a:blip>
          <a:srcRect r="73380" b="15527"/>
          <a:stretch>
            <a:fillRect/>
          </a:stretch>
        </p:blipFill>
        <p:spPr bwMode="auto">
          <a:xfrm>
            <a:off x="4572000" y="1425655"/>
            <a:ext cx="16430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1000"/>
                                        <p:tgtEl>
                                          <p:spTgt spid="17410"/>
                                        </p:tgtEl>
                                      </p:cBhvr>
                                    </p:animEffect>
                                    <p:anim calcmode="lin" valueType="num">
                                      <p:cBhvr>
                                        <p:cTn id="8" dur="1000" fill="hold"/>
                                        <p:tgtEl>
                                          <p:spTgt spid="17410"/>
                                        </p:tgtEl>
                                        <p:attrNameLst>
                                          <p:attrName>ppt_x</p:attrName>
                                        </p:attrNameLst>
                                      </p:cBhvr>
                                      <p:tavLst>
                                        <p:tav tm="0">
                                          <p:val>
                                            <p:strVal val="#ppt_x"/>
                                          </p:val>
                                        </p:tav>
                                        <p:tav tm="100000">
                                          <p:val>
                                            <p:strVal val="#ppt_x"/>
                                          </p:val>
                                        </p:tav>
                                      </p:tavLst>
                                    </p:anim>
                                    <p:anim calcmode="lin" valueType="num">
                                      <p:cBhvr>
                                        <p:cTn id="9" dur="1000" fill="hold"/>
                                        <p:tgtEl>
                                          <p:spTgt spid="17410"/>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nodeType="afterEffect">
                                  <p:stCondLst>
                                    <p:cond delay="500"/>
                                  </p:stCondLst>
                                  <p:childTnLst>
                                    <p:set>
                                      <p:cBhvr>
                                        <p:cTn id="12" dur="1" fill="hold">
                                          <p:stCondLst>
                                            <p:cond delay="0"/>
                                          </p:stCondLst>
                                        </p:cTn>
                                        <p:tgtEl>
                                          <p:spTgt spid="17412"/>
                                        </p:tgtEl>
                                        <p:attrNameLst>
                                          <p:attrName>style.visibility</p:attrName>
                                        </p:attrNameLst>
                                      </p:cBhvr>
                                      <p:to>
                                        <p:strVal val="visible"/>
                                      </p:to>
                                    </p:set>
                                    <p:animEffect transition="in" filter="fade">
                                      <p:cBhvr>
                                        <p:cTn id="13" dur="1000"/>
                                        <p:tgtEl>
                                          <p:spTgt spid="17412"/>
                                        </p:tgtEl>
                                      </p:cBhvr>
                                    </p:animEffect>
                                    <p:anim calcmode="lin" valueType="num">
                                      <p:cBhvr>
                                        <p:cTn id="14" dur="1000" fill="hold"/>
                                        <p:tgtEl>
                                          <p:spTgt spid="17412"/>
                                        </p:tgtEl>
                                        <p:attrNameLst>
                                          <p:attrName>ppt_x</p:attrName>
                                        </p:attrNameLst>
                                      </p:cBhvr>
                                      <p:tavLst>
                                        <p:tav tm="0">
                                          <p:val>
                                            <p:strVal val="#ppt_x"/>
                                          </p:val>
                                        </p:tav>
                                        <p:tav tm="100000">
                                          <p:val>
                                            <p:strVal val="#ppt_x"/>
                                          </p:val>
                                        </p:tav>
                                      </p:tavLst>
                                    </p:anim>
                                    <p:anim calcmode="lin" valueType="num">
                                      <p:cBhvr>
                                        <p:cTn id="15" dur="1000" fill="hold"/>
                                        <p:tgtEl>
                                          <p:spTgt spid="17412"/>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2" presetClass="entr" presetSubtype="2" fill="hold" nodeType="afterEffect">
                                  <p:stCondLst>
                                    <p:cond delay="500"/>
                                  </p:stCondLst>
                                  <p:childTnLst>
                                    <p:set>
                                      <p:cBhvr>
                                        <p:cTn id="18" dur="1" fill="hold">
                                          <p:stCondLst>
                                            <p:cond delay="0"/>
                                          </p:stCondLst>
                                        </p:cTn>
                                        <p:tgtEl>
                                          <p:spTgt spid="17411"/>
                                        </p:tgtEl>
                                        <p:attrNameLst>
                                          <p:attrName>style.visibility</p:attrName>
                                        </p:attrNameLst>
                                      </p:cBhvr>
                                      <p:to>
                                        <p:strVal val="visible"/>
                                      </p:to>
                                    </p:set>
                                    <p:animEffect transition="in" filter="wipe(right)">
                                      <p:cBhvr>
                                        <p:cTn id="19" dur="1000"/>
                                        <p:tgtEl>
                                          <p:spTgt spid="17411"/>
                                        </p:tgtEl>
                                      </p:cBhvr>
                                    </p:animEffect>
                                  </p:childTnLst>
                                </p:cTn>
                              </p:par>
                            </p:childTnLst>
                          </p:cTn>
                        </p:par>
                        <p:par>
                          <p:cTn id="20" fill="hold">
                            <p:stCondLst>
                              <p:cond delay="4500"/>
                            </p:stCondLst>
                            <p:childTnLst>
                              <p:par>
                                <p:cTn id="21" presetID="22" presetClass="entr" presetSubtype="8" fill="hold" nodeType="afterEffect">
                                  <p:stCondLst>
                                    <p:cond delay="500"/>
                                  </p:stCondLst>
                                  <p:childTnLst>
                                    <p:set>
                                      <p:cBhvr>
                                        <p:cTn id="22" dur="1" fill="hold">
                                          <p:stCondLst>
                                            <p:cond delay="0"/>
                                          </p:stCondLst>
                                        </p:cTn>
                                        <p:tgtEl>
                                          <p:spTgt spid="17414"/>
                                        </p:tgtEl>
                                        <p:attrNameLst>
                                          <p:attrName>style.visibility</p:attrName>
                                        </p:attrNameLst>
                                      </p:cBhvr>
                                      <p:to>
                                        <p:strVal val="visible"/>
                                      </p:to>
                                    </p:set>
                                    <p:animEffect transition="in" filter="wipe(left)">
                                      <p:cBhvr>
                                        <p:cTn id="23" dur="1000"/>
                                        <p:tgtEl>
                                          <p:spTgt spid="17414"/>
                                        </p:tgtEl>
                                      </p:cBhvr>
                                    </p:animEffect>
                                  </p:childTnLst>
                                </p:cTn>
                              </p:par>
                            </p:childTnLst>
                          </p:cTn>
                        </p:par>
                        <p:par>
                          <p:cTn id="24" fill="hold">
                            <p:stCondLst>
                              <p:cond delay="6000"/>
                            </p:stCondLst>
                            <p:childTnLst>
                              <p:par>
                                <p:cTn id="25" presetID="42" presetClass="entr" presetSubtype="0" fill="hold" grpId="0" nodeType="afterEffect">
                                  <p:stCondLst>
                                    <p:cond delay="1000"/>
                                  </p:stCondLst>
                                  <p:childTnLst>
                                    <p:set>
                                      <p:cBhvr>
                                        <p:cTn id="26" dur="1" fill="hold">
                                          <p:stCondLst>
                                            <p:cond delay="0"/>
                                          </p:stCondLst>
                                        </p:cTn>
                                        <p:tgtEl>
                                          <p:spTgt spid="17413"/>
                                        </p:tgtEl>
                                        <p:attrNameLst>
                                          <p:attrName>style.visibility</p:attrName>
                                        </p:attrNameLst>
                                      </p:cBhvr>
                                      <p:to>
                                        <p:strVal val="visible"/>
                                      </p:to>
                                    </p:set>
                                    <p:animEffect transition="in" filter="fade">
                                      <p:cBhvr>
                                        <p:cTn id="27" dur="1000"/>
                                        <p:tgtEl>
                                          <p:spTgt spid="17413"/>
                                        </p:tgtEl>
                                      </p:cBhvr>
                                    </p:animEffect>
                                    <p:anim calcmode="lin" valueType="num">
                                      <p:cBhvr>
                                        <p:cTn id="28" dur="1000" fill="hold"/>
                                        <p:tgtEl>
                                          <p:spTgt spid="17413"/>
                                        </p:tgtEl>
                                        <p:attrNameLst>
                                          <p:attrName>ppt_x</p:attrName>
                                        </p:attrNameLst>
                                      </p:cBhvr>
                                      <p:tavLst>
                                        <p:tav tm="0">
                                          <p:val>
                                            <p:strVal val="#ppt_x"/>
                                          </p:val>
                                        </p:tav>
                                        <p:tav tm="100000">
                                          <p:val>
                                            <p:strVal val="#ppt_x"/>
                                          </p:val>
                                        </p:tav>
                                      </p:tavLst>
                                    </p:anim>
                                    <p:anim calcmode="lin" valueType="num">
                                      <p:cBhvr>
                                        <p:cTn id="29" dur="1000" fill="hold"/>
                                        <p:tgtEl>
                                          <p:spTgt spid="174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5629" y="274638"/>
            <a:ext cx="8856984" cy="1143000"/>
          </a:xfrm>
        </p:spPr>
        <p:txBody>
          <a:bodyPr/>
          <a:lstStyle/>
          <a:p>
            <a:pPr eaLnBrk="1" hangingPunct="1"/>
            <a:r>
              <a:rPr lang="en-US" sz="8000" b="1" dirty="0">
                <a:latin typeface="Comic Sans MS" pitchFamily="66" charset="0"/>
              </a:rPr>
              <a:t>What is a force?</a:t>
            </a:r>
          </a:p>
        </p:txBody>
      </p:sp>
      <p:sp>
        <p:nvSpPr>
          <p:cNvPr id="51203" name="Rectangle 3"/>
          <p:cNvSpPr>
            <a:spLocks noGrp="1" noChangeArrowheads="1"/>
          </p:cNvSpPr>
          <p:nvPr>
            <p:ph idx="1"/>
          </p:nvPr>
        </p:nvSpPr>
        <p:spPr>
          <a:xfrm>
            <a:off x="107504" y="4293096"/>
            <a:ext cx="7776865" cy="2402160"/>
          </a:xfrm>
        </p:spPr>
        <p:txBody>
          <a:bodyPr/>
          <a:lstStyle/>
          <a:p>
            <a:pPr marL="0" indent="0" eaLnBrk="1" hangingPunct="1">
              <a:lnSpc>
                <a:spcPct val="80000"/>
              </a:lnSpc>
              <a:buNone/>
            </a:pPr>
            <a:r>
              <a:rPr lang="en-US" sz="8800" dirty="0">
                <a:latin typeface="Comic Sans MS" pitchFamily="66" charset="0"/>
              </a:rPr>
              <a:t>    A force is a  </a:t>
            </a:r>
            <a:br>
              <a:rPr lang="en-US" sz="8800" dirty="0">
                <a:latin typeface="Comic Sans MS" pitchFamily="66" charset="0"/>
              </a:rPr>
            </a:br>
            <a:r>
              <a:rPr lang="en-US" sz="8800" dirty="0">
                <a:latin typeface="Comic Sans MS" pitchFamily="66" charset="0"/>
              </a:rPr>
              <a:t>    </a:t>
            </a:r>
            <a:r>
              <a:rPr lang="en-US" sz="8800" u="sng" dirty="0">
                <a:solidFill>
                  <a:srgbClr val="FF0000"/>
                </a:solidFill>
                <a:latin typeface="Comic Sans MS" pitchFamily="66" charset="0"/>
              </a:rPr>
              <a:t>push</a:t>
            </a:r>
            <a:endParaRPr lang="en-US" sz="2400" dirty="0"/>
          </a:p>
        </p:txBody>
      </p:sp>
      <p:pic>
        <p:nvPicPr>
          <p:cNvPr id="51204" name="Picture 4" descr="MCj010520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2148032"/>
            <a:ext cx="3657600"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MCj0105206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1983264"/>
            <a:ext cx="41148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39952" y="5373216"/>
            <a:ext cx="3464411" cy="1188146"/>
          </a:xfrm>
          <a:prstGeom prst="rect">
            <a:avLst/>
          </a:prstGeom>
        </p:spPr>
        <p:txBody>
          <a:bodyPr wrap="none">
            <a:spAutoFit/>
          </a:bodyPr>
          <a:lstStyle/>
          <a:p>
            <a:pPr marL="0" indent="0" algn="ctr" eaLnBrk="1" hangingPunct="1">
              <a:lnSpc>
                <a:spcPct val="80000"/>
              </a:lnSpc>
              <a:buNone/>
            </a:pPr>
            <a:r>
              <a:rPr lang="en-US" sz="8800" dirty="0">
                <a:latin typeface="Comic Sans MS" pitchFamily="66" charset="0"/>
              </a:rPr>
              <a:t>or </a:t>
            </a:r>
            <a:r>
              <a:rPr lang="en-US" sz="8800" u="sng" dirty="0">
                <a:solidFill>
                  <a:srgbClr val="FF0000"/>
                </a:solidFill>
                <a:latin typeface="Comic Sans MS" pitchFamily="66" charset="0"/>
              </a:rPr>
              <a:t>pull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1203">
                                            <p:txEl>
                                              <p:pRg st="0" end="0"/>
                                            </p:txEl>
                                          </p:spTgt>
                                        </p:tgtEl>
                                        <p:attrNameLst>
                                          <p:attrName>style.visibility</p:attrName>
                                        </p:attrNameLst>
                                      </p:cBhvr>
                                      <p:to>
                                        <p:strVal val="visible"/>
                                      </p:to>
                                    </p:set>
                                    <p:animEffect transition="in" filter="fade">
                                      <p:cBhvr>
                                        <p:cTn id="14" dur="1000"/>
                                        <p:tgtEl>
                                          <p:spTgt spid="51203">
                                            <p:txEl>
                                              <p:pRg st="0" end="0"/>
                                            </p:txEl>
                                          </p:spTgt>
                                        </p:tgtEl>
                                      </p:cBhvr>
                                    </p:animEffect>
                                    <p:anim calcmode="lin" valueType="num">
                                      <p:cBhvr>
                                        <p:cTn id="15" dur="10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120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2" fill="hold" nodeType="afterEffect">
                                  <p:stCondLst>
                                    <p:cond delay="500"/>
                                  </p:stCondLst>
                                  <p:childTnLst>
                                    <p:set>
                                      <p:cBhvr>
                                        <p:cTn id="19" dur="1" fill="hold">
                                          <p:stCondLst>
                                            <p:cond delay="0"/>
                                          </p:stCondLst>
                                        </p:cTn>
                                        <p:tgtEl>
                                          <p:spTgt spid="51204"/>
                                        </p:tgtEl>
                                        <p:attrNameLst>
                                          <p:attrName>style.visibility</p:attrName>
                                        </p:attrNameLst>
                                      </p:cBhvr>
                                      <p:to>
                                        <p:strVal val="visible"/>
                                      </p:to>
                                    </p:set>
                                    <p:animEffect transition="in" filter="wipe(right)">
                                      <p:cBhvr>
                                        <p:cTn id="20" dur="1000"/>
                                        <p:tgtEl>
                                          <p:spTgt spid="51204"/>
                                        </p:tgtEl>
                                      </p:cBhvr>
                                    </p:animEffect>
                                  </p:childTnLst>
                                </p:cTn>
                              </p:par>
                            </p:childTnLst>
                          </p:cTn>
                        </p:par>
                        <p:par>
                          <p:cTn id="21" fill="hold">
                            <p:stCondLst>
                              <p:cond delay="2500"/>
                            </p:stCondLst>
                            <p:childTnLst>
                              <p:par>
                                <p:cTn id="22" presetID="35" presetClass="path" presetSubtype="0" accel="50000" decel="50000" fill="hold" nodeType="afterEffect">
                                  <p:stCondLst>
                                    <p:cond delay="0"/>
                                  </p:stCondLst>
                                  <p:childTnLst>
                                    <p:animMotion origin="layout" path="M 0 0 L -0.25 0 E" pathEditMode="relative" ptsTypes="">
                                      <p:cBhvr>
                                        <p:cTn id="23" dur="2000" fill="hold"/>
                                        <p:tgtEl>
                                          <p:spTgt spid="51204"/>
                                        </p:tgtEl>
                                        <p:attrNameLst>
                                          <p:attrName>ppt_x</p:attrName>
                                          <p:attrName>ppt_y</p:attrName>
                                        </p:attrNameLst>
                                      </p:cBhvr>
                                    </p:animMotion>
                                  </p:childTnLst>
                                </p:cTn>
                              </p:par>
                            </p:childTnLst>
                          </p:cTn>
                        </p:par>
                        <p:par>
                          <p:cTn id="24" fill="hold">
                            <p:stCondLst>
                              <p:cond delay="4500"/>
                            </p:stCondLst>
                            <p:childTnLst>
                              <p:par>
                                <p:cTn id="25" presetID="42" presetClass="entr" presetSubtype="0" fill="hold" grpId="0" nodeType="afterEffect">
                                  <p:stCondLst>
                                    <p:cond delay="1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6500"/>
                            </p:stCondLst>
                            <p:childTnLst>
                              <p:par>
                                <p:cTn id="31" presetID="42" presetClass="entr" presetSubtype="0" fill="hold" nodeType="afterEffect">
                                  <p:stCondLst>
                                    <p:cond delay="500"/>
                                  </p:stCondLst>
                                  <p:childTnLst>
                                    <p:set>
                                      <p:cBhvr>
                                        <p:cTn id="32" dur="1" fill="hold">
                                          <p:stCondLst>
                                            <p:cond delay="0"/>
                                          </p:stCondLst>
                                        </p:cTn>
                                        <p:tgtEl>
                                          <p:spTgt spid="51205"/>
                                        </p:tgtEl>
                                        <p:attrNameLst>
                                          <p:attrName>style.visibility</p:attrName>
                                        </p:attrNameLst>
                                      </p:cBhvr>
                                      <p:to>
                                        <p:strVal val="visible"/>
                                      </p:to>
                                    </p:set>
                                    <p:animEffect transition="in" filter="fade">
                                      <p:cBhvr>
                                        <p:cTn id="33" dur="1000"/>
                                        <p:tgtEl>
                                          <p:spTgt spid="51205"/>
                                        </p:tgtEl>
                                      </p:cBhvr>
                                    </p:animEffect>
                                    <p:anim calcmode="lin" valueType="num">
                                      <p:cBhvr>
                                        <p:cTn id="34" dur="1000" fill="hold"/>
                                        <p:tgtEl>
                                          <p:spTgt spid="51205"/>
                                        </p:tgtEl>
                                        <p:attrNameLst>
                                          <p:attrName>ppt_x</p:attrName>
                                        </p:attrNameLst>
                                      </p:cBhvr>
                                      <p:tavLst>
                                        <p:tav tm="0">
                                          <p:val>
                                            <p:strVal val="#ppt_x"/>
                                          </p:val>
                                        </p:tav>
                                        <p:tav tm="100000">
                                          <p:val>
                                            <p:strVal val="#ppt_x"/>
                                          </p:val>
                                        </p:tav>
                                      </p:tavLst>
                                    </p:anim>
                                    <p:anim calcmode="lin" valueType="num">
                                      <p:cBhvr>
                                        <p:cTn id="35" dur="1000" fill="hold"/>
                                        <p:tgtEl>
                                          <p:spTgt spid="51205"/>
                                        </p:tgtEl>
                                        <p:attrNameLst>
                                          <p:attrName>ppt_y</p:attrName>
                                        </p:attrNameLst>
                                      </p:cBhvr>
                                      <p:tavLst>
                                        <p:tav tm="0">
                                          <p:val>
                                            <p:strVal val="#ppt_y+.1"/>
                                          </p:val>
                                        </p:tav>
                                        <p:tav tm="100000">
                                          <p:val>
                                            <p:strVal val="#ppt_y"/>
                                          </p:val>
                                        </p:tav>
                                      </p:tavLst>
                                    </p:anim>
                                  </p:childTnLst>
                                </p:cTn>
                              </p:par>
                            </p:childTnLst>
                          </p:cTn>
                        </p:par>
                        <p:par>
                          <p:cTn id="36" fill="hold">
                            <p:stCondLst>
                              <p:cond delay="8000"/>
                            </p:stCondLst>
                            <p:childTnLst>
                              <p:par>
                                <p:cTn id="37" presetID="44" presetClass="path" presetSubtype="0" accel="50000" decel="50000" fill="hold" nodeType="afterEffect">
                                  <p:stCondLst>
                                    <p:cond delay="500"/>
                                  </p:stCondLst>
                                  <p:childTnLst>
                                    <p:animMotion origin="layout" path="M 0 0 L 0.067 -0.04 C 0.081 -0.049 0.102 -0.054 0.124 -0.054 C 0.149 -0.054 0.169 -0.049 0.183 -0.04 L 0.25 0 E" pathEditMode="relative" ptsTypes="">
                                      <p:cBhvr>
                                        <p:cTn id="38" dur="2000" fill="hold"/>
                                        <p:tgtEl>
                                          <p:spTgt spid="5120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51203" grpId="0" build="p"/>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81364" y="154994"/>
            <a:ext cx="8229600" cy="1143000"/>
          </a:xfrm>
        </p:spPr>
        <p:txBody>
          <a:bodyPr/>
          <a:lstStyle/>
          <a:p>
            <a:pPr eaLnBrk="1" hangingPunct="1"/>
            <a:r>
              <a:rPr lang="en-US" sz="6600" b="1" u="sng" dirty="0">
                <a:latin typeface="Comic Sans MS" pitchFamily="66" charset="0"/>
              </a:rPr>
              <a:t>Unbalanced Forces</a:t>
            </a:r>
          </a:p>
        </p:txBody>
      </p:sp>
      <p:pic>
        <p:nvPicPr>
          <p:cNvPr id="18435" name="Picture 8" descr="MCj0365974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4498" y="2492896"/>
            <a:ext cx="54102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9"/>
          <p:cNvPicPr>
            <a:picLocks noChangeAspect="1" noChangeArrowheads="1"/>
          </p:cNvPicPr>
          <p:nvPr/>
        </p:nvPicPr>
        <p:blipFill>
          <a:blip r:embed="rId4">
            <a:extLst>
              <a:ext uri="{28A0092B-C50C-407E-A947-70E740481C1C}">
                <a14:useLocalDpi xmlns:a14="http://schemas.microsoft.com/office/drawing/2010/main" val="0"/>
              </a:ext>
            </a:extLst>
          </a:blip>
          <a:srcRect l="74449"/>
          <a:stretch>
            <a:fillRect/>
          </a:stretch>
        </p:blipFill>
        <p:spPr bwMode="auto">
          <a:xfrm>
            <a:off x="6570392" y="5302045"/>
            <a:ext cx="1943249" cy="133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Text Box 10"/>
          <p:cNvSpPr txBox="1">
            <a:spLocks noChangeArrowheads="1"/>
          </p:cNvSpPr>
          <p:nvPr/>
        </p:nvSpPr>
        <p:spPr bwMode="auto">
          <a:xfrm>
            <a:off x="2014792" y="4796965"/>
            <a:ext cx="1439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eaLnBrk="1" hangingPunct="1"/>
            <a:r>
              <a:rPr lang="en-US" dirty="0">
                <a:latin typeface="Comic Sans MS" pitchFamily="66" charset="0"/>
              </a:rPr>
              <a:t>4 N, left</a:t>
            </a:r>
          </a:p>
        </p:txBody>
      </p:sp>
      <p:pic>
        <p:nvPicPr>
          <p:cNvPr id="18438" name="Picture 9"/>
          <p:cNvPicPr>
            <a:picLocks noChangeAspect="1" noChangeArrowheads="1"/>
          </p:cNvPicPr>
          <p:nvPr/>
        </p:nvPicPr>
        <p:blipFill>
          <a:blip r:embed="rId4">
            <a:extLst>
              <a:ext uri="{28A0092B-C50C-407E-A947-70E740481C1C}">
                <a14:useLocalDpi xmlns:a14="http://schemas.microsoft.com/office/drawing/2010/main" val="0"/>
              </a:ext>
            </a:extLst>
          </a:blip>
          <a:srcRect l="5515" r="73805"/>
          <a:stretch>
            <a:fillRect/>
          </a:stretch>
        </p:blipFill>
        <p:spPr bwMode="auto">
          <a:xfrm>
            <a:off x="2198942" y="1484784"/>
            <a:ext cx="1071562"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9"/>
          <p:cNvPicPr>
            <a:picLocks noChangeAspect="1" noChangeArrowheads="1"/>
          </p:cNvPicPr>
          <p:nvPr/>
        </p:nvPicPr>
        <p:blipFill>
          <a:blip r:embed="rId4">
            <a:extLst>
              <a:ext uri="{28A0092B-C50C-407E-A947-70E740481C1C}">
                <a14:useLocalDpi xmlns:a14="http://schemas.microsoft.com/office/drawing/2010/main" val="0"/>
              </a:ext>
            </a:extLst>
          </a:blip>
          <a:srcRect l="26195" r="32443"/>
          <a:stretch>
            <a:fillRect/>
          </a:stretch>
        </p:blipFill>
        <p:spPr bwMode="auto">
          <a:xfrm>
            <a:off x="5108054" y="1484784"/>
            <a:ext cx="21431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
          <p:cNvSpPr txBox="1">
            <a:spLocks noChangeArrowheads="1"/>
          </p:cNvSpPr>
          <p:nvPr/>
        </p:nvSpPr>
        <p:spPr bwMode="auto">
          <a:xfrm>
            <a:off x="5498676" y="4788768"/>
            <a:ext cx="174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eaLnBrk="1" hangingPunct="1"/>
            <a:r>
              <a:rPr lang="en-US" dirty="0">
                <a:latin typeface="Comic Sans MS" pitchFamily="66" charset="0"/>
              </a:rPr>
              <a:t>10 N, right</a:t>
            </a:r>
          </a:p>
        </p:txBody>
      </p:sp>
      <p:sp>
        <p:nvSpPr>
          <p:cNvPr id="10" name="Rounded Rectangle 9"/>
          <p:cNvSpPr/>
          <p:nvPr/>
        </p:nvSpPr>
        <p:spPr>
          <a:xfrm>
            <a:off x="1855517" y="5514057"/>
            <a:ext cx="4714875"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rgbClr val="0070C0"/>
                </a:solidFill>
                <a:latin typeface="Comic Sans MS" pitchFamily="66" charset="0"/>
              </a:rPr>
              <a:t>Which direction will the rope move?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1000"/>
                                        <p:tgtEl>
                                          <p:spTgt spid="18434"/>
                                        </p:tgtEl>
                                      </p:cBhvr>
                                    </p:animEffect>
                                    <p:anim calcmode="lin" valueType="num">
                                      <p:cBhvr>
                                        <p:cTn id="8" dur="1000" fill="hold"/>
                                        <p:tgtEl>
                                          <p:spTgt spid="18434"/>
                                        </p:tgtEl>
                                        <p:attrNameLst>
                                          <p:attrName>ppt_x</p:attrName>
                                        </p:attrNameLst>
                                      </p:cBhvr>
                                      <p:tavLst>
                                        <p:tav tm="0">
                                          <p:val>
                                            <p:strVal val="#ppt_x"/>
                                          </p:val>
                                        </p:tav>
                                        <p:tav tm="100000">
                                          <p:val>
                                            <p:strVal val="#ppt_x"/>
                                          </p:val>
                                        </p:tav>
                                      </p:tavLst>
                                    </p:anim>
                                    <p:anim calcmode="lin" valueType="num">
                                      <p:cBhvr>
                                        <p:cTn id="9" dur="1000" fill="hold"/>
                                        <p:tgtEl>
                                          <p:spTgt spid="1843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500"/>
                                  </p:stCondLst>
                                  <p:childTnLst>
                                    <p:set>
                                      <p:cBhvr>
                                        <p:cTn id="12" dur="1" fill="hold">
                                          <p:stCondLst>
                                            <p:cond delay="0"/>
                                          </p:stCondLst>
                                        </p:cTn>
                                        <p:tgtEl>
                                          <p:spTgt spid="18435"/>
                                        </p:tgtEl>
                                        <p:attrNameLst>
                                          <p:attrName>style.visibility</p:attrName>
                                        </p:attrNameLst>
                                      </p:cBhvr>
                                      <p:to>
                                        <p:strVal val="visible"/>
                                      </p:to>
                                    </p:set>
                                    <p:animEffect transition="in" filter="fade">
                                      <p:cBhvr>
                                        <p:cTn id="13" dur="1000"/>
                                        <p:tgtEl>
                                          <p:spTgt spid="18435"/>
                                        </p:tgtEl>
                                      </p:cBhvr>
                                    </p:animEffect>
                                    <p:anim calcmode="lin" valueType="num">
                                      <p:cBhvr>
                                        <p:cTn id="14" dur="1000" fill="hold"/>
                                        <p:tgtEl>
                                          <p:spTgt spid="18435"/>
                                        </p:tgtEl>
                                        <p:attrNameLst>
                                          <p:attrName>ppt_x</p:attrName>
                                        </p:attrNameLst>
                                      </p:cBhvr>
                                      <p:tavLst>
                                        <p:tav tm="0">
                                          <p:val>
                                            <p:strVal val="#ppt_x"/>
                                          </p:val>
                                        </p:tav>
                                        <p:tav tm="100000">
                                          <p:val>
                                            <p:strVal val="#ppt_x"/>
                                          </p:val>
                                        </p:tav>
                                      </p:tavLst>
                                    </p:anim>
                                    <p:anim calcmode="lin" valueType="num">
                                      <p:cBhvr>
                                        <p:cTn id="15" dur="1000" fill="hold"/>
                                        <p:tgtEl>
                                          <p:spTgt spid="18435"/>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2" presetClass="entr" presetSubtype="2" fill="hold" nodeType="afterEffect">
                                  <p:stCondLst>
                                    <p:cond delay="500"/>
                                  </p:stCondLst>
                                  <p:childTnLst>
                                    <p:set>
                                      <p:cBhvr>
                                        <p:cTn id="18" dur="1" fill="hold">
                                          <p:stCondLst>
                                            <p:cond delay="0"/>
                                          </p:stCondLst>
                                        </p:cTn>
                                        <p:tgtEl>
                                          <p:spTgt spid="18438"/>
                                        </p:tgtEl>
                                        <p:attrNameLst>
                                          <p:attrName>style.visibility</p:attrName>
                                        </p:attrNameLst>
                                      </p:cBhvr>
                                      <p:to>
                                        <p:strVal val="visible"/>
                                      </p:to>
                                    </p:set>
                                    <p:animEffect transition="in" filter="wipe(right)">
                                      <p:cBhvr>
                                        <p:cTn id="19" dur="1000"/>
                                        <p:tgtEl>
                                          <p:spTgt spid="18438"/>
                                        </p:tgtEl>
                                      </p:cBhvr>
                                    </p:animEffect>
                                  </p:childTnLst>
                                </p:cTn>
                              </p:par>
                              <p:par>
                                <p:cTn id="20" presetID="22" presetClass="entr" presetSubtype="2" fill="hold" grpId="0" nodeType="withEffect">
                                  <p:stCondLst>
                                    <p:cond delay="500"/>
                                  </p:stCondLst>
                                  <p:childTnLst>
                                    <p:set>
                                      <p:cBhvr>
                                        <p:cTn id="21" dur="1" fill="hold">
                                          <p:stCondLst>
                                            <p:cond delay="0"/>
                                          </p:stCondLst>
                                        </p:cTn>
                                        <p:tgtEl>
                                          <p:spTgt spid="57354"/>
                                        </p:tgtEl>
                                        <p:attrNameLst>
                                          <p:attrName>style.visibility</p:attrName>
                                        </p:attrNameLst>
                                      </p:cBhvr>
                                      <p:to>
                                        <p:strVal val="visible"/>
                                      </p:to>
                                    </p:set>
                                    <p:animEffect transition="in" filter="wipe(right)">
                                      <p:cBhvr>
                                        <p:cTn id="22" dur="1000"/>
                                        <p:tgtEl>
                                          <p:spTgt spid="57354"/>
                                        </p:tgtEl>
                                      </p:cBhvr>
                                    </p:animEffect>
                                  </p:childTnLst>
                                </p:cTn>
                              </p:par>
                            </p:childTnLst>
                          </p:cTn>
                        </p:par>
                        <p:par>
                          <p:cTn id="23" fill="hold">
                            <p:stCondLst>
                              <p:cond delay="4500"/>
                            </p:stCondLst>
                            <p:childTnLst>
                              <p:par>
                                <p:cTn id="24" presetID="22" presetClass="entr" presetSubtype="8" fill="hold" nodeType="afterEffect">
                                  <p:stCondLst>
                                    <p:cond delay="1000"/>
                                  </p:stCondLst>
                                  <p:childTnLst>
                                    <p:set>
                                      <p:cBhvr>
                                        <p:cTn id="25" dur="1" fill="hold">
                                          <p:stCondLst>
                                            <p:cond delay="0"/>
                                          </p:stCondLst>
                                        </p:cTn>
                                        <p:tgtEl>
                                          <p:spTgt spid="18439"/>
                                        </p:tgtEl>
                                        <p:attrNameLst>
                                          <p:attrName>style.visibility</p:attrName>
                                        </p:attrNameLst>
                                      </p:cBhvr>
                                      <p:to>
                                        <p:strVal val="visible"/>
                                      </p:to>
                                    </p:set>
                                    <p:animEffect transition="in" filter="wipe(left)">
                                      <p:cBhvr>
                                        <p:cTn id="26" dur="1000"/>
                                        <p:tgtEl>
                                          <p:spTgt spid="18439"/>
                                        </p:tgtEl>
                                      </p:cBhvr>
                                    </p:animEffect>
                                  </p:childTnLst>
                                </p:cTn>
                              </p:par>
                              <p:par>
                                <p:cTn id="27" presetID="22" presetClass="entr" presetSubtype="8" fill="hold" grpId="0" nodeType="withEffect">
                                  <p:stCondLst>
                                    <p:cond delay="100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1000"/>
                                        <p:tgtEl>
                                          <p:spTgt spid="9"/>
                                        </p:tgtEl>
                                      </p:cBhvr>
                                    </p:animEffect>
                                  </p:childTnLst>
                                </p:cTn>
                              </p:par>
                            </p:childTnLst>
                          </p:cTn>
                        </p:par>
                        <p:par>
                          <p:cTn id="30" fill="hold">
                            <p:stCondLst>
                              <p:cond delay="6500"/>
                            </p:stCondLst>
                            <p:childTnLst>
                              <p:par>
                                <p:cTn id="31" presetID="42" presetClass="entr" presetSubtype="0" fill="hold" grpId="0" nodeType="afterEffect">
                                  <p:stCondLst>
                                    <p:cond delay="10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7353"/>
                                        </p:tgtEl>
                                        <p:attrNameLst>
                                          <p:attrName>style.visibility</p:attrName>
                                        </p:attrNameLst>
                                      </p:cBhvr>
                                      <p:to>
                                        <p:strVal val="visible"/>
                                      </p:to>
                                    </p:set>
                                    <p:animEffect transition="in" filter="wipe(left)">
                                      <p:cBhvr>
                                        <p:cTn id="40" dur="1000"/>
                                        <p:tgtEl>
                                          <p:spTgt spid="57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57354" grpId="0"/>
      <p:bldP spid="9" grpId="0"/>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67544" y="188640"/>
            <a:ext cx="8229600" cy="1143000"/>
          </a:xfrm>
        </p:spPr>
        <p:txBody>
          <a:bodyPr/>
          <a:lstStyle/>
          <a:p>
            <a:pPr eaLnBrk="1" hangingPunct="1"/>
            <a:r>
              <a:rPr lang="en-US" sz="6600" b="1" u="sng" dirty="0">
                <a:latin typeface="Comic Sans MS" pitchFamily="66" charset="0"/>
              </a:rPr>
              <a:t>Unbalanced Forces</a:t>
            </a:r>
          </a:p>
        </p:txBody>
      </p:sp>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l="46127"/>
          <a:stretch>
            <a:fillRect/>
          </a:stretch>
        </p:blipFill>
        <p:spPr bwMode="auto">
          <a:xfrm>
            <a:off x="6516216" y="5357813"/>
            <a:ext cx="1982787"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600200"/>
            <a:ext cx="3198813" cy="3581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23" b="37108" l="2218" r="19965"/>
                    </a14:imgEffect>
                  </a14:imgLayer>
                </a14:imgProps>
              </a:ext>
              <a:ext uri="{28A0092B-C50C-407E-A947-70E740481C1C}">
                <a14:useLocalDpi xmlns:a14="http://schemas.microsoft.com/office/drawing/2010/main" val="0"/>
              </a:ext>
            </a:extLst>
          </a:blip>
          <a:srcRect r="77817" b="58769"/>
          <a:stretch>
            <a:fillRect/>
          </a:stretch>
        </p:blipFill>
        <p:spPr bwMode="auto">
          <a:xfrm>
            <a:off x="971600" y="2885071"/>
            <a:ext cx="1500187"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7">
            <a:extLst>
              <a:ext uri="{BEBA8EAE-BF5A-486C-A8C5-ECC9F3942E4B}">
                <a14:imgProps xmlns:a14="http://schemas.microsoft.com/office/drawing/2010/main">
                  <a14:imgLayer r:embed="rId6">
                    <a14:imgEffect>
                      <a14:backgroundRemoval t="43662" b="92958" l="3788" r="38131"/>
                    </a14:imgEffect>
                  </a14:imgLayer>
                </a14:imgProps>
              </a:ext>
              <a:ext uri="{28A0092B-C50C-407E-A947-70E740481C1C}">
                <a14:useLocalDpi xmlns:a14="http://schemas.microsoft.com/office/drawing/2010/main" val="0"/>
              </a:ext>
            </a:extLst>
          </a:blip>
          <a:srcRect l="-1550" t="37697" r="61409" b="-2489"/>
          <a:stretch>
            <a:fillRect/>
          </a:stretch>
        </p:blipFill>
        <p:spPr bwMode="auto">
          <a:xfrm>
            <a:off x="5715000" y="2786063"/>
            <a:ext cx="271462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528486" y="5387193"/>
            <a:ext cx="3643313" cy="12715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rgbClr val="0070C0"/>
                </a:solidFill>
                <a:latin typeface="Comic Sans MS" pitchFamily="66" charset="0"/>
              </a:rPr>
              <a:t>Which direction will the ball roll?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1000"/>
                                        <p:tgtEl>
                                          <p:spTgt spid="19458"/>
                                        </p:tgtEl>
                                      </p:cBhvr>
                                    </p:animEffect>
                                    <p:anim calcmode="lin" valueType="num">
                                      <p:cBhvr>
                                        <p:cTn id="8" dur="1000" fill="hold"/>
                                        <p:tgtEl>
                                          <p:spTgt spid="19458"/>
                                        </p:tgtEl>
                                        <p:attrNameLst>
                                          <p:attrName>ppt_x</p:attrName>
                                        </p:attrNameLst>
                                      </p:cBhvr>
                                      <p:tavLst>
                                        <p:tav tm="0">
                                          <p:val>
                                            <p:strVal val="#ppt_x"/>
                                          </p:val>
                                        </p:tav>
                                        <p:tav tm="100000">
                                          <p:val>
                                            <p:strVal val="#ppt_x"/>
                                          </p:val>
                                        </p:tav>
                                      </p:tavLst>
                                    </p:anim>
                                    <p:anim calcmode="lin" valueType="num">
                                      <p:cBhvr>
                                        <p:cTn id="9" dur="1000" fill="hold"/>
                                        <p:tgtEl>
                                          <p:spTgt spid="19458"/>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500"/>
                                  </p:stCondLst>
                                  <p:childTnLst>
                                    <p:set>
                                      <p:cBhvr>
                                        <p:cTn id="12" dur="1" fill="hold">
                                          <p:stCondLst>
                                            <p:cond delay="0"/>
                                          </p:stCondLst>
                                        </p:cTn>
                                        <p:tgtEl>
                                          <p:spTgt spid="19460"/>
                                        </p:tgtEl>
                                        <p:attrNameLst>
                                          <p:attrName>style.visibility</p:attrName>
                                        </p:attrNameLst>
                                      </p:cBhvr>
                                      <p:to>
                                        <p:strVal val="visible"/>
                                      </p:to>
                                    </p:set>
                                    <p:animEffect transition="in" filter="fade">
                                      <p:cBhvr>
                                        <p:cTn id="13" dur="1000"/>
                                        <p:tgtEl>
                                          <p:spTgt spid="19460"/>
                                        </p:tgtEl>
                                      </p:cBhvr>
                                    </p:animEffect>
                                    <p:anim calcmode="lin" valueType="num">
                                      <p:cBhvr>
                                        <p:cTn id="14" dur="1000" fill="hold"/>
                                        <p:tgtEl>
                                          <p:spTgt spid="19460"/>
                                        </p:tgtEl>
                                        <p:attrNameLst>
                                          <p:attrName>ppt_x</p:attrName>
                                        </p:attrNameLst>
                                      </p:cBhvr>
                                      <p:tavLst>
                                        <p:tav tm="0">
                                          <p:val>
                                            <p:strVal val="#ppt_x"/>
                                          </p:val>
                                        </p:tav>
                                        <p:tav tm="100000">
                                          <p:val>
                                            <p:strVal val="#ppt_x"/>
                                          </p:val>
                                        </p:tav>
                                      </p:tavLst>
                                    </p:anim>
                                    <p:anim calcmode="lin" valueType="num">
                                      <p:cBhvr>
                                        <p:cTn id="15" dur="1000" fill="hold"/>
                                        <p:tgtEl>
                                          <p:spTgt spid="19460"/>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2" presetClass="entr" presetSubtype="8"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1000"/>
                                        <p:tgtEl>
                                          <p:spTgt spid="7"/>
                                        </p:tgtEl>
                                      </p:cBhvr>
                                    </p:animEffect>
                                  </p:childTnLst>
                                </p:cTn>
                              </p:par>
                            </p:childTnLst>
                          </p:cTn>
                        </p:par>
                        <p:par>
                          <p:cTn id="20" fill="hold">
                            <p:stCondLst>
                              <p:cond delay="4500"/>
                            </p:stCondLst>
                            <p:childTnLst>
                              <p:par>
                                <p:cTn id="21" presetID="22" presetClass="entr" presetSubtype="8"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par>
                          <p:cTn id="24" fill="hold">
                            <p:stCondLst>
                              <p:cond delay="6000"/>
                            </p:stCondLst>
                            <p:childTnLst>
                              <p:par>
                                <p:cTn id="25" presetID="47" presetClass="entr" presetSubtype="0" fill="hold" grpId="0" nodeType="after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8372"/>
                                        </p:tgtEl>
                                        <p:attrNameLst>
                                          <p:attrName>style.visibility</p:attrName>
                                        </p:attrNameLst>
                                      </p:cBhvr>
                                      <p:to>
                                        <p:strVal val="visible"/>
                                      </p:to>
                                    </p:set>
                                    <p:animEffect transition="in" filter="wipe(left)">
                                      <p:cBhvr>
                                        <p:cTn id="34" dur="10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445624" cy="1728192"/>
          </a:xfrm>
        </p:spPr>
        <p:txBody>
          <a:bodyPr/>
          <a:lstStyle/>
          <a:p>
            <a:r>
              <a:rPr lang="en-US" sz="2800" dirty="0">
                <a:latin typeface="Comic Sans MS" pitchFamily="66" charset="0"/>
              </a:rPr>
              <a:t>Look at the diagram below. Both women are wearing ice skates on an ice rink. If both women push off from one another, which woman will most likely move the furthest? Why?</a:t>
            </a:r>
          </a:p>
        </p:txBody>
      </p:sp>
      <p:grpSp>
        <p:nvGrpSpPr>
          <p:cNvPr id="5" name="Group 4"/>
          <p:cNvGrpSpPr/>
          <p:nvPr/>
        </p:nvGrpSpPr>
        <p:grpSpPr>
          <a:xfrm>
            <a:off x="1075300" y="2326315"/>
            <a:ext cx="4896544" cy="4104736"/>
            <a:chOff x="1763688" y="2276872"/>
            <a:chExt cx="4896544" cy="4104736"/>
          </a:xfrm>
        </p:grpSpPr>
        <p:pic>
          <p:nvPicPr>
            <p:cNvPr id="24578" name="Picture 2" descr="http://w3.shorecrest.org/~Lisa_Peck/Physics/syllabus/mechanics/newtonlaws/Newton_webpage/2011/rachel2/250px-Skaters_showing_newtons_third_la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276872"/>
              <a:ext cx="3991331" cy="33020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16016" y="5550611"/>
              <a:ext cx="1944216" cy="830997"/>
            </a:xfrm>
            <a:prstGeom prst="rect">
              <a:avLst/>
            </a:prstGeom>
            <a:noFill/>
          </p:spPr>
          <p:txBody>
            <a:bodyPr wrap="square" rtlCol="0">
              <a:spAutoFit/>
            </a:bodyPr>
            <a:lstStyle/>
            <a:p>
              <a:pPr algn="ctr"/>
              <a:r>
                <a:rPr lang="en-US" dirty="0">
                  <a:latin typeface="Comic Sans MS" pitchFamily="66" charset="0"/>
                </a:rPr>
                <a:t>Julie weighs 130 pounds</a:t>
              </a:r>
            </a:p>
          </p:txBody>
        </p:sp>
        <p:sp>
          <p:nvSpPr>
            <p:cNvPr id="6" name="TextBox 5"/>
            <p:cNvSpPr txBox="1"/>
            <p:nvPr/>
          </p:nvSpPr>
          <p:spPr>
            <a:xfrm>
              <a:off x="1763688" y="5550610"/>
              <a:ext cx="2592288" cy="830997"/>
            </a:xfrm>
            <a:prstGeom prst="rect">
              <a:avLst/>
            </a:prstGeom>
            <a:noFill/>
          </p:spPr>
          <p:txBody>
            <a:bodyPr wrap="square" rtlCol="0">
              <a:spAutoFit/>
            </a:bodyPr>
            <a:lstStyle/>
            <a:p>
              <a:pPr algn="ctr"/>
              <a:r>
                <a:rPr lang="en-US" dirty="0">
                  <a:latin typeface="Comic Sans MS" pitchFamily="66" charset="0"/>
                </a:rPr>
                <a:t>Jennifer weighs 175 pounds</a:t>
              </a:r>
            </a:p>
          </p:txBody>
        </p:sp>
      </p:grpSp>
      <p:grpSp>
        <p:nvGrpSpPr>
          <p:cNvPr id="10" name="Group 9"/>
          <p:cNvGrpSpPr/>
          <p:nvPr/>
        </p:nvGrpSpPr>
        <p:grpSpPr>
          <a:xfrm>
            <a:off x="5324962" y="2564904"/>
            <a:ext cx="3312368" cy="2520280"/>
            <a:chOff x="5324962" y="2564904"/>
            <a:chExt cx="3312368" cy="2520280"/>
          </a:xfrm>
        </p:grpSpPr>
        <p:sp>
          <p:nvSpPr>
            <p:cNvPr id="8" name="Right Arrow 7"/>
            <p:cNvSpPr/>
            <p:nvPr/>
          </p:nvSpPr>
          <p:spPr>
            <a:xfrm>
              <a:off x="5324962" y="2564904"/>
              <a:ext cx="3312368" cy="252028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64088" y="3224879"/>
              <a:ext cx="2880320" cy="1200329"/>
            </a:xfrm>
            <a:prstGeom prst="rect">
              <a:avLst/>
            </a:prstGeom>
            <a:noFill/>
          </p:spPr>
          <p:txBody>
            <a:bodyPr wrap="square" rtlCol="0">
              <a:spAutoFit/>
            </a:bodyPr>
            <a:lstStyle/>
            <a:p>
              <a:pPr algn="ctr"/>
              <a:r>
                <a:rPr lang="en-US" sz="1800" dirty="0">
                  <a:latin typeface="Comic Sans MS" pitchFamily="66" charset="0"/>
                </a:rPr>
                <a:t>Julie will move the furthest because Jennifer’s push will most likely have more force</a:t>
              </a:r>
            </a:p>
          </p:txBody>
        </p:sp>
      </p:grpSp>
    </p:spTree>
    <p:extLst>
      <p:ext uri="{BB962C8B-B14F-4D97-AF65-F5344CB8AC3E}">
        <p14:creationId xmlns:p14="http://schemas.microsoft.com/office/powerpoint/2010/main" val="350314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ARRINGTONCB\AppData\Local\Microsoft\Windows\Temporary Internet Files\Content.IE5\XYOVBPX2\MP90043072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568" y="0"/>
            <a:ext cx="3556636" cy="26369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051720" y="427638"/>
            <a:ext cx="6768752" cy="2880320"/>
          </a:xfrm>
        </p:spPr>
        <p:txBody>
          <a:bodyPr/>
          <a:lstStyle/>
          <a:p>
            <a:r>
              <a:rPr lang="en-US" dirty="0">
                <a:latin typeface="Comic Sans MS" pitchFamily="66" charset="0"/>
              </a:rPr>
              <a:t>Imagine that you are playing baseball. The pitch comes in and you hit the ball hard. </a:t>
            </a:r>
          </a:p>
        </p:txBody>
      </p:sp>
      <p:sp>
        <p:nvSpPr>
          <p:cNvPr id="3" name="Rectangle 2"/>
          <p:cNvSpPr/>
          <p:nvPr/>
        </p:nvSpPr>
        <p:spPr>
          <a:xfrm>
            <a:off x="2267744" y="3645024"/>
            <a:ext cx="6480720" cy="2800767"/>
          </a:xfrm>
          <a:prstGeom prst="rect">
            <a:avLst/>
          </a:prstGeom>
        </p:spPr>
        <p:txBody>
          <a:bodyPr wrap="square">
            <a:spAutoFit/>
          </a:bodyPr>
          <a:lstStyle/>
          <a:p>
            <a:pPr algn="ctr"/>
            <a:r>
              <a:rPr lang="en-US" sz="4400" dirty="0">
                <a:solidFill>
                  <a:prstClr val="black"/>
                </a:solidFill>
                <a:latin typeface="Comic Sans MS" pitchFamily="66" charset="0"/>
                <a:ea typeface="+mj-ea"/>
                <a:cs typeface="+mj-cs"/>
              </a:rPr>
              <a:t>But, instead of flying off the bat, the ball just drops to the ground. Is that normal?</a:t>
            </a:r>
            <a:endParaRPr lang="en-US" dirty="0"/>
          </a:p>
        </p:txBody>
      </p:sp>
    </p:spTree>
    <p:extLst>
      <p:ext uri="{BB962C8B-B14F-4D97-AF65-F5344CB8AC3E}">
        <p14:creationId xmlns:p14="http://schemas.microsoft.com/office/powerpoint/2010/main" val="243100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52" presetClass="entr" presetSubtype="0" fill="hold" nodeType="afterEffect">
                                  <p:stCondLst>
                                    <p:cond delay="1500"/>
                                  </p:stCondLst>
                                  <p:childTnLst>
                                    <p:set>
                                      <p:cBhvr>
                                        <p:cTn id="12" dur="1" fill="hold">
                                          <p:stCondLst>
                                            <p:cond delay="0"/>
                                          </p:stCondLst>
                                        </p:cTn>
                                        <p:tgtEl>
                                          <p:spTgt spid="31746"/>
                                        </p:tgtEl>
                                        <p:attrNameLst>
                                          <p:attrName>style.visibility</p:attrName>
                                        </p:attrNameLst>
                                      </p:cBhvr>
                                      <p:to>
                                        <p:strVal val="visible"/>
                                      </p:to>
                                    </p:set>
                                    <p:animScale>
                                      <p:cBhvr>
                                        <p:cTn id="13" dur="1000" decel="50000" fill="hold">
                                          <p:stCondLst>
                                            <p:cond delay="0"/>
                                          </p:stCondLst>
                                        </p:cTn>
                                        <p:tgtEl>
                                          <p:spTgt spid="317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1746"/>
                                        </p:tgtEl>
                                        <p:attrNameLst>
                                          <p:attrName>ppt_x</p:attrName>
                                          <p:attrName>ppt_y</p:attrName>
                                        </p:attrNameLst>
                                      </p:cBhvr>
                                    </p:animMotion>
                                    <p:animEffect transition="in" filter="fade">
                                      <p:cBhvr>
                                        <p:cTn id="15" dur="1000"/>
                                        <p:tgtEl>
                                          <p:spTgt spid="31746"/>
                                        </p:tgtEl>
                                      </p:cBhvr>
                                    </p:animEffect>
                                  </p:childTnLst>
                                </p:cTn>
                              </p:par>
                            </p:childTnLst>
                          </p:cTn>
                        </p:par>
                        <p:par>
                          <p:cTn id="16" fill="hold">
                            <p:stCondLst>
                              <p:cond delay="4000"/>
                            </p:stCondLst>
                            <p:childTnLst>
                              <p:par>
                                <p:cTn id="17" presetID="42" presetClass="entr" presetSubtype="0" fill="hold" grpId="0" nodeType="afterEffect">
                                  <p:stCondLst>
                                    <p:cond delay="2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7000"/>
                            </p:stCondLst>
                            <p:childTnLst>
                              <p:par>
                                <p:cTn id="23" presetID="42" presetClass="path" presetSubtype="0" accel="50000" decel="50000" fill="hold" nodeType="afterEffect">
                                  <p:stCondLst>
                                    <p:cond delay="2000"/>
                                  </p:stCondLst>
                                  <p:childTnLst>
                                    <p:animMotion origin="layout" path="M -3.05556E-6 3.70113E-6 L 0.00243 0.69581 " pathEditMode="relative" rAng="0" ptsTypes="AA">
                                      <p:cBhvr>
                                        <p:cTn id="24" dur="1000" fill="hold"/>
                                        <p:tgtEl>
                                          <p:spTgt spid="31746"/>
                                        </p:tgtEl>
                                        <p:attrNameLst>
                                          <p:attrName>ppt_x</p:attrName>
                                          <p:attrName>ppt_y</p:attrName>
                                        </p:attrNameLst>
                                      </p:cBhvr>
                                      <p:rCtr x="122" y="347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ARRINGTONCB\AppData\Local\Microsoft\Windows\Temporary Internet Files\Content.IE5\XYOVBPX2\MP90043072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568" y="0"/>
            <a:ext cx="3556636" cy="26369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337408" y="260648"/>
            <a:ext cx="6516760" cy="2713330"/>
          </a:xfrm>
        </p:spPr>
        <p:txBody>
          <a:bodyPr/>
          <a:lstStyle/>
          <a:p>
            <a:r>
              <a:rPr lang="en-US" dirty="0">
                <a:latin typeface="Comic Sans MS" pitchFamily="66" charset="0"/>
              </a:rPr>
              <a:t>You would probably say no because you know that force and motion are related. </a:t>
            </a:r>
          </a:p>
        </p:txBody>
      </p:sp>
      <p:sp>
        <p:nvSpPr>
          <p:cNvPr id="4" name="Rectangle 3"/>
          <p:cNvSpPr/>
          <p:nvPr/>
        </p:nvSpPr>
        <p:spPr>
          <a:xfrm>
            <a:off x="2320887" y="3140967"/>
            <a:ext cx="6318448" cy="3477875"/>
          </a:xfrm>
          <a:prstGeom prst="rect">
            <a:avLst/>
          </a:prstGeom>
        </p:spPr>
        <p:txBody>
          <a:bodyPr wrap="square">
            <a:spAutoFit/>
          </a:bodyPr>
          <a:lstStyle/>
          <a:p>
            <a:pPr algn="ctr"/>
            <a:r>
              <a:rPr lang="en-US" sz="4400" dirty="0">
                <a:solidFill>
                  <a:prstClr val="black"/>
                </a:solidFill>
                <a:latin typeface="Comic Sans MS" pitchFamily="66" charset="0"/>
                <a:ea typeface="+mj-ea"/>
                <a:cs typeface="+mj-cs"/>
              </a:rPr>
              <a:t>When you exert a force on a baseball by hitting it with a bat, the baseball should move.</a:t>
            </a:r>
            <a:endParaRPr lang="en-US" dirty="0"/>
          </a:p>
        </p:txBody>
      </p:sp>
    </p:spTree>
    <p:extLst>
      <p:ext uri="{BB962C8B-B14F-4D97-AF65-F5344CB8AC3E}">
        <p14:creationId xmlns:p14="http://schemas.microsoft.com/office/powerpoint/2010/main" val="219839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1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52" presetClass="entr" presetSubtype="0" fill="hold" nodeType="afterEffect">
                                  <p:stCondLst>
                                    <p:cond delay="2000"/>
                                  </p:stCondLst>
                                  <p:childTnLst>
                                    <p:set>
                                      <p:cBhvr>
                                        <p:cTn id="18" dur="1" fill="hold">
                                          <p:stCondLst>
                                            <p:cond delay="0"/>
                                          </p:stCondLst>
                                        </p:cTn>
                                        <p:tgtEl>
                                          <p:spTgt spid="31746"/>
                                        </p:tgtEl>
                                        <p:attrNameLst>
                                          <p:attrName>style.visibility</p:attrName>
                                        </p:attrNameLst>
                                      </p:cBhvr>
                                      <p:to>
                                        <p:strVal val="visible"/>
                                      </p:to>
                                    </p:set>
                                    <p:animScale>
                                      <p:cBhvr>
                                        <p:cTn id="19" dur="1000" decel="50000" fill="hold">
                                          <p:stCondLst>
                                            <p:cond delay="0"/>
                                          </p:stCondLst>
                                        </p:cTn>
                                        <p:tgtEl>
                                          <p:spTgt spid="317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1746"/>
                                        </p:tgtEl>
                                        <p:attrNameLst>
                                          <p:attrName>ppt_x</p:attrName>
                                          <p:attrName>ppt_y</p:attrName>
                                        </p:attrNameLst>
                                      </p:cBhvr>
                                    </p:animMotion>
                                    <p:animEffect transition="in" filter="fade">
                                      <p:cBhvr>
                                        <p:cTn id="21" dur="10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548680"/>
            <a:ext cx="4392488" cy="5184576"/>
          </a:xfrm>
        </p:spPr>
        <p:txBody>
          <a:bodyPr/>
          <a:lstStyle/>
          <a:p>
            <a:r>
              <a:rPr lang="en-US" dirty="0">
                <a:latin typeface="Comic Sans MS" pitchFamily="66" charset="0"/>
              </a:rPr>
              <a:t>Isaac Newton explained this relationship between force and the motion of an object. </a:t>
            </a:r>
          </a:p>
        </p:txBody>
      </p:sp>
      <p:pic>
        <p:nvPicPr>
          <p:cNvPr id="34818" name="Picture 2" descr="http://mrnussbaum.com/images/isaac_new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307" y="1075395"/>
            <a:ext cx="3931924" cy="4176464"/>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019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35" y="764704"/>
            <a:ext cx="8229600" cy="2448272"/>
          </a:xfrm>
        </p:spPr>
        <p:txBody>
          <a:bodyPr/>
          <a:lstStyle/>
          <a:p>
            <a:r>
              <a:rPr lang="en-US" sz="8800" b="1" dirty="0">
                <a:latin typeface="Comic Sans MS" pitchFamily="66" charset="0"/>
              </a:rPr>
              <a:t>Diving Egg Demonstration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264" y="361950"/>
            <a:ext cx="2005335" cy="6379418"/>
          </a:xfrm>
          <a:prstGeom prst="rect">
            <a:avLst/>
          </a:prstGeom>
        </p:spPr>
      </p:pic>
      <p:sp>
        <p:nvSpPr>
          <p:cNvPr id="4" name="Rectangle 3"/>
          <p:cNvSpPr/>
          <p:nvPr/>
        </p:nvSpPr>
        <p:spPr>
          <a:xfrm>
            <a:off x="539552" y="3831431"/>
            <a:ext cx="7920880" cy="461665"/>
          </a:xfrm>
          <a:prstGeom prst="rect">
            <a:avLst/>
          </a:prstGeom>
        </p:spPr>
        <p:txBody>
          <a:bodyPr wrap="square">
            <a:spAutoFit/>
          </a:bodyPr>
          <a:lstStyle/>
          <a:p>
            <a:pPr algn="ctr"/>
            <a:r>
              <a:rPr lang="en-US" u="sng" dirty="0">
                <a:solidFill>
                  <a:srgbClr val="0000FF"/>
                </a:solidFill>
                <a:latin typeface="Arial"/>
                <a:ea typeface="Calibri"/>
                <a:hlinkClick r:id="rId4"/>
              </a:rPr>
              <a:t>https://www.youtube.com/watch?v=STQRUzalH2M</a:t>
            </a:r>
            <a:endParaRPr lang="en-US" dirty="0"/>
          </a:p>
        </p:txBody>
      </p:sp>
      <p:sp>
        <p:nvSpPr>
          <p:cNvPr id="5" name="TextBox 4"/>
          <p:cNvSpPr txBox="1"/>
          <p:nvPr/>
        </p:nvSpPr>
        <p:spPr>
          <a:xfrm>
            <a:off x="338786" y="4797152"/>
            <a:ext cx="8424936" cy="1446550"/>
          </a:xfrm>
          <a:prstGeom prst="rect">
            <a:avLst/>
          </a:prstGeom>
          <a:noFill/>
        </p:spPr>
        <p:txBody>
          <a:bodyPr wrap="square" rtlCol="0">
            <a:spAutoFit/>
          </a:bodyPr>
          <a:lstStyle/>
          <a:p>
            <a:pPr algn="ctr"/>
            <a:r>
              <a:rPr lang="en-US" sz="4400" b="1" dirty="0">
                <a:latin typeface="Comic Sans MS" pitchFamily="66" charset="0"/>
              </a:rPr>
              <a:t>What happened to the egg? Why?</a:t>
            </a:r>
          </a:p>
        </p:txBody>
      </p:sp>
    </p:spTree>
    <p:extLst>
      <p:ext uri="{BB962C8B-B14F-4D97-AF65-F5344CB8AC3E}">
        <p14:creationId xmlns:p14="http://schemas.microsoft.com/office/powerpoint/2010/main" val="39446158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7DB408-47A6-4DB5-A6EC-9AA2052AB769}"/>
              </a:ext>
            </a:extLst>
          </p:cNvPr>
          <p:cNvSpPr>
            <a:spLocks noGrp="1"/>
          </p:cNvSpPr>
          <p:nvPr>
            <p:ph type="title"/>
          </p:nvPr>
        </p:nvSpPr>
        <p:spPr/>
        <p:txBody>
          <a:bodyPr/>
          <a:lstStyle/>
          <a:p>
            <a:r>
              <a:rPr lang="en-US" dirty="0"/>
              <a:t>February 22, 2018</a:t>
            </a:r>
          </a:p>
        </p:txBody>
      </p:sp>
      <p:sp>
        <p:nvSpPr>
          <p:cNvPr id="4" name="Content Placeholder 3">
            <a:extLst>
              <a:ext uri="{FF2B5EF4-FFF2-40B4-BE49-F238E27FC236}">
                <a16:creationId xmlns:a16="http://schemas.microsoft.com/office/drawing/2014/main" id="{CF9154F4-B97C-40F8-8775-C66D6C8125DC}"/>
              </a:ext>
            </a:extLst>
          </p:cNvPr>
          <p:cNvSpPr>
            <a:spLocks noGrp="1"/>
          </p:cNvSpPr>
          <p:nvPr>
            <p:ph idx="1"/>
          </p:nvPr>
        </p:nvSpPr>
        <p:spPr/>
        <p:txBody>
          <a:bodyPr/>
          <a:lstStyle/>
          <a:p>
            <a:r>
              <a:rPr lang="en-US" sz="4800" b="1" dirty="0"/>
              <a:t>LT: </a:t>
            </a:r>
            <a:r>
              <a:rPr lang="en-US" dirty="0"/>
              <a:t>I can identify forces. </a:t>
            </a:r>
          </a:p>
          <a:p>
            <a:pPr marL="0" indent="0">
              <a:buNone/>
            </a:pPr>
            <a:endParaRPr lang="en-US" dirty="0"/>
          </a:p>
          <a:p>
            <a:r>
              <a:rPr lang="en-US" sz="4400" b="1" u="sng" dirty="0"/>
              <a:t>Warm-Up </a:t>
            </a:r>
          </a:p>
          <a:p>
            <a:pPr marL="0" indent="0">
              <a:buNone/>
            </a:pPr>
            <a:r>
              <a:rPr lang="en-US" dirty="0"/>
              <a:t>Complete  notebook foldable in your composition book or notebook. </a:t>
            </a:r>
          </a:p>
        </p:txBody>
      </p:sp>
    </p:spTree>
    <p:extLst>
      <p:ext uri="{BB962C8B-B14F-4D97-AF65-F5344CB8AC3E}">
        <p14:creationId xmlns:p14="http://schemas.microsoft.com/office/powerpoint/2010/main" val="18312185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712968" cy="1719064"/>
          </a:xfrm>
        </p:spPr>
        <p:txBody>
          <a:bodyPr/>
          <a:lstStyle/>
          <a:p>
            <a:r>
              <a:rPr lang="en-US" sz="5400" dirty="0">
                <a:latin typeface="Comic Sans MS" pitchFamily="66" charset="0"/>
              </a:rPr>
              <a:t>What happens when riding bumper cars? Why?</a:t>
            </a:r>
          </a:p>
        </p:txBody>
      </p:sp>
      <p:pic>
        <p:nvPicPr>
          <p:cNvPr id="37890" name="Picture 2" descr="http://www.123gifs.eu/free-gifs/babies/babys-0195.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124744"/>
            <a:ext cx="6264696" cy="722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7324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08112"/>
          </a:xfrm>
        </p:spPr>
        <p:txBody>
          <a:bodyPr/>
          <a:lstStyle/>
          <a:p>
            <a:r>
              <a:rPr lang="en-US" sz="4800" b="1" u="sng" dirty="0">
                <a:latin typeface="Comic Sans MS" pitchFamily="66" charset="0"/>
              </a:rPr>
              <a:t>Law of Inertia</a:t>
            </a:r>
          </a:p>
        </p:txBody>
      </p:sp>
      <p:sp>
        <p:nvSpPr>
          <p:cNvPr id="3" name="Content Placeholder 2"/>
          <p:cNvSpPr>
            <a:spLocks noGrp="1"/>
          </p:cNvSpPr>
          <p:nvPr>
            <p:ph idx="1"/>
          </p:nvPr>
        </p:nvSpPr>
        <p:spPr>
          <a:xfrm>
            <a:off x="179512" y="1124744"/>
            <a:ext cx="8856984" cy="2145122"/>
          </a:xfrm>
        </p:spPr>
        <p:txBody>
          <a:bodyPr/>
          <a:lstStyle/>
          <a:p>
            <a:pPr marL="0" indent="0" algn="ctr">
              <a:buNone/>
            </a:pPr>
            <a:r>
              <a:rPr lang="en-US" b="1" dirty="0">
                <a:latin typeface="Comic Sans MS" pitchFamily="66" charset="0"/>
              </a:rPr>
              <a:t>Inertia</a:t>
            </a:r>
            <a:r>
              <a:rPr lang="en-US" dirty="0">
                <a:latin typeface="Comic Sans MS" pitchFamily="66" charset="0"/>
              </a:rPr>
              <a:t> is the tendency of an object to resist being moved or, if the object is moving, to resist a change in speed or direction until an outside force acts on the object.</a:t>
            </a:r>
          </a:p>
        </p:txBody>
      </p:sp>
      <p:pic>
        <p:nvPicPr>
          <p:cNvPr id="38914" name="Picture 2" descr="http://cdn2-b.examiner.com/sites/default/files/styles/image_content_width/hash/66/b7/Stubborn.jpg?itok=HGTUd2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3429000"/>
            <a:ext cx="3947635" cy="3147317"/>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75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5000"/>
                                  </p:stCondLst>
                                  <p:childTnLst>
                                    <p:set>
                                      <p:cBhvr>
                                        <p:cTn id="18" dur="1" fill="hold">
                                          <p:stCondLst>
                                            <p:cond delay="0"/>
                                          </p:stCondLst>
                                        </p:cTn>
                                        <p:tgtEl>
                                          <p:spTgt spid="38914"/>
                                        </p:tgtEl>
                                        <p:attrNameLst>
                                          <p:attrName>style.visibility</p:attrName>
                                        </p:attrNameLst>
                                      </p:cBhvr>
                                      <p:to>
                                        <p:strVal val="visible"/>
                                      </p:to>
                                    </p:set>
                                    <p:animEffect transition="in" filter="fade">
                                      <p:cBhvr>
                                        <p:cTn id="19" dur="1000"/>
                                        <p:tgtEl>
                                          <p:spTgt spid="38914"/>
                                        </p:tgtEl>
                                      </p:cBhvr>
                                    </p:animEffect>
                                    <p:anim calcmode="lin" valueType="num">
                                      <p:cBhvr>
                                        <p:cTn id="20" dur="1000" fill="hold"/>
                                        <p:tgtEl>
                                          <p:spTgt spid="38914"/>
                                        </p:tgtEl>
                                        <p:attrNameLst>
                                          <p:attrName>ppt_x</p:attrName>
                                        </p:attrNameLst>
                                      </p:cBhvr>
                                      <p:tavLst>
                                        <p:tav tm="0">
                                          <p:val>
                                            <p:strVal val="#ppt_x"/>
                                          </p:val>
                                        </p:tav>
                                        <p:tav tm="100000">
                                          <p:val>
                                            <p:strVal val="#ppt_x"/>
                                          </p:val>
                                        </p:tav>
                                      </p:tavLst>
                                    </p:anim>
                                    <p:anim calcmode="lin" valueType="num">
                                      <p:cBhvr>
                                        <p:cTn id="21" dur="1000" fill="hold"/>
                                        <p:tgtEl>
                                          <p:spTgt spid="389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sixsigma-training.org.uk/wp-content/uploads/2011/05/six-sigma-training-push-pu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153" y="0"/>
            <a:ext cx="2520280" cy="21111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9512" y="243095"/>
            <a:ext cx="4978896" cy="1426170"/>
          </a:xfrm>
        </p:spPr>
        <p:txBody>
          <a:bodyPr/>
          <a:lstStyle/>
          <a:p>
            <a:r>
              <a:rPr lang="en-US" sz="8800" b="1" u="sng" dirty="0">
                <a:latin typeface="Comic Sans MS" pitchFamily="66" charset="0"/>
              </a:rPr>
              <a:t>Forces</a:t>
            </a:r>
          </a:p>
        </p:txBody>
      </p:sp>
      <p:sp>
        <p:nvSpPr>
          <p:cNvPr id="3" name="Content Placeholder 2"/>
          <p:cNvSpPr>
            <a:spLocks noGrp="1"/>
          </p:cNvSpPr>
          <p:nvPr>
            <p:ph idx="1"/>
          </p:nvPr>
        </p:nvSpPr>
        <p:spPr>
          <a:xfrm>
            <a:off x="374835" y="2060848"/>
            <a:ext cx="8568952" cy="4608512"/>
          </a:xfrm>
        </p:spPr>
        <p:txBody>
          <a:bodyPr/>
          <a:lstStyle/>
          <a:p>
            <a:r>
              <a:rPr lang="en-US" sz="3400" dirty="0">
                <a:latin typeface="Comic Sans MS" pitchFamily="66" charset="0"/>
              </a:rPr>
              <a:t>Forces have size and direction and are expressed in </a:t>
            </a:r>
            <a:r>
              <a:rPr lang="en-US" sz="3400" dirty="0" err="1">
                <a:latin typeface="Comic Sans MS" pitchFamily="66" charset="0"/>
              </a:rPr>
              <a:t>Newtons</a:t>
            </a:r>
            <a:r>
              <a:rPr lang="en-US" sz="3400" dirty="0">
                <a:latin typeface="Comic Sans MS" pitchFamily="66" charset="0"/>
              </a:rPr>
              <a:t> (N)</a:t>
            </a:r>
          </a:p>
          <a:p>
            <a:r>
              <a:rPr lang="en-US" sz="3400" dirty="0">
                <a:latin typeface="Comic Sans MS" pitchFamily="66" charset="0"/>
              </a:rPr>
              <a:t>Force is always exerted by one object on another object</a:t>
            </a:r>
          </a:p>
          <a:p>
            <a:r>
              <a:rPr lang="en-US" sz="3400" dirty="0">
                <a:latin typeface="Comic Sans MS" pitchFamily="66" charset="0"/>
              </a:rPr>
              <a:t>Balanced forces produce no change in motion</a:t>
            </a:r>
          </a:p>
          <a:p>
            <a:r>
              <a:rPr lang="en-US" sz="3400" dirty="0">
                <a:latin typeface="Comic Sans MS" pitchFamily="66" charset="0"/>
              </a:rPr>
              <a:t>Unbalanced forces produce a change in motion</a:t>
            </a:r>
          </a:p>
        </p:txBody>
      </p:sp>
    </p:spTree>
    <p:extLst>
      <p:ext uri="{BB962C8B-B14F-4D97-AF65-F5344CB8AC3E}">
        <p14:creationId xmlns:p14="http://schemas.microsoft.com/office/powerpoint/2010/main" val="21520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500"/>
                                  </p:stCondLst>
                                  <p:childTnLst>
                                    <p:set>
                                      <p:cBhvr>
                                        <p:cTn id="12" dur="1" fill="hold">
                                          <p:stCondLst>
                                            <p:cond delay="0"/>
                                          </p:stCondLst>
                                        </p:cTn>
                                        <p:tgtEl>
                                          <p:spTgt spid="19458"/>
                                        </p:tgtEl>
                                        <p:attrNameLst>
                                          <p:attrName>style.visibility</p:attrName>
                                        </p:attrNameLst>
                                      </p:cBhvr>
                                      <p:to>
                                        <p:strVal val="visible"/>
                                      </p:to>
                                    </p:set>
                                    <p:animEffect transition="in" filter="fade">
                                      <p:cBhvr>
                                        <p:cTn id="13" dur="1000"/>
                                        <p:tgtEl>
                                          <p:spTgt spid="19458"/>
                                        </p:tgtEl>
                                      </p:cBhvr>
                                    </p:animEffect>
                                    <p:anim calcmode="lin" valueType="num">
                                      <p:cBhvr>
                                        <p:cTn id="14" dur="1000" fill="hold"/>
                                        <p:tgtEl>
                                          <p:spTgt spid="19458"/>
                                        </p:tgtEl>
                                        <p:attrNameLst>
                                          <p:attrName>ppt_x</p:attrName>
                                        </p:attrNameLst>
                                      </p:cBhvr>
                                      <p:tavLst>
                                        <p:tav tm="0">
                                          <p:val>
                                            <p:strVal val="#ppt_x"/>
                                          </p:val>
                                        </p:tav>
                                        <p:tav tm="100000">
                                          <p:val>
                                            <p:strVal val="#ppt_x"/>
                                          </p:val>
                                        </p:tav>
                                      </p:tavLst>
                                    </p:anim>
                                    <p:anim calcmode="lin" valueType="num">
                                      <p:cBhvr>
                                        <p:cTn id="15"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1000"/>
                                        <p:tgtEl>
                                          <p:spTgt spid="3">
                                            <p:txEl>
                                              <p:pRg st="2" end="2"/>
                                            </p:txEl>
                                          </p:spTgt>
                                        </p:tgtEl>
                                      </p:cBhvr>
                                    </p:animEffect>
                                    <p:anim calcmode="lin" valueType="num">
                                      <p:cBhvr>
                                        <p:cTn id="3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0"/>
                                        <p:tgtEl>
                                          <p:spTgt spid="3">
                                            <p:txEl>
                                              <p:pRg st="3" end="3"/>
                                            </p:txEl>
                                          </p:spTgt>
                                        </p:tgtEl>
                                      </p:cBhvr>
                                    </p:animEffect>
                                    <p:anim calcmode="lin" valueType="num">
                                      <p:cBhvr>
                                        <p:cTn id="4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4824536" cy="2448272"/>
          </a:xfrm>
        </p:spPr>
        <p:txBody>
          <a:bodyPr/>
          <a:lstStyle/>
          <a:p>
            <a:r>
              <a:rPr lang="en-US" sz="8000" b="1" u="sng" dirty="0">
                <a:latin typeface="Comic Sans MS" pitchFamily="66" charset="0"/>
              </a:rPr>
              <a:t>Law of Inertia</a:t>
            </a:r>
          </a:p>
        </p:txBody>
      </p:sp>
      <p:sp>
        <p:nvSpPr>
          <p:cNvPr id="3" name="Content Placeholder 2"/>
          <p:cNvSpPr>
            <a:spLocks noGrp="1"/>
          </p:cNvSpPr>
          <p:nvPr>
            <p:ph idx="1"/>
          </p:nvPr>
        </p:nvSpPr>
        <p:spPr>
          <a:xfrm>
            <a:off x="251520" y="3212976"/>
            <a:ext cx="8589640" cy="3456384"/>
          </a:xfrm>
        </p:spPr>
        <p:txBody>
          <a:bodyPr/>
          <a:lstStyle/>
          <a:p>
            <a:r>
              <a:rPr lang="en-US" sz="3600" dirty="0">
                <a:latin typeface="Comic Sans MS" pitchFamily="66" charset="0"/>
              </a:rPr>
              <a:t>Because of Inertia, an object at rest will stay at rest unless acted on by an unbalanced force.</a:t>
            </a:r>
          </a:p>
          <a:p>
            <a:r>
              <a:rPr lang="en-US" sz="3600" dirty="0">
                <a:latin typeface="Comic Sans MS" pitchFamily="66" charset="0"/>
              </a:rPr>
              <a:t>In other words, objects will not start moving until a push or a pull is exerted on them.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171400"/>
            <a:ext cx="2304256" cy="3840427"/>
          </a:xfrm>
          <a:prstGeom prst="rect">
            <a:avLst/>
          </a:prstGeom>
        </p:spPr>
      </p:pic>
    </p:spTree>
    <p:extLst>
      <p:ext uri="{BB962C8B-B14F-4D97-AF65-F5344CB8AC3E}">
        <p14:creationId xmlns:p14="http://schemas.microsoft.com/office/powerpoint/2010/main" val="180885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nodeType="afterEffect">
                                  <p:stCondLst>
                                    <p:cond delay="15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81" y="116632"/>
            <a:ext cx="8229600" cy="1143000"/>
          </a:xfrm>
        </p:spPr>
        <p:txBody>
          <a:bodyPr/>
          <a:lstStyle/>
          <a:p>
            <a:r>
              <a:rPr lang="en-US" sz="6600" b="1" u="sng" dirty="0">
                <a:latin typeface="Comic Sans MS" pitchFamily="66" charset="0"/>
              </a:rPr>
              <a:t>Law of Inertia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5" y="1700808"/>
            <a:ext cx="7912541" cy="4450804"/>
          </a:xfrm>
          <a:prstGeom prst="rect">
            <a:avLst/>
          </a:prstGeom>
        </p:spPr>
      </p:pic>
    </p:spTree>
    <p:extLst>
      <p:ext uri="{BB962C8B-B14F-4D97-AF65-F5344CB8AC3E}">
        <p14:creationId xmlns:p14="http://schemas.microsoft.com/office/powerpoint/2010/main" val="25510854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4824536" cy="2448272"/>
          </a:xfrm>
        </p:spPr>
        <p:txBody>
          <a:bodyPr/>
          <a:lstStyle/>
          <a:p>
            <a:r>
              <a:rPr lang="en-US" sz="7200" b="1" u="sng" dirty="0">
                <a:latin typeface="Comic Sans MS" pitchFamily="66" charset="0"/>
              </a:rPr>
              <a:t>Law of Inertia</a:t>
            </a:r>
          </a:p>
        </p:txBody>
      </p:sp>
      <p:sp>
        <p:nvSpPr>
          <p:cNvPr id="3" name="Content Placeholder 2"/>
          <p:cNvSpPr>
            <a:spLocks noGrp="1"/>
          </p:cNvSpPr>
          <p:nvPr>
            <p:ph idx="1"/>
          </p:nvPr>
        </p:nvSpPr>
        <p:spPr>
          <a:xfrm>
            <a:off x="179512" y="2636912"/>
            <a:ext cx="8589640" cy="3960440"/>
          </a:xfrm>
        </p:spPr>
        <p:txBody>
          <a:bodyPr/>
          <a:lstStyle/>
          <a:p>
            <a:r>
              <a:rPr lang="en-US" sz="3600" dirty="0">
                <a:latin typeface="Comic Sans MS" pitchFamily="66" charset="0"/>
              </a:rPr>
              <a:t>An object in motion </a:t>
            </a:r>
            <a:br>
              <a:rPr lang="en-US" sz="3600" dirty="0">
                <a:latin typeface="Comic Sans MS" pitchFamily="66" charset="0"/>
              </a:rPr>
            </a:br>
            <a:r>
              <a:rPr lang="en-US" sz="3600" dirty="0">
                <a:latin typeface="Comic Sans MS" pitchFamily="66" charset="0"/>
              </a:rPr>
              <a:t>remains in motion unless </a:t>
            </a:r>
            <a:br>
              <a:rPr lang="en-US" sz="3600" dirty="0">
                <a:latin typeface="Comic Sans MS" pitchFamily="66" charset="0"/>
              </a:rPr>
            </a:br>
            <a:r>
              <a:rPr lang="en-US" sz="3600" dirty="0">
                <a:latin typeface="Comic Sans MS" pitchFamily="66" charset="0"/>
              </a:rPr>
              <a:t>acted on by an unbalanced force.</a:t>
            </a:r>
          </a:p>
          <a:p>
            <a:r>
              <a:rPr lang="en-US" sz="3600" dirty="0">
                <a:latin typeface="Comic Sans MS" pitchFamily="66" charset="0"/>
              </a:rPr>
              <a:t>The object will continue to move in the same direction with the same speed unless an unbalanced force occurs.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180056"/>
            <a:ext cx="3032920" cy="3032920"/>
          </a:xfrm>
          <a:prstGeom prst="rect">
            <a:avLst/>
          </a:prstGeom>
          <a:ln>
            <a:solidFill>
              <a:schemeClr val="tx1"/>
            </a:solidFill>
          </a:ln>
        </p:spPr>
      </p:pic>
    </p:spTree>
    <p:extLst>
      <p:ext uri="{BB962C8B-B14F-4D97-AF65-F5344CB8AC3E}">
        <p14:creationId xmlns:p14="http://schemas.microsoft.com/office/powerpoint/2010/main" val="126036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nodeType="afterEffect">
                                  <p:stCondLst>
                                    <p:cond delay="10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584" y="2169465"/>
            <a:ext cx="8143822" cy="262768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875991"/>
            <a:ext cx="9144000" cy="256032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898" y="2169465"/>
            <a:ext cx="8083319" cy="2300306"/>
          </a:xfrm>
          <a:prstGeom prst="rect">
            <a:avLst/>
          </a:prstGeom>
        </p:spPr>
      </p:pic>
    </p:spTree>
    <p:extLst>
      <p:ext uri="{BB962C8B-B14F-4D97-AF65-F5344CB8AC3E}">
        <p14:creationId xmlns:p14="http://schemas.microsoft.com/office/powerpoint/2010/main" val="135442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5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lstStyle/>
          <a:p>
            <a:r>
              <a:rPr lang="en-US" sz="6000" b="1" u="sng" dirty="0">
                <a:latin typeface="Comic Sans MS" pitchFamily="66" charset="0"/>
              </a:rPr>
              <a:t>Mass and Inertia</a:t>
            </a:r>
          </a:p>
        </p:txBody>
      </p:sp>
      <p:sp>
        <p:nvSpPr>
          <p:cNvPr id="3" name="Content Placeholder 2"/>
          <p:cNvSpPr>
            <a:spLocks noGrp="1"/>
          </p:cNvSpPr>
          <p:nvPr>
            <p:ph idx="1"/>
          </p:nvPr>
        </p:nvSpPr>
        <p:spPr/>
        <p:txBody>
          <a:bodyPr/>
          <a:lstStyle/>
          <a:p>
            <a:r>
              <a:rPr lang="en-US" sz="3600" dirty="0">
                <a:latin typeface="Comic Sans MS" pitchFamily="66" charset="0"/>
              </a:rPr>
              <a:t>Mass is a measure of Inertia</a:t>
            </a:r>
          </a:p>
          <a:p>
            <a:r>
              <a:rPr lang="en-US" sz="3600" dirty="0">
                <a:latin typeface="Comic Sans MS" pitchFamily="66" charset="0"/>
              </a:rPr>
              <a:t>An object that has a small mass has less inertia than an object that has a large mass</a:t>
            </a:r>
          </a:p>
          <a:p>
            <a:r>
              <a:rPr lang="en-US" sz="3600" dirty="0">
                <a:latin typeface="Comic Sans MS" pitchFamily="66" charset="0"/>
              </a:rPr>
              <a:t>So, changing the motion of an object that has a small mass is easier than changing the motion of an object that has a large mass.</a:t>
            </a:r>
          </a:p>
        </p:txBody>
      </p:sp>
    </p:spTree>
    <p:extLst>
      <p:ext uri="{BB962C8B-B14F-4D97-AF65-F5344CB8AC3E}">
        <p14:creationId xmlns:p14="http://schemas.microsoft.com/office/powerpoint/2010/main" val="522637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r>
              <a:rPr lang="en-US" sz="6000" b="1" u="sng" dirty="0">
                <a:latin typeface="Comic Sans MS" pitchFamily="66" charset="0"/>
              </a:rPr>
              <a:t>Mass and Inertia</a:t>
            </a:r>
          </a:p>
        </p:txBody>
      </p:sp>
      <p:sp>
        <p:nvSpPr>
          <p:cNvPr id="3" name="Content Placeholder 2"/>
          <p:cNvSpPr>
            <a:spLocks noGrp="1"/>
          </p:cNvSpPr>
          <p:nvPr>
            <p:ph idx="1"/>
          </p:nvPr>
        </p:nvSpPr>
        <p:spPr>
          <a:xfrm>
            <a:off x="467544" y="1412776"/>
            <a:ext cx="8229600" cy="1828800"/>
          </a:xfrm>
        </p:spPr>
        <p:txBody>
          <a:bodyPr/>
          <a:lstStyle/>
          <a:p>
            <a:pPr marL="0" indent="0" algn="ctr">
              <a:buNone/>
            </a:pPr>
            <a:r>
              <a:rPr lang="en-US" sz="3600" dirty="0">
                <a:latin typeface="Comic Sans MS" pitchFamily="66" charset="0"/>
              </a:rPr>
              <a:t>Look at the images below. Which would require more force to move or slow down? Why?</a:t>
            </a:r>
          </a:p>
        </p:txBody>
      </p:sp>
      <p:pic>
        <p:nvPicPr>
          <p:cNvPr id="22530" name="Picture 2" descr="C:\Users\ARRINGTONCB\AppData\Local\Microsoft\Windows\Temporary Internet Files\Content.IE5\KSIIB5FV\MC90041347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335" y="3140968"/>
            <a:ext cx="2952328" cy="2234253"/>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C:\Users\ARRINGTONCB\AppData\Local\Microsoft\Windows\Temporary Internet Files\Content.IE5\XYOVBPX2\MC90044034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3271402"/>
            <a:ext cx="4694058" cy="228183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bwMode="auto">
          <a:xfrm>
            <a:off x="413335" y="5553236"/>
            <a:ext cx="8229600"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3600" dirty="0">
                <a:latin typeface="Comic Sans MS" pitchFamily="66" charset="0"/>
              </a:rPr>
              <a:t>The car because it has more mass therefore more inertia.</a:t>
            </a:r>
          </a:p>
        </p:txBody>
      </p:sp>
    </p:spTree>
    <p:extLst>
      <p:ext uri="{BB962C8B-B14F-4D97-AF65-F5344CB8AC3E}">
        <p14:creationId xmlns:p14="http://schemas.microsoft.com/office/powerpoint/2010/main" val="227237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 presetClass="entr" presetSubtype="8" fill="hold" nodeType="afterEffect">
                                  <p:stCondLst>
                                    <p:cond delay="3000"/>
                                  </p:stCondLst>
                                  <p:childTnLst>
                                    <p:set>
                                      <p:cBhvr>
                                        <p:cTn id="18" dur="1" fill="hold">
                                          <p:stCondLst>
                                            <p:cond delay="0"/>
                                          </p:stCondLst>
                                        </p:cTn>
                                        <p:tgtEl>
                                          <p:spTgt spid="22530"/>
                                        </p:tgtEl>
                                        <p:attrNameLst>
                                          <p:attrName>style.visibility</p:attrName>
                                        </p:attrNameLst>
                                      </p:cBhvr>
                                      <p:to>
                                        <p:strVal val="visible"/>
                                      </p:to>
                                    </p:set>
                                    <p:anim calcmode="lin" valueType="num">
                                      <p:cBhvr additive="base">
                                        <p:cTn id="19" dur="1000" fill="hold"/>
                                        <p:tgtEl>
                                          <p:spTgt spid="22530"/>
                                        </p:tgtEl>
                                        <p:attrNameLst>
                                          <p:attrName>ppt_x</p:attrName>
                                        </p:attrNameLst>
                                      </p:cBhvr>
                                      <p:tavLst>
                                        <p:tav tm="0">
                                          <p:val>
                                            <p:strVal val="0-#ppt_w/2"/>
                                          </p:val>
                                        </p:tav>
                                        <p:tav tm="100000">
                                          <p:val>
                                            <p:strVal val="#ppt_x"/>
                                          </p:val>
                                        </p:tav>
                                      </p:tavLst>
                                    </p:anim>
                                    <p:anim calcmode="lin" valueType="num">
                                      <p:cBhvr additive="base">
                                        <p:cTn id="20" dur="1000" fill="hold"/>
                                        <p:tgtEl>
                                          <p:spTgt spid="22530"/>
                                        </p:tgtEl>
                                        <p:attrNameLst>
                                          <p:attrName>ppt_y</p:attrName>
                                        </p:attrNameLst>
                                      </p:cBhvr>
                                      <p:tavLst>
                                        <p:tav tm="0">
                                          <p:val>
                                            <p:strVal val="#ppt_y"/>
                                          </p:val>
                                        </p:tav>
                                        <p:tav tm="100000">
                                          <p:val>
                                            <p:strVal val="#ppt_y"/>
                                          </p:val>
                                        </p:tav>
                                      </p:tavLst>
                                    </p:anim>
                                  </p:childTnLst>
                                </p:cTn>
                              </p:par>
                            </p:childTnLst>
                          </p:cTn>
                        </p:par>
                        <p:par>
                          <p:cTn id="21" fill="hold">
                            <p:stCondLst>
                              <p:cond delay="7000"/>
                            </p:stCondLst>
                            <p:childTnLst>
                              <p:par>
                                <p:cTn id="22" presetID="2" presetClass="entr" presetSubtype="2" fill="hold" nodeType="afterEffect">
                                  <p:stCondLst>
                                    <p:cond delay="500"/>
                                  </p:stCondLst>
                                  <p:childTnLst>
                                    <p:set>
                                      <p:cBhvr>
                                        <p:cTn id="23" dur="1" fill="hold">
                                          <p:stCondLst>
                                            <p:cond delay="0"/>
                                          </p:stCondLst>
                                        </p:cTn>
                                        <p:tgtEl>
                                          <p:spTgt spid="22532"/>
                                        </p:tgtEl>
                                        <p:attrNameLst>
                                          <p:attrName>style.visibility</p:attrName>
                                        </p:attrNameLst>
                                      </p:cBhvr>
                                      <p:to>
                                        <p:strVal val="visible"/>
                                      </p:to>
                                    </p:set>
                                    <p:anim calcmode="lin" valueType="num">
                                      <p:cBhvr additive="base">
                                        <p:cTn id="24" dur="500" fill="hold"/>
                                        <p:tgtEl>
                                          <p:spTgt spid="22532"/>
                                        </p:tgtEl>
                                        <p:attrNameLst>
                                          <p:attrName>ppt_x</p:attrName>
                                        </p:attrNameLst>
                                      </p:cBhvr>
                                      <p:tavLst>
                                        <p:tav tm="0">
                                          <p:val>
                                            <p:strVal val="1+#ppt_w/2"/>
                                          </p:val>
                                        </p:tav>
                                        <p:tav tm="100000">
                                          <p:val>
                                            <p:strVal val="#ppt_x"/>
                                          </p:val>
                                        </p:tav>
                                      </p:tavLst>
                                    </p:anim>
                                    <p:anim calcmode="lin" valueType="num">
                                      <p:cBhvr additive="base">
                                        <p:cTn id="25" dur="500" fill="hold"/>
                                        <p:tgtEl>
                                          <p:spTgt spid="2253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r>
              <a:rPr lang="en-US" sz="6000" b="1" u="sng" dirty="0">
                <a:latin typeface="Comic Sans MS" pitchFamily="66" charset="0"/>
              </a:rPr>
              <a:t>Mass and Inertia</a:t>
            </a:r>
          </a:p>
        </p:txBody>
      </p:sp>
      <p:sp>
        <p:nvSpPr>
          <p:cNvPr id="3" name="Content Placeholder 2"/>
          <p:cNvSpPr>
            <a:spLocks noGrp="1"/>
          </p:cNvSpPr>
          <p:nvPr>
            <p:ph idx="1"/>
          </p:nvPr>
        </p:nvSpPr>
        <p:spPr>
          <a:xfrm>
            <a:off x="467544" y="1412776"/>
            <a:ext cx="8229600" cy="1368152"/>
          </a:xfrm>
        </p:spPr>
        <p:txBody>
          <a:bodyPr/>
          <a:lstStyle/>
          <a:p>
            <a:pPr marL="0" indent="0" algn="ctr">
              <a:buNone/>
            </a:pPr>
            <a:r>
              <a:rPr lang="en-US" sz="3600" dirty="0">
                <a:latin typeface="Comic Sans MS" pitchFamily="66" charset="0"/>
              </a:rPr>
              <a:t>Which would require more force to move or slow down? Why?</a:t>
            </a:r>
          </a:p>
        </p:txBody>
      </p:sp>
      <p:sp>
        <p:nvSpPr>
          <p:cNvPr id="7" name="Content Placeholder 2"/>
          <p:cNvSpPr txBox="1">
            <a:spLocks/>
          </p:cNvSpPr>
          <p:nvPr/>
        </p:nvSpPr>
        <p:spPr bwMode="auto">
          <a:xfrm>
            <a:off x="432135" y="5382300"/>
            <a:ext cx="8229600"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3600" dirty="0">
                <a:solidFill>
                  <a:prstClr val="black"/>
                </a:solidFill>
                <a:latin typeface="Comic Sans MS" pitchFamily="66" charset="0"/>
              </a:rPr>
              <a:t>The bowling ball because it has more mass therefore more inertia.</a:t>
            </a:r>
          </a:p>
        </p:txBody>
      </p:sp>
      <p:pic>
        <p:nvPicPr>
          <p:cNvPr id="23554" name="Picture 2" descr="C:\Users\ARRINGTONCB\AppData\Local\Microsoft\Windows\Temporary Internet Files\Content.IE5\7UR01MAO\MC900437067[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780928"/>
            <a:ext cx="2592288" cy="2592288"/>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Users\ARRINGTONCB\AppData\Local\Microsoft\Windows\Temporary Internet Files\Content.IE5\7UR01MAO\MC90043704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6684" y="3717032"/>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4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52" presetClass="entr" presetSubtype="0" fill="hold" nodeType="afterEffect">
                                  <p:stCondLst>
                                    <p:cond delay="1500"/>
                                  </p:stCondLst>
                                  <p:childTnLst>
                                    <p:set>
                                      <p:cBhvr>
                                        <p:cTn id="18" dur="1" fill="hold">
                                          <p:stCondLst>
                                            <p:cond delay="0"/>
                                          </p:stCondLst>
                                        </p:cTn>
                                        <p:tgtEl>
                                          <p:spTgt spid="23554"/>
                                        </p:tgtEl>
                                        <p:attrNameLst>
                                          <p:attrName>style.visibility</p:attrName>
                                        </p:attrNameLst>
                                      </p:cBhvr>
                                      <p:to>
                                        <p:strVal val="visible"/>
                                      </p:to>
                                    </p:set>
                                    <p:animScale>
                                      <p:cBhvr>
                                        <p:cTn id="19" dur="1000" decel="50000" fill="hold">
                                          <p:stCondLst>
                                            <p:cond delay="0"/>
                                          </p:stCondLst>
                                        </p:cTn>
                                        <p:tgtEl>
                                          <p:spTgt spid="2355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23554"/>
                                        </p:tgtEl>
                                        <p:attrNameLst>
                                          <p:attrName>ppt_x</p:attrName>
                                          <p:attrName>ppt_y</p:attrName>
                                        </p:attrNameLst>
                                      </p:cBhvr>
                                    </p:animMotion>
                                    <p:animEffect transition="in" filter="fade">
                                      <p:cBhvr>
                                        <p:cTn id="21" dur="1000"/>
                                        <p:tgtEl>
                                          <p:spTgt spid="23554"/>
                                        </p:tgtEl>
                                      </p:cBhvr>
                                    </p:animEffect>
                                  </p:childTnLst>
                                </p:cTn>
                              </p:par>
                            </p:childTnLst>
                          </p:cTn>
                        </p:par>
                        <p:par>
                          <p:cTn id="22" fill="hold">
                            <p:stCondLst>
                              <p:cond delay="5500"/>
                            </p:stCondLst>
                            <p:childTnLst>
                              <p:par>
                                <p:cTn id="23" presetID="10" presetClass="entr" presetSubtype="0" fill="hold" nodeType="afterEffect">
                                  <p:stCondLst>
                                    <p:cond delay="500"/>
                                  </p:stCondLst>
                                  <p:childTnLst>
                                    <p:set>
                                      <p:cBhvr>
                                        <p:cTn id="24" dur="1" fill="hold">
                                          <p:stCondLst>
                                            <p:cond delay="0"/>
                                          </p:stCondLst>
                                        </p:cTn>
                                        <p:tgtEl>
                                          <p:spTgt spid="23555"/>
                                        </p:tgtEl>
                                        <p:attrNameLst>
                                          <p:attrName>style.visibility</p:attrName>
                                        </p:attrNameLst>
                                      </p:cBhvr>
                                      <p:to>
                                        <p:strVal val="visible"/>
                                      </p:to>
                                    </p:set>
                                    <p:animEffect transition="in" filter="fade">
                                      <p:cBhvr>
                                        <p:cTn id="25" dur="500"/>
                                        <p:tgtEl>
                                          <p:spTgt spid="23555"/>
                                        </p:tgtEl>
                                      </p:cBhvr>
                                    </p:animEffect>
                                  </p:childTnLst>
                                </p:cTn>
                              </p:par>
                              <p:par>
                                <p:cTn id="26" presetID="54" presetClass="path" presetSubtype="0" accel="50000" decel="50000" fill="hold" nodeType="withEffect">
                                  <p:stCondLst>
                                    <p:cond delay="500"/>
                                  </p:stCondLst>
                                  <p:childTnLst>
                                    <p:animMotion origin="layout" path="M -0.38525 -0.38029 C -0.3757 -0.39464 -0.34115 -0.40852 -0.32934 -0.40852 C -0.25226 -0.40852 -0.17327 -0.18367 -0.17327 0.04279 C -0.17327 -0.07102 -0.13368 -0.18275 -0.09636 -0.18275 C -0.05677 -0.18275 -0.01962 -0.06963 -0.01962 0.04279 C -0.01962 -0.01365 0.00017 -0.07102 0.01996 -0.07102 C 0.03941 -0.07102 0.0592 -0.01504 0.0592 0.04279 C 0.0592 0.01365 0.06944 -0.01365 0.07934 -0.01365 C 0.08889 -0.01365 0.09913 0.01526 0.09913 0.04279 C 0.09913 0.02776 0.10434 0.01365 0.10885 0.01365 C 0.11145 0.01365 0.1184 0.02799 0.1184 0.04279 C 0.1184 0.03539 0.12135 0.02776 0.12361 0.02776 C 0.12361 0.02938 0.12882 0.03493 0.12882 0.04279 C 0.12882 0.03863 0.12882 0.03539 0.13142 0.03539 C 0.13142 0.03701 0.13402 0.03909 0.13402 0.04279 C 0.13402 0.04071 0.13402 0.03863 0.13402 0.03701 C 0.13663 0.03701 0.13663 0.03863 0.13663 0.04071 C 0.13923 0.04071 0.13923 0.03909 0.13923 0.03701 C 0.14236 0.03701 0.14236 0.03863 0.14236 0.04071 " pathEditMode="relative" rAng="0" ptsTypes="fffffffffffffffffff">
                                      <p:cBhvr>
                                        <p:cTn id="27" dur="2000" fill="hold"/>
                                        <p:tgtEl>
                                          <p:spTgt spid="23555"/>
                                        </p:tgtEl>
                                        <p:attrNameLst>
                                          <p:attrName>ppt_x</p:attrName>
                                          <p:attrName>ppt_y</p:attrName>
                                        </p:attrNameLst>
                                      </p:cBhvr>
                                      <p:rCtr x="26372" y="19732"/>
                                    </p:animMotion>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581128"/>
            <a:ext cx="8784976" cy="2016224"/>
          </a:xfrm>
        </p:spPr>
        <p:txBody>
          <a:bodyPr/>
          <a:lstStyle/>
          <a:p>
            <a:r>
              <a:rPr lang="en-US" sz="2800" dirty="0">
                <a:latin typeface="Comic Sans MS" pitchFamily="66" charset="0"/>
              </a:rPr>
              <a:t>The snowboard is in motion. Based on the Law of Inertia, the snowboard will keep moving right? </a:t>
            </a:r>
            <a:br>
              <a:rPr lang="en-US" sz="2800" dirty="0">
                <a:latin typeface="Comic Sans MS" pitchFamily="66" charset="0"/>
              </a:rPr>
            </a:br>
            <a:br>
              <a:rPr lang="en-US" sz="1600" dirty="0">
                <a:latin typeface="Comic Sans MS" pitchFamily="66" charset="0"/>
              </a:rPr>
            </a:br>
            <a:r>
              <a:rPr lang="en-US" sz="2800" dirty="0">
                <a:latin typeface="Comic Sans MS" pitchFamily="66" charset="0"/>
              </a:rPr>
              <a:t>What force(s) allow him to snowboard on the brick wall and rail?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260648"/>
            <a:ext cx="7200800" cy="4056451"/>
          </a:xfrm>
          <a:prstGeom prst="rect">
            <a:avLst/>
          </a:prstGeom>
          <a:ln>
            <a:solidFill>
              <a:schemeClr val="tx1"/>
            </a:solidFill>
          </a:ln>
        </p:spPr>
      </p:pic>
    </p:spTree>
    <p:extLst>
      <p:ext uri="{BB962C8B-B14F-4D97-AF65-F5344CB8AC3E}">
        <p14:creationId xmlns:p14="http://schemas.microsoft.com/office/powerpoint/2010/main" val="67779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656184"/>
          </a:xfrm>
        </p:spPr>
        <p:txBody>
          <a:bodyPr/>
          <a:lstStyle/>
          <a:p>
            <a:r>
              <a:rPr lang="en-US" sz="4800" b="1" u="sng" dirty="0">
                <a:latin typeface="Comic Sans MS" pitchFamily="66" charset="0"/>
              </a:rPr>
              <a:t>Friction and the </a:t>
            </a:r>
            <a:br>
              <a:rPr lang="en-US" sz="4800" b="1" u="sng" dirty="0">
                <a:latin typeface="Comic Sans MS" pitchFamily="66" charset="0"/>
              </a:rPr>
            </a:br>
            <a:r>
              <a:rPr lang="en-US" sz="4800" b="1" u="sng" dirty="0">
                <a:latin typeface="Comic Sans MS" pitchFamily="66" charset="0"/>
              </a:rPr>
              <a:t>Law of Inertia</a:t>
            </a:r>
          </a:p>
        </p:txBody>
      </p:sp>
      <p:sp>
        <p:nvSpPr>
          <p:cNvPr id="3" name="Content Placeholder 2"/>
          <p:cNvSpPr>
            <a:spLocks noGrp="1"/>
          </p:cNvSpPr>
          <p:nvPr>
            <p:ph idx="1"/>
          </p:nvPr>
        </p:nvSpPr>
        <p:spPr>
          <a:xfrm>
            <a:off x="312815" y="1988840"/>
            <a:ext cx="8478782" cy="2808312"/>
          </a:xfrm>
        </p:spPr>
        <p:txBody>
          <a:bodyPr/>
          <a:lstStyle/>
          <a:p>
            <a:pPr marL="0" indent="0" algn="ctr">
              <a:buNone/>
            </a:pPr>
            <a:r>
              <a:rPr lang="en-US" sz="3600" dirty="0">
                <a:latin typeface="Comic Sans MS" pitchFamily="66" charset="0"/>
              </a:rPr>
              <a:t>Objects in motion remain in motion unless acted on by an unbalanced force. Friction is often the unbalanced force that causes objects to slow down and stop moving.</a:t>
            </a:r>
          </a:p>
        </p:txBody>
      </p:sp>
      <p:sp>
        <p:nvSpPr>
          <p:cNvPr id="7" name="Content Placeholder 2"/>
          <p:cNvSpPr txBox="1">
            <a:spLocks/>
          </p:cNvSpPr>
          <p:nvPr/>
        </p:nvSpPr>
        <p:spPr bwMode="auto">
          <a:xfrm>
            <a:off x="341690" y="5157192"/>
            <a:ext cx="8229600"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3600" dirty="0">
                <a:solidFill>
                  <a:prstClr val="black"/>
                </a:solidFill>
                <a:latin typeface="Comic Sans MS" pitchFamily="66" charset="0"/>
              </a:rPr>
              <a:t>Because of friction, the motion of objects changes.</a:t>
            </a:r>
          </a:p>
        </p:txBody>
      </p:sp>
    </p:spTree>
    <p:extLst>
      <p:ext uri="{BB962C8B-B14F-4D97-AF65-F5344CB8AC3E}">
        <p14:creationId xmlns:p14="http://schemas.microsoft.com/office/powerpoint/2010/main" val="159757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8229600" cy="4608512"/>
          </a:xfrm>
        </p:spPr>
        <p:txBody>
          <a:bodyPr/>
          <a:lstStyle/>
          <a:p>
            <a:r>
              <a:rPr lang="en-US" sz="7500" b="1" dirty="0">
                <a:latin typeface="Comic Sans MS" pitchFamily="66" charset="0"/>
                <a:hlinkClick r:id="rId3"/>
              </a:rPr>
              <a:t>Study Jams:</a:t>
            </a:r>
            <a:br>
              <a:rPr lang="en-US" sz="7500" b="1" dirty="0">
                <a:latin typeface="Comic Sans MS" pitchFamily="66" charset="0"/>
                <a:hlinkClick r:id="rId3"/>
              </a:rPr>
            </a:br>
            <a:r>
              <a:rPr lang="en-US" sz="7500" b="1" dirty="0">
                <a:latin typeface="Comic Sans MS" pitchFamily="66" charset="0"/>
                <a:hlinkClick r:id="rId3"/>
              </a:rPr>
              <a:t>Newton’s First Law of Motion: Inertia</a:t>
            </a:r>
            <a:endParaRPr lang="en-US" sz="7500" b="1" dirty="0">
              <a:latin typeface="Comic Sans MS" pitchFamily="66" charset="0"/>
            </a:endParaRPr>
          </a:p>
        </p:txBody>
      </p:sp>
    </p:spTree>
    <p:extLst>
      <p:ext uri="{BB962C8B-B14F-4D97-AF65-F5344CB8AC3E}">
        <p14:creationId xmlns:p14="http://schemas.microsoft.com/office/powerpoint/2010/main" val="2350490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0" y="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8000" b="1" u="sng" dirty="0">
                <a:solidFill>
                  <a:prstClr val="black"/>
                </a:solidFill>
                <a:latin typeface="Comic Sans MS" pitchFamily="66" charset="0"/>
              </a:rPr>
              <a:t>Forces</a:t>
            </a:r>
          </a:p>
        </p:txBody>
      </p:sp>
      <p:sp>
        <p:nvSpPr>
          <p:cNvPr id="5123" name="Text Box 3"/>
          <p:cNvSpPr txBox="1">
            <a:spLocks noChangeArrowheads="1"/>
          </p:cNvSpPr>
          <p:nvPr/>
        </p:nvSpPr>
        <p:spPr bwMode="ltGray">
          <a:xfrm>
            <a:off x="571500" y="1412776"/>
            <a:ext cx="8001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4400" dirty="0">
                <a:solidFill>
                  <a:prstClr val="black"/>
                </a:solidFill>
                <a:latin typeface="Comic Sans MS" pitchFamily="66" charset="0"/>
              </a:rPr>
              <a:t>If you roll or kick a ball, what happens eventually? </a:t>
            </a:r>
            <a:endParaRPr lang="en-GB" sz="4400" i="1" dirty="0">
              <a:solidFill>
                <a:prstClr val="black"/>
              </a:solidFill>
              <a:latin typeface="Comic Sans MS" pitchFamily="66" charset="0"/>
            </a:endParaRPr>
          </a:p>
        </p:txBody>
      </p:sp>
      <p:pic>
        <p:nvPicPr>
          <p:cNvPr id="20482" name="Picture 2" descr="C:\Program Files (x86)\Microsoft Office\MEDIA\CAGCAT10\j0299763.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73" y="2564904"/>
            <a:ext cx="1827886" cy="1504188"/>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3"/>
          <p:cNvSpPr txBox="1">
            <a:spLocks noChangeArrowheads="1"/>
          </p:cNvSpPr>
          <p:nvPr/>
        </p:nvSpPr>
        <p:spPr bwMode="ltGray">
          <a:xfrm>
            <a:off x="143508" y="4221088"/>
            <a:ext cx="885698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4100" dirty="0">
                <a:solidFill>
                  <a:prstClr val="black"/>
                </a:solidFill>
                <a:latin typeface="Comic Sans MS" pitchFamily="66" charset="0"/>
              </a:rPr>
              <a:t>An unbalanced force is needed to change the speed of a moving object. So, what force is stopping the ball?</a:t>
            </a:r>
            <a:endParaRPr lang="en-GB" sz="4100" i="1" dirty="0">
              <a:solidFill>
                <a:prstClr val="black"/>
              </a:solidFill>
              <a:latin typeface="Comic Sans MS" pitchFamily="66" charset="0"/>
            </a:endParaRPr>
          </a:p>
        </p:txBody>
      </p:sp>
    </p:spTree>
    <p:extLst>
      <p:ext uri="{BB962C8B-B14F-4D97-AF65-F5344CB8AC3E}">
        <p14:creationId xmlns:p14="http://schemas.microsoft.com/office/powerpoint/2010/main" val="332470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5123"/>
                                        </p:tgtEl>
                                        <p:attrNameLst>
                                          <p:attrName>style.visibility</p:attrName>
                                        </p:attrNameLst>
                                      </p:cBhvr>
                                      <p:to>
                                        <p:strVal val="visible"/>
                                      </p:to>
                                    </p:set>
                                    <p:animEffect transition="in" filter="fade">
                                      <p:cBhvr>
                                        <p:cTn id="13" dur="1000"/>
                                        <p:tgtEl>
                                          <p:spTgt spid="5123"/>
                                        </p:tgtEl>
                                      </p:cBhvr>
                                    </p:animEffect>
                                    <p:anim calcmode="lin" valueType="num">
                                      <p:cBhvr>
                                        <p:cTn id="14" dur="1000" fill="hold"/>
                                        <p:tgtEl>
                                          <p:spTgt spid="5123"/>
                                        </p:tgtEl>
                                        <p:attrNameLst>
                                          <p:attrName>ppt_x</p:attrName>
                                        </p:attrNameLst>
                                      </p:cBhvr>
                                      <p:tavLst>
                                        <p:tav tm="0">
                                          <p:val>
                                            <p:strVal val="#ppt_x"/>
                                          </p:val>
                                        </p:tav>
                                        <p:tav tm="100000">
                                          <p:val>
                                            <p:strVal val="#ppt_x"/>
                                          </p:val>
                                        </p:tav>
                                      </p:tavLst>
                                    </p:anim>
                                    <p:anim calcmode="lin" valueType="num">
                                      <p:cBhvr>
                                        <p:cTn id="15" dur="1000" fill="hold"/>
                                        <p:tgtEl>
                                          <p:spTgt spid="5123"/>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9" presetClass="entr" presetSubtype="0" decel="100000" fill="hold" nodeType="afterEffect">
                                  <p:stCondLst>
                                    <p:cond delay="1000"/>
                                  </p:stCondLst>
                                  <p:childTnLst>
                                    <p:set>
                                      <p:cBhvr>
                                        <p:cTn id="18" dur="1" fill="hold">
                                          <p:stCondLst>
                                            <p:cond delay="0"/>
                                          </p:stCondLst>
                                        </p:cTn>
                                        <p:tgtEl>
                                          <p:spTgt spid="20482"/>
                                        </p:tgtEl>
                                        <p:attrNameLst>
                                          <p:attrName>style.visibility</p:attrName>
                                        </p:attrNameLst>
                                      </p:cBhvr>
                                      <p:to>
                                        <p:strVal val="visible"/>
                                      </p:to>
                                    </p:set>
                                    <p:anim calcmode="lin" valueType="num">
                                      <p:cBhvr>
                                        <p:cTn id="19" dur="2000" fill="hold"/>
                                        <p:tgtEl>
                                          <p:spTgt spid="20482"/>
                                        </p:tgtEl>
                                        <p:attrNameLst>
                                          <p:attrName>ppt_w</p:attrName>
                                        </p:attrNameLst>
                                      </p:cBhvr>
                                      <p:tavLst>
                                        <p:tav tm="0">
                                          <p:val>
                                            <p:fltVal val="0"/>
                                          </p:val>
                                        </p:tav>
                                        <p:tav tm="100000">
                                          <p:val>
                                            <p:strVal val="#ppt_w"/>
                                          </p:val>
                                        </p:tav>
                                      </p:tavLst>
                                    </p:anim>
                                    <p:anim calcmode="lin" valueType="num">
                                      <p:cBhvr>
                                        <p:cTn id="20" dur="2000" fill="hold"/>
                                        <p:tgtEl>
                                          <p:spTgt spid="20482"/>
                                        </p:tgtEl>
                                        <p:attrNameLst>
                                          <p:attrName>ppt_h</p:attrName>
                                        </p:attrNameLst>
                                      </p:cBhvr>
                                      <p:tavLst>
                                        <p:tav tm="0">
                                          <p:val>
                                            <p:fltVal val="0"/>
                                          </p:val>
                                        </p:tav>
                                        <p:tav tm="100000">
                                          <p:val>
                                            <p:strVal val="#ppt_h"/>
                                          </p:val>
                                        </p:tav>
                                      </p:tavLst>
                                    </p:anim>
                                    <p:anim calcmode="lin" valueType="num">
                                      <p:cBhvr>
                                        <p:cTn id="21" dur="2000" fill="hold"/>
                                        <p:tgtEl>
                                          <p:spTgt spid="20482"/>
                                        </p:tgtEl>
                                        <p:attrNameLst>
                                          <p:attrName>style.rotation</p:attrName>
                                        </p:attrNameLst>
                                      </p:cBhvr>
                                      <p:tavLst>
                                        <p:tav tm="0">
                                          <p:val>
                                            <p:fltVal val="360"/>
                                          </p:val>
                                        </p:tav>
                                        <p:tav tm="100000">
                                          <p:val>
                                            <p:fltVal val="0"/>
                                          </p:val>
                                        </p:tav>
                                      </p:tavLst>
                                    </p:anim>
                                    <p:animEffect transition="in" filter="fade">
                                      <p:cBhvr>
                                        <p:cTn id="22" dur="2000"/>
                                        <p:tgtEl>
                                          <p:spTgt spid="20482"/>
                                        </p:tgtEl>
                                      </p:cBhvr>
                                    </p:animEffect>
                                  </p:childTnLst>
                                </p:cTn>
                              </p:par>
                              <p:par>
                                <p:cTn id="23" presetID="63" presetClass="path" presetSubtype="0" accel="50000" decel="50000" fill="hold" nodeType="withEffect">
                                  <p:stCondLst>
                                    <p:cond delay="1000"/>
                                  </p:stCondLst>
                                  <p:childTnLst>
                                    <p:animMotion origin="layout" path="M -3.61111E-6 -2.09114E-6 L 0.79792 0.00393 " pathEditMode="relative" rAng="0" ptsTypes="AA">
                                      <p:cBhvr>
                                        <p:cTn id="24" dur="2000" fill="hold"/>
                                        <p:tgtEl>
                                          <p:spTgt spid="20482"/>
                                        </p:tgtEl>
                                        <p:attrNameLst>
                                          <p:attrName>ppt_x</p:attrName>
                                          <p:attrName>ppt_y</p:attrName>
                                        </p:attrNameLst>
                                      </p:cBhvr>
                                      <p:rCtr x="39896" y="185"/>
                                    </p:animMotion>
                                  </p:childTnLst>
                                </p:cTn>
                              </p:par>
                            </p:childTnLst>
                          </p:cTn>
                        </p:par>
                        <p:par>
                          <p:cTn id="25" fill="hold">
                            <p:stCondLst>
                              <p:cond delay="6000"/>
                            </p:stCondLst>
                            <p:childTnLst>
                              <p:par>
                                <p:cTn id="26" presetID="42" presetClass="entr" presetSubtype="0" fill="hold" grpId="0" nodeType="afterEffect">
                                  <p:stCondLst>
                                    <p:cond delay="10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700808"/>
            <a:ext cx="8229600" cy="4090466"/>
          </a:xfrm>
        </p:spPr>
        <p:txBody>
          <a:bodyPr/>
          <a:lstStyle/>
          <a:p>
            <a:r>
              <a:rPr lang="en-US" dirty="0">
                <a:latin typeface="Comic Sans MS" pitchFamily="66" charset="0"/>
              </a:rPr>
              <a:t>If a moose were chasing you through the woods, its enormous mass would be very threatening. But if you zigzagged, then its great mass would be to your advantage. Explain why.</a:t>
            </a:r>
          </a:p>
        </p:txBody>
      </p:sp>
      <p:sp>
        <p:nvSpPr>
          <p:cNvPr id="3" name="Title 1"/>
          <p:cNvSpPr txBox="1">
            <a:spLocks/>
          </p:cNvSpPr>
          <p:nvPr/>
        </p:nvSpPr>
        <p:spPr bwMode="auto">
          <a:xfrm>
            <a:off x="467544" y="116632"/>
            <a:ext cx="822960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u="sng" dirty="0">
                <a:latin typeface="Comic Sans MS" pitchFamily="66" charset="0"/>
              </a:rPr>
              <a:t>Formative Assessment Check</a:t>
            </a:r>
          </a:p>
        </p:txBody>
      </p:sp>
    </p:spTree>
    <p:extLst>
      <p:ext uri="{BB962C8B-B14F-4D97-AF65-F5344CB8AC3E}">
        <p14:creationId xmlns:p14="http://schemas.microsoft.com/office/powerpoint/2010/main" val="276393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420888"/>
            <a:ext cx="3888432" cy="1143000"/>
          </a:xfrm>
        </p:spPr>
        <p:txBody>
          <a:bodyPr/>
          <a:lstStyle/>
          <a:p>
            <a:r>
              <a:rPr lang="en-US" sz="4800" u="sng" dirty="0">
                <a:latin typeface="Comic Sans MS" panose="030F0702030302020204" pitchFamily="66" charset="0"/>
              </a:rPr>
              <a:t>Warm-Up </a:t>
            </a:r>
          </a:p>
        </p:txBody>
      </p:sp>
      <p:graphicFrame>
        <p:nvGraphicFramePr>
          <p:cNvPr id="3" name="Object 2"/>
          <p:cNvGraphicFramePr>
            <a:graphicFrameLocks noChangeAspect="1"/>
          </p:cNvGraphicFramePr>
          <p:nvPr>
            <p:extLst>
              <p:ext uri="{D42A27DB-BD31-4B8C-83A1-F6EECF244321}">
                <p14:modId xmlns:p14="http://schemas.microsoft.com/office/powerpoint/2010/main" val="462434195"/>
              </p:ext>
            </p:extLst>
          </p:nvPr>
        </p:nvGraphicFramePr>
        <p:xfrm>
          <a:off x="4355976" y="476672"/>
          <a:ext cx="4390256" cy="5681508"/>
        </p:xfrm>
        <a:graphic>
          <a:graphicData uri="http://schemas.openxmlformats.org/presentationml/2006/ole">
            <mc:AlternateContent xmlns:mc="http://schemas.openxmlformats.org/markup-compatibility/2006">
              <mc:Choice xmlns:v="urn:schemas-microsoft-com:vml" Requires="v">
                <p:oleObj spid="_x0000_s22534" name="Acrobat Document" r:id="rId4" imgW="3886132" imgH="5029200" progId="AcroExch.Document.11">
                  <p:embed/>
                </p:oleObj>
              </mc:Choice>
              <mc:Fallback>
                <p:oleObj name="Acrobat Document" r:id="rId4" imgW="3886132" imgH="5029200" progId="AcroExch.Document.11">
                  <p:embed/>
                  <p:pic>
                    <p:nvPicPr>
                      <p:cNvPr id="0" name=""/>
                      <p:cNvPicPr/>
                      <p:nvPr/>
                    </p:nvPicPr>
                    <p:blipFill>
                      <a:blip r:embed="rId5"/>
                      <a:stretch>
                        <a:fillRect/>
                      </a:stretch>
                    </p:blipFill>
                    <p:spPr>
                      <a:xfrm>
                        <a:off x="4355976" y="476672"/>
                        <a:ext cx="4390256" cy="5681508"/>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3147114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0" y="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8000" b="1" u="sng" dirty="0">
                <a:solidFill>
                  <a:prstClr val="black"/>
                </a:solidFill>
                <a:latin typeface="Comic Sans MS" pitchFamily="66" charset="0"/>
              </a:rPr>
              <a:t>Forces: Friction</a:t>
            </a:r>
          </a:p>
        </p:txBody>
      </p:sp>
      <p:sp>
        <p:nvSpPr>
          <p:cNvPr id="5123" name="Text Box 3"/>
          <p:cNvSpPr txBox="1">
            <a:spLocks noChangeArrowheads="1"/>
          </p:cNvSpPr>
          <p:nvPr/>
        </p:nvSpPr>
        <p:spPr bwMode="ltGray">
          <a:xfrm>
            <a:off x="395536" y="1700808"/>
            <a:ext cx="8001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4400" dirty="0">
                <a:solidFill>
                  <a:prstClr val="black"/>
                </a:solidFill>
                <a:latin typeface="Comic Sans MS" pitchFamily="66" charset="0"/>
              </a:rPr>
              <a:t>Friction is a force that opposes motion between two surfaces.</a:t>
            </a:r>
            <a:endParaRPr lang="en-GB" sz="4400" i="1" dirty="0">
              <a:solidFill>
                <a:prstClr val="black"/>
              </a:solidFill>
              <a:latin typeface="Comic Sans MS" pitchFamily="66" charset="0"/>
            </a:endParaRPr>
          </a:p>
        </p:txBody>
      </p:sp>
      <p:pic>
        <p:nvPicPr>
          <p:cNvPr id="21506" name="Picture 2" descr="https://encrypted-tbn0.gstatic.com/images?q=tbn:ANd9GcQ9degycoMHMlSIIUPQrHNeRK5lb-MD3mEih_eSdGVOIDgJUUj9Mr1KoZ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3768" y="4005064"/>
            <a:ext cx="4824536" cy="25050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53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5123"/>
                                        </p:tgtEl>
                                        <p:attrNameLst>
                                          <p:attrName>style.visibility</p:attrName>
                                        </p:attrNameLst>
                                      </p:cBhvr>
                                      <p:to>
                                        <p:strVal val="visible"/>
                                      </p:to>
                                    </p:set>
                                    <p:animEffect transition="in" filter="fade">
                                      <p:cBhvr>
                                        <p:cTn id="13" dur="1000"/>
                                        <p:tgtEl>
                                          <p:spTgt spid="5123"/>
                                        </p:tgtEl>
                                      </p:cBhvr>
                                    </p:animEffect>
                                    <p:anim calcmode="lin" valueType="num">
                                      <p:cBhvr>
                                        <p:cTn id="14" dur="1000" fill="hold"/>
                                        <p:tgtEl>
                                          <p:spTgt spid="5123"/>
                                        </p:tgtEl>
                                        <p:attrNameLst>
                                          <p:attrName>ppt_x</p:attrName>
                                        </p:attrNameLst>
                                      </p:cBhvr>
                                      <p:tavLst>
                                        <p:tav tm="0">
                                          <p:val>
                                            <p:strVal val="#ppt_x"/>
                                          </p:val>
                                        </p:tav>
                                        <p:tav tm="100000">
                                          <p:val>
                                            <p:strVal val="#ppt_x"/>
                                          </p:val>
                                        </p:tav>
                                      </p:tavLst>
                                    </p:anim>
                                    <p:anim calcmode="lin" valueType="num">
                                      <p:cBhvr>
                                        <p:cTn id="15" dur="1000" fill="hold"/>
                                        <p:tgtEl>
                                          <p:spTgt spid="5123"/>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1000"/>
                                  </p:stCondLst>
                                  <p:childTnLst>
                                    <p:set>
                                      <p:cBhvr>
                                        <p:cTn id="18" dur="1" fill="hold">
                                          <p:stCondLst>
                                            <p:cond delay="0"/>
                                          </p:stCondLst>
                                        </p:cTn>
                                        <p:tgtEl>
                                          <p:spTgt spid="21506"/>
                                        </p:tgtEl>
                                        <p:attrNameLst>
                                          <p:attrName>style.visibility</p:attrName>
                                        </p:attrNameLst>
                                      </p:cBhvr>
                                      <p:to>
                                        <p:strVal val="visible"/>
                                      </p:to>
                                    </p:set>
                                    <p:animEffect transition="in" filter="fade">
                                      <p:cBhvr>
                                        <p:cTn id="19" dur="1000"/>
                                        <p:tgtEl>
                                          <p:spTgt spid="21506"/>
                                        </p:tgtEl>
                                      </p:cBhvr>
                                    </p:animEffect>
                                    <p:anim calcmode="lin" valueType="num">
                                      <p:cBhvr>
                                        <p:cTn id="20" dur="1000" fill="hold"/>
                                        <p:tgtEl>
                                          <p:spTgt spid="21506"/>
                                        </p:tgtEl>
                                        <p:attrNameLst>
                                          <p:attrName>ppt_x</p:attrName>
                                        </p:attrNameLst>
                                      </p:cBhvr>
                                      <p:tavLst>
                                        <p:tav tm="0">
                                          <p:val>
                                            <p:strVal val="#ppt_x"/>
                                          </p:val>
                                        </p:tav>
                                        <p:tav tm="100000">
                                          <p:val>
                                            <p:strVal val="#ppt_x"/>
                                          </p:val>
                                        </p:tav>
                                      </p:tavLst>
                                    </p:anim>
                                    <p:anim calcmode="lin" valueType="num">
                                      <p:cBhvr>
                                        <p:cTn id="21"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3905" y="116632"/>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000" b="1" u="sng" dirty="0">
                <a:solidFill>
                  <a:prstClr val="black"/>
                </a:solidFill>
                <a:latin typeface="Comic Sans MS" pitchFamily="66" charset="0"/>
              </a:rPr>
              <a:t>Forces: Friction</a:t>
            </a:r>
          </a:p>
        </p:txBody>
      </p:sp>
      <p:sp>
        <p:nvSpPr>
          <p:cNvPr id="5123" name="Text Box 3"/>
          <p:cNvSpPr txBox="1">
            <a:spLocks noChangeArrowheads="1"/>
          </p:cNvSpPr>
          <p:nvPr/>
        </p:nvSpPr>
        <p:spPr bwMode="ltGray">
          <a:xfrm>
            <a:off x="319623" y="1412776"/>
            <a:ext cx="849694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3200" dirty="0">
                <a:solidFill>
                  <a:prstClr val="black"/>
                </a:solidFill>
                <a:latin typeface="Comic Sans MS" pitchFamily="66" charset="0"/>
              </a:rPr>
              <a:t>Friction occurs because the surface of any object is rough. Even surfaces that feel smooth are covered with microscopic hills and valleys.</a:t>
            </a:r>
          </a:p>
        </p:txBody>
      </p:sp>
      <p:pic>
        <p:nvPicPr>
          <p:cNvPr id="6" name="Picture 6" descr="http://cnx.org/content/m42139/latest/Figure_06_01_0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70" y="3717032"/>
            <a:ext cx="6954843" cy="2781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03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5123"/>
                                        </p:tgtEl>
                                        <p:attrNameLst>
                                          <p:attrName>style.visibility</p:attrName>
                                        </p:attrNameLst>
                                      </p:cBhvr>
                                      <p:to>
                                        <p:strVal val="visible"/>
                                      </p:to>
                                    </p:set>
                                    <p:animEffect transition="in" filter="fade">
                                      <p:cBhvr>
                                        <p:cTn id="13" dur="1000"/>
                                        <p:tgtEl>
                                          <p:spTgt spid="5123"/>
                                        </p:tgtEl>
                                      </p:cBhvr>
                                    </p:animEffect>
                                    <p:anim calcmode="lin" valueType="num">
                                      <p:cBhvr>
                                        <p:cTn id="14" dur="1000" fill="hold"/>
                                        <p:tgtEl>
                                          <p:spTgt spid="5123"/>
                                        </p:tgtEl>
                                        <p:attrNameLst>
                                          <p:attrName>ppt_x</p:attrName>
                                        </p:attrNameLst>
                                      </p:cBhvr>
                                      <p:tavLst>
                                        <p:tav tm="0">
                                          <p:val>
                                            <p:strVal val="#ppt_x"/>
                                          </p:val>
                                        </p:tav>
                                        <p:tav tm="100000">
                                          <p:val>
                                            <p:strVal val="#ppt_x"/>
                                          </p:val>
                                        </p:tav>
                                      </p:tavLst>
                                    </p:anim>
                                    <p:anim calcmode="lin" valueType="num">
                                      <p:cBhvr>
                                        <p:cTn id="15" dur="1000" fill="hold"/>
                                        <p:tgtEl>
                                          <p:spTgt spid="5123"/>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3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ltGray">
          <a:xfrm>
            <a:off x="-3905" y="116632"/>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64" charset="0"/>
              </a:defRPr>
            </a:lvl1pPr>
            <a:lvl2pPr marL="742950" indent="-285750" eaLnBrk="0" hangingPunct="0">
              <a:defRPr sz="2400">
                <a:solidFill>
                  <a:schemeClr val="tx1"/>
                </a:solidFill>
                <a:latin typeface="Times New Roman" pitchFamily="64" charset="0"/>
              </a:defRPr>
            </a:lvl2pPr>
            <a:lvl3pPr marL="1143000" indent="-228600" eaLnBrk="0" hangingPunct="0">
              <a:defRPr sz="2400">
                <a:solidFill>
                  <a:schemeClr val="tx1"/>
                </a:solidFill>
                <a:latin typeface="Times New Roman" pitchFamily="64" charset="0"/>
              </a:defRPr>
            </a:lvl3pPr>
            <a:lvl4pPr marL="1600200" indent="-228600" eaLnBrk="0" hangingPunct="0">
              <a:defRPr sz="2400">
                <a:solidFill>
                  <a:schemeClr val="tx1"/>
                </a:solidFill>
                <a:latin typeface="Times New Roman" pitchFamily="64" charset="0"/>
              </a:defRPr>
            </a:lvl4pPr>
            <a:lvl5pPr marL="2057400" indent="-228600" eaLnBrk="0" hangingPunct="0">
              <a:defRPr sz="2400">
                <a:solidFill>
                  <a:schemeClr val="tx1"/>
                </a:solidFill>
                <a:latin typeface="Times New Roman" pitchFamily="64" charset="0"/>
              </a:defRPr>
            </a:lvl5pPr>
            <a:lvl6pPr marL="2514600" indent="-228600" eaLnBrk="0" fontAlgn="base" hangingPunct="0">
              <a:spcBef>
                <a:spcPct val="0"/>
              </a:spcBef>
              <a:spcAft>
                <a:spcPct val="0"/>
              </a:spcAft>
              <a:defRPr sz="2400">
                <a:solidFill>
                  <a:schemeClr val="tx1"/>
                </a:solidFill>
                <a:latin typeface="Times New Roman" pitchFamily="64" charset="0"/>
              </a:defRPr>
            </a:lvl6pPr>
            <a:lvl7pPr marL="2971800" indent="-228600" eaLnBrk="0" fontAlgn="base" hangingPunct="0">
              <a:spcBef>
                <a:spcPct val="0"/>
              </a:spcBef>
              <a:spcAft>
                <a:spcPct val="0"/>
              </a:spcAft>
              <a:defRPr sz="2400">
                <a:solidFill>
                  <a:schemeClr val="tx1"/>
                </a:solidFill>
                <a:latin typeface="Times New Roman" pitchFamily="64" charset="0"/>
              </a:defRPr>
            </a:lvl7pPr>
            <a:lvl8pPr marL="3429000" indent="-228600" eaLnBrk="0" fontAlgn="base" hangingPunct="0">
              <a:spcBef>
                <a:spcPct val="0"/>
              </a:spcBef>
              <a:spcAft>
                <a:spcPct val="0"/>
              </a:spcAft>
              <a:defRPr sz="2400">
                <a:solidFill>
                  <a:schemeClr val="tx1"/>
                </a:solidFill>
                <a:latin typeface="Times New Roman" pitchFamily="64" charset="0"/>
              </a:defRPr>
            </a:lvl8pPr>
            <a:lvl9pPr marL="3886200" indent="-228600" eaLnBrk="0" fontAlgn="base" hangingPunct="0">
              <a:spcBef>
                <a:spcPct val="0"/>
              </a:spcBef>
              <a:spcAft>
                <a:spcPct val="0"/>
              </a:spcAft>
              <a:defRPr sz="2400">
                <a:solidFill>
                  <a:schemeClr val="tx1"/>
                </a:solidFill>
                <a:latin typeface="Times New Roman" pitchFamily="64" charset="0"/>
              </a:defRPr>
            </a:lvl9pPr>
          </a:lstStyle>
          <a:p>
            <a:pPr algn="ctr" eaLnBrk="1" hangingPunct="1">
              <a:spcBef>
                <a:spcPct val="50000"/>
              </a:spcBef>
            </a:pPr>
            <a:r>
              <a:rPr lang="en-GB" sz="6000" b="1" u="sng" dirty="0">
                <a:solidFill>
                  <a:prstClr val="black"/>
                </a:solidFill>
                <a:latin typeface="Comic Sans MS" pitchFamily="66" charset="0"/>
              </a:rPr>
              <a:t>Forces: Friction</a:t>
            </a:r>
          </a:p>
        </p:txBody>
      </p:sp>
      <p:sp>
        <p:nvSpPr>
          <p:cNvPr id="2" name="Rectangle 1"/>
          <p:cNvSpPr/>
          <p:nvPr/>
        </p:nvSpPr>
        <p:spPr>
          <a:xfrm>
            <a:off x="107504" y="1340768"/>
            <a:ext cx="8856984" cy="1661993"/>
          </a:xfrm>
          <a:prstGeom prst="rect">
            <a:avLst/>
          </a:prstGeom>
        </p:spPr>
        <p:txBody>
          <a:bodyPr wrap="square">
            <a:spAutoFit/>
          </a:bodyPr>
          <a:lstStyle/>
          <a:p>
            <a:pPr algn="ctr">
              <a:spcBef>
                <a:spcPct val="50000"/>
              </a:spcBef>
            </a:pPr>
            <a:r>
              <a:rPr lang="en-GB" sz="3400" dirty="0">
                <a:solidFill>
                  <a:prstClr val="black"/>
                </a:solidFill>
                <a:latin typeface="Comic Sans MS" pitchFamily="66" charset="0"/>
              </a:rPr>
              <a:t>When two surfaces are in contact, the hills and valleys of one surface stick to the hills and valleys of the other surface.</a:t>
            </a:r>
          </a:p>
        </p:txBody>
      </p:sp>
      <p:pic>
        <p:nvPicPr>
          <p:cNvPr id="5" name="Picture 8" descr="http://www.hk-phy.org/contextual/mechanics/for/force/2-0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1780" y="3313787"/>
            <a:ext cx="3672408" cy="3182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42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2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19059</TotalTime>
  <Words>3494</Words>
  <Application>Microsoft Office PowerPoint</Application>
  <PresentationFormat>On-screen Show (4:3)</PresentationFormat>
  <Paragraphs>295</Paragraphs>
  <Slides>61</Slides>
  <Notes>58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61</vt:i4>
      </vt:variant>
    </vt:vector>
  </HeadingPairs>
  <TitlesOfParts>
    <vt:vector size="70" baseType="lpstr">
      <vt:lpstr>Arial</vt:lpstr>
      <vt:lpstr>Calibri</vt:lpstr>
      <vt:lpstr>Comic Sans MS</vt:lpstr>
      <vt:lpstr>Tahoma</vt:lpstr>
      <vt:lpstr>Times New Roman</vt:lpstr>
      <vt:lpstr>Wingdings</vt:lpstr>
      <vt:lpstr>Office Theme</vt:lpstr>
      <vt:lpstr>Acrobat Document</vt:lpstr>
      <vt:lpstr>Picture (32-bit)</vt:lpstr>
      <vt:lpstr>PowerPoint Presentation</vt:lpstr>
      <vt:lpstr>Essential Question: How do gravity, inertia, and friction affect the balance of forces?</vt:lpstr>
      <vt:lpstr>February 23, 2018</vt:lpstr>
      <vt:lpstr>What is a force?</vt:lpstr>
      <vt:lpstr>Forces</vt:lpstr>
      <vt:lpstr>PowerPoint Presentation</vt:lpstr>
      <vt:lpstr>PowerPoint Presentation</vt:lpstr>
      <vt:lpstr>PowerPoint Presentation</vt:lpstr>
      <vt:lpstr>PowerPoint Presentation</vt:lpstr>
      <vt:lpstr>PowerPoint Presentation</vt:lpstr>
      <vt:lpstr>PowerPoint Presentation</vt:lpstr>
      <vt:lpstr>Friction: Friend or Foe? Handout</vt:lpstr>
      <vt:lpstr>PowerPoint Presentation</vt:lpstr>
      <vt:lpstr>PowerPoint Presentation</vt:lpstr>
      <vt:lpstr>Forces: Friction</vt:lpstr>
      <vt:lpstr>PowerPoint Presentation</vt:lpstr>
      <vt:lpstr>PowerPoint Presentation</vt:lpstr>
      <vt:lpstr>PowerPoint Presentation</vt:lpstr>
      <vt:lpstr>PowerPoint Presentation</vt:lpstr>
      <vt:lpstr>Falling Water Demonstration</vt:lpstr>
      <vt:lpstr>Gravity</vt:lpstr>
      <vt:lpstr>Gravity</vt:lpstr>
      <vt:lpstr>Gravity</vt:lpstr>
      <vt:lpstr>PowerPoint Presentation</vt:lpstr>
      <vt:lpstr>PowerPoint Presentation</vt:lpstr>
      <vt:lpstr>PowerPoint Presentation</vt:lpstr>
      <vt:lpstr>PowerPoint Presentation</vt:lpstr>
      <vt:lpstr>PowerPoint Presentation</vt:lpstr>
      <vt:lpstr>Force Diagrams</vt:lpstr>
      <vt:lpstr>Force Diagrams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Unbalanced Forces</vt:lpstr>
      <vt:lpstr>Unbalanced Forces</vt:lpstr>
      <vt:lpstr>Unbalanced Forces</vt:lpstr>
      <vt:lpstr>Look at the diagram below. Both women are wearing ice skates on an ice rink. If both women push off from one another, which woman will most likely move the furthest? Why?</vt:lpstr>
      <vt:lpstr>Imagine that you are playing baseball. The pitch comes in and you hit the ball hard. </vt:lpstr>
      <vt:lpstr>You would probably say no because you know that force and motion are related. </vt:lpstr>
      <vt:lpstr>Isaac Newton explained this relationship between force and the motion of an object. </vt:lpstr>
      <vt:lpstr>Diving Egg Demonstration</vt:lpstr>
      <vt:lpstr>February 22, 2018</vt:lpstr>
      <vt:lpstr>What happens when riding bumper cars? Why?</vt:lpstr>
      <vt:lpstr>Law of Inertia</vt:lpstr>
      <vt:lpstr>Law of Inertia</vt:lpstr>
      <vt:lpstr>Law of Inertia</vt:lpstr>
      <vt:lpstr>Law of Inertia</vt:lpstr>
      <vt:lpstr>PowerPoint Presentation</vt:lpstr>
      <vt:lpstr>Mass and Inertia</vt:lpstr>
      <vt:lpstr>Mass and Inertia</vt:lpstr>
      <vt:lpstr>Mass and Inertia</vt:lpstr>
      <vt:lpstr>The snowboard is in motion. Based on the Law of Inertia, the snowboard will keep moving right?   What force(s) allow him to snowboard on the brick wall and rail?</vt:lpstr>
      <vt:lpstr>Friction and the  Law of Inertia</vt:lpstr>
      <vt:lpstr>Study Jams: Newton’s First Law of Motion: Inertia</vt:lpstr>
      <vt:lpstr>If a moose were chasing you through the woods, its enormous mass would be very threatening. But if you zigzagged, then its great mass would be to your advantage. Explain why.</vt:lpstr>
      <vt:lpstr>Warm-Up </vt:lpstr>
    </vt:vector>
  </TitlesOfParts>
  <Company>Our Lady &amp; St. Gerards RCP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Smithies</dc:creator>
  <cp:lastModifiedBy>Martisia Jackson</cp:lastModifiedBy>
  <cp:revision>142</cp:revision>
  <dcterms:created xsi:type="dcterms:W3CDTF">2002-06-13T20:42:44Z</dcterms:created>
  <dcterms:modified xsi:type="dcterms:W3CDTF">2018-03-06T19:59:05Z</dcterms:modified>
</cp:coreProperties>
</file>