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0" r:id="rId3"/>
    <p:sldId id="261" r:id="rId4"/>
    <p:sldId id="262" r:id="rId5"/>
    <p:sldId id="264" r:id="rId6"/>
    <p:sldId id="263" r:id="rId7"/>
    <p:sldId id="266" r:id="rId8"/>
    <p:sldId id="270" r:id="rId9"/>
    <p:sldId id="272" r:id="rId10"/>
    <p:sldId id="273" r:id="rId11"/>
    <p:sldId id="274" r:id="rId12"/>
    <p:sldId id="275" r:id="rId13"/>
    <p:sldId id="279" r:id="rId14"/>
  </p:sldIdLst>
  <p:sldSz cx="9144000" cy="6858000" type="screen4x3"/>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37" autoAdjust="0"/>
    <p:restoredTop sz="94727" autoAdjust="0"/>
  </p:normalViewPr>
  <p:slideViewPr>
    <p:cSldViewPr>
      <p:cViewPr varScale="1">
        <p:scale>
          <a:sx n="85" d="100"/>
          <a:sy n="85" d="100"/>
        </p:scale>
        <p:origin x="132" y="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7DE840F-15E8-4655-A053-C2BB96044A09}" type="datetimeFigureOut">
              <a:rPr lang="en-US" smtClean="0"/>
              <a:pPr/>
              <a:t>8/27/2018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7C3F2B-4A54-4B51-ACC9-0E606811450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E840F-15E8-4655-A053-C2BB96044A09}" type="datetimeFigureOut">
              <a:rPr lang="en-US" smtClean="0"/>
              <a:pPr/>
              <a:t>8/27/2018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7C3F2B-4A54-4B51-ACC9-0E606811450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E840F-15E8-4655-A053-C2BB96044A09}" type="datetimeFigureOut">
              <a:rPr lang="en-US" smtClean="0"/>
              <a:pPr/>
              <a:t>8/27/2018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7C3F2B-4A54-4B51-ACC9-0E606811450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E840F-15E8-4655-A053-C2BB96044A09}" type="datetimeFigureOut">
              <a:rPr lang="en-US" smtClean="0"/>
              <a:pPr/>
              <a:t>8/27/2018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7C3F2B-4A54-4B51-ACC9-0E606811450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7DE840F-15E8-4655-A053-C2BB96044A09}" type="datetimeFigureOut">
              <a:rPr lang="en-US" smtClean="0"/>
              <a:pPr/>
              <a:t>8/27/2018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7C3F2B-4A54-4B51-ACC9-0E606811450A}"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7DE840F-15E8-4655-A053-C2BB96044A09}" type="datetimeFigureOut">
              <a:rPr lang="en-US" smtClean="0"/>
              <a:pPr/>
              <a:t>8/27/2018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7C3F2B-4A54-4B51-ACC9-0E606811450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7DE840F-15E8-4655-A053-C2BB96044A09}" type="datetimeFigureOut">
              <a:rPr lang="en-US" smtClean="0"/>
              <a:pPr/>
              <a:t>8/27/2018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57C3F2B-4A54-4B51-ACC9-0E606811450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7DE840F-15E8-4655-A053-C2BB96044A09}" type="datetimeFigureOut">
              <a:rPr lang="en-US" smtClean="0"/>
              <a:pPr/>
              <a:t>8/27/2018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57C3F2B-4A54-4B51-ACC9-0E606811450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DE840F-15E8-4655-A053-C2BB96044A09}" type="datetimeFigureOut">
              <a:rPr lang="en-US" smtClean="0"/>
              <a:pPr/>
              <a:t>8/27/2018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57C3F2B-4A54-4B51-ACC9-0E606811450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7DE840F-15E8-4655-A053-C2BB96044A09}" type="datetimeFigureOut">
              <a:rPr lang="en-US" smtClean="0"/>
              <a:pPr/>
              <a:t>8/27/2018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7C3F2B-4A54-4B51-ACC9-0E606811450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7DE840F-15E8-4655-A053-C2BB96044A09}" type="datetimeFigureOut">
              <a:rPr lang="en-US" smtClean="0"/>
              <a:pPr/>
              <a:t>8/27/2018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7C3F2B-4A54-4B51-ACC9-0E606811450A}"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DE840F-15E8-4655-A053-C2BB96044A09}" type="datetimeFigureOut">
              <a:rPr lang="en-US" smtClean="0"/>
              <a:pPr/>
              <a:t>8/27/2018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7C3F2B-4A54-4B51-ACC9-0E606811450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5.gif"/></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8.gif"/><Relationship Id="rId1" Type="http://schemas.openxmlformats.org/officeDocument/2006/relationships/slideLayout" Target="../slideLayouts/slideLayout6.xml"/><Relationship Id="rId5" Type="http://schemas.openxmlformats.org/officeDocument/2006/relationships/image" Target="../media/image11.gif"/><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Element Baby Book Project</a:t>
            </a:r>
          </a:p>
        </p:txBody>
      </p:sp>
      <p:sp>
        <p:nvSpPr>
          <p:cNvPr id="3" name="Subtitle 2"/>
          <p:cNvSpPr>
            <a:spLocks noGrp="1"/>
          </p:cNvSpPr>
          <p:nvPr>
            <p:ph type="subTitle" idx="1"/>
          </p:nvPr>
        </p:nvSpPr>
        <p:spPr/>
        <p:txBody>
          <a:bodyPr/>
          <a:lstStyle/>
          <a:p>
            <a:r>
              <a:rPr lang="en-US" dirty="0"/>
              <a:t>Procedure and Example</a:t>
            </a:r>
          </a:p>
          <a:p>
            <a:r>
              <a:rPr lang="en-US" dirty="0"/>
              <a:t>Actual book must be used.</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familytree2.gif"/>
          <p:cNvPicPr>
            <a:picLocks noChangeAspect="1"/>
          </p:cNvPicPr>
          <p:nvPr/>
        </p:nvPicPr>
        <p:blipFill>
          <a:blip r:embed="rId2" cstate="print"/>
          <a:stretch>
            <a:fillRect/>
          </a:stretch>
        </p:blipFill>
        <p:spPr>
          <a:xfrm>
            <a:off x="2209800" y="0"/>
            <a:ext cx="4987636" cy="6858000"/>
          </a:xfrm>
          <a:prstGeom prst="rect">
            <a:avLst/>
          </a:prstGeom>
        </p:spPr>
      </p:pic>
      <p:sp>
        <p:nvSpPr>
          <p:cNvPr id="4" name="TextBox 3"/>
          <p:cNvSpPr txBox="1"/>
          <p:nvPr/>
        </p:nvSpPr>
        <p:spPr>
          <a:xfrm>
            <a:off x="2133600" y="3505200"/>
            <a:ext cx="1143000" cy="369332"/>
          </a:xfrm>
          <a:prstGeom prst="rect">
            <a:avLst/>
          </a:prstGeom>
          <a:noFill/>
        </p:spPr>
        <p:txBody>
          <a:bodyPr wrap="square" rtlCol="0">
            <a:spAutoFit/>
          </a:bodyPr>
          <a:lstStyle/>
          <a:p>
            <a:r>
              <a:rPr lang="en-US" dirty="0"/>
              <a:t>Hydrogen</a:t>
            </a:r>
          </a:p>
        </p:txBody>
      </p:sp>
      <p:sp>
        <p:nvSpPr>
          <p:cNvPr id="5" name="TextBox 4"/>
          <p:cNvSpPr txBox="1"/>
          <p:nvPr/>
        </p:nvSpPr>
        <p:spPr>
          <a:xfrm>
            <a:off x="3352800" y="3505200"/>
            <a:ext cx="990600" cy="369332"/>
          </a:xfrm>
          <a:prstGeom prst="rect">
            <a:avLst/>
          </a:prstGeom>
          <a:noFill/>
        </p:spPr>
        <p:txBody>
          <a:bodyPr wrap="square" rtlCol="0">
            <a:spAutoFit/>
          </a:bodyPr>
          <a:lstStyle/>
          <a:p>
            <a:r>
              <a:rPr lang="en-US" dirty="0"/>
              <a:t>Sodium</a:t>
            </a:r>
          </a:p>
        </p:txBody>
      </p:sp>
      <p:sp>
        <p:nvSpPr>
          <p:cNvPr id="6" name="TextBox 5"/>
          <p:cNvSpPr txBox="1"/>
          <p:nvPr/>
        </p:nvSpPr>
        <p:spPr>
          <a:xfrm>
            <a:off x="4800600" y="3505200"/>
            <a:ext cx="1143000" cy="369332"/>
          </a:xfrm>
          <a:prstGeom prst="rect">
            <a:avLst/>
          </a:prstGeom>
          <a:noFill/>
        </p:spPr>
        <p:txBody>
          <a:bodyPr wrap="square" rtlCol="0">
            <a:spAutoFit/>
          </a:bodyPr>
          <a:lstStyle/>
          <a:p>
            <a:r>
              <a:rPr lang="en-US" dirty="0"/>
              <a:t>Potassium</a:t>
            </a:r>
          </a:p>
        </p:txBody>
      </p:sp>
      <p:sp>
        <p:nvSpPr>
          <p:cNvPr id="7" name="TextBox 6"/>
          <p:cNvSpPr txBox="1"/>
          <p:nvPr/>
        </p:nvSpPr>
        <p:spPr>
          <a:xfrm>
            <a:off x="5867400" y="3505200"/>
            <a:ext cx="1163357" cy="369332"/>
          </a:xfrm>
          <a:prstGeom prst="rect">
            <a:avLst/>
          </a:prstGeom>
          <a:noFill/>
        </p:spPr>
        <p:txBody>
          <a:bodyPr wrap="square" rtlCol="0">
            <a:spAutoFit/>
          </a:bodyPr>
          <a:lstStyle/>
          <a:p>
            <a:r>
              <a:rPr lang="en-US" dirty="0"/>
              <a:t>Rubidium</a:t>
            </a:r>
          </a:p>
        </p:txBody>
      </p:sp>
      <p:sp>
        <p:nvSpPr>
          <p:cNvPr id="8" name="TextBox 7"/>
          <p:cNvSpPr txBox="1"/>
          <p:nvPr/>
        </p:nvSpPr>
        <p:spPr>
          <a:xfrm flipH="1">
            <a:off x="2484118" y="4953000"/>
            <a:ext cx="1249681" cy="369332"/>
          </a:xfrm>
          <a:prstGeom prst="rect">
            <a:avLst/>
          </a:prstGeom>
          <a:noFill/>
        </p:spPr>
        <p:txBody>
          <a:bodyPr wrap="square" rtlCol="0">
            <a:spAutoFit/>
          </a:bodyPr>
          <a:lstStyle/>
          <a:p>
            <a:r>
              <a:rPr lang="en-US" dirty="0"/>
              <a:t>Cesium</a:t>
            </a:r>
          </a:p>
        </p:txBody>
      </p:sp>
      <p:sp>
        <p:nvSpPr>
          <p:cNvPr id="9" name="TextBox 8"/>
          <p:cNvSpPr txBox="1"/>
          <p:nvPr/>
        </p:nvSpPr>
        <p:spPr>
          <a:xfrm>
            <a:off x="5410200" y="4876800"/>
            <a:ext cx="1295400" cy="369332"/>
          </a:xfrm>
          <a:prstGeom prst="rect">
            <a:avLst/>
          </a:prstGeom>
          <a:noFill/>
        </p:spPr>
        <p:txBody>
          <a:bodyPr wrap="square" rtlCol="0">
            <a:spAutoFit/>
          </a:bodyPr>
          <a:lstStyle/>
          <a:p>
            <a:r>
              <a:rPr lang="en-US" dirty="0"/>
              <a:t>Francium</a:t>
            </a:r>
          </a:p>
        </p:txBody>
      </p:sp>
      <p:sp>
        <p:nvSpPr>
          <p:cNvPr id="10" name="TextBox 9"/>
          <p:cNvSpPr txBox="1"/>
          <p:nvPr/>
        </p:nvSpPr>
        <p:spPr>
          <a:xfrm>
            <a:off x="3886200" y="5715000"/>
            <a:ext cx="893193" cy="369332"/>
          </a:xfrm>
          <a:prstGeom prst="rect">
            <a:avLst/>
          </a:prstGeom>
          <a:noFill/>
        </p:spPr>
        <p:txBody>
          <a:bodyPr wrap="none" rtlCol="0">
            <a:spAutoFit/>
          </a:bodyPr>
          <a:lstStyle/>
          <a:p>
            <a:r>
              <a:rPr lang="en-US" dirty="0"/>
              <a:t>Lithium</a:t>
            </a:r>
          </a:p>
        </p:txBody>
      </p:sp>
      <p:sp>
        <p:nvSpPr>
          <p:cNvPr id="11" name="TextBox 10"/>
          <p:cNvSpPr txBox="1"/>
          <p:nvPr/>
        </p:nvSpPr>
        <p:spPr>
          <a:xfrm>
            <a:off x="2057400" y="228600"/>
            <a:ext cx="5486400" cy="584775"/>
          </a:xfrm>
          <a:prstGeom prst="rect">
            <a:avLst/>
          </a:prstGeom>
          <a:noFill/>
        </p:spPr>
        <p:txBody>
          <a:bodyPr wrap="square" rtlCol="0">
            <a:spAutoFit/>
          </a:bodyPr>
          <a:lstStyle/>
          <a:p>
            <a:r>
              <a:rPr lang="en-US" sz="3200" dirty="0"/>
              <a:t>The Alkali Metal Family, Group I</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t>When I Grow Up 10pts.</a:t>
            </a:r>
          </a:p>
        </p:txBody>
      </p:sp>
      <p:sp>
        <p:nvSpPr>
          <p:cNvPr id="3" name="Content Placeholder 2"/>
          <p:cNvSpPr>
            <a:spLocks noGrp="1"/>
          </p:cNvSpPr>
          <p:nvPr>
            <p:ph idx="1"/>
          </p:nvPr>
        </p:nvSpPr>
        <p:spPr/>
        <p:txBody>
          <a:bodyPr/>
          <a:lstStyle/>
          <a:p>
            <a:r>
              <a:rPr lang="en-US" dirty="0"/>
              <a:t>In a paragraph of 8 sentences or more, explain the following:</a:t>
            </a:r>
          </a:p>
          <a:p>
            <a:pPr lvl="1"/>
            <a:r>
              <a:rPr lang="en-US" dirty="0"/>
              <a:t>Career choice ( what is your element going to be used for)</a:t>
            </a:r>
          </a:p>
          <a:p>
            <a:pPr lvl="1"/>
            <a:r>
              <a:rPr lang="en-US" dirty="0"/>
              <a:t>A picture of the career (use a different picture then the one used for the cover) </a:t>
            </a:r>
          </a:p>
          <a:p>
            <a:pPr lvl="1"/>
            <a:r>
              <a:rPr lang="en-US" dirty="0"/>
              <a:t>Explain it in the 1</a:t>
            </a:r>
            <a:r>
              <a:rPr lang="en-US" baseline="30000" dirty="0"/>
              <a:t>st</a:t>
            </a:r>
            <a:r>
              <a:rPr lang="en-US" dirty="0"/>
              <a:t> person</a:t>
            </a:r>
          </a:p>
          <a:p>
            <a:pPr lvl="1">
              <a:buNone/>
            </a:pP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t>Lithium</a:t>
            </a:r>
          </a:p>
        </p:txBody>
      </p:sp>
      <p:sp>
        <p:nvSpPr>
          <p:cNvPr id="3" name="Content Placeholder 2"/>
          <p:cNvSpPr>
            <a:spLocks noGrp="1"/>
          </p:cNvSpPr>
          <p:nvPr>
            <p:ph idx="1"/>
          </p:nvPr>
        </p:nvSpPr>
        <p:spPr/>
        <p:txBody>
          <a:bodyPr>
            <a:normAutofit fontScale="85000" lnSpcReduction="20000"/>
          </a:bodyPr>
          <a:lstStyle/>
          <a:p>
            <a:pPr>
              <a:buNone/>
            </a:pPr>
            <a:r>
              <a:rPr lang="en-US" dirty="0"/>
              <a:t>		When I grow up I want to be used in Lithium-ion batteries. I live in Bolivia now and I am waiting for the scientists to mine me and bring me  to Europe where I will be put to use in hybrid and electric cars.</a:t>
            </a:r>
          </a:p>
          <a:p>
            <a:pPr>
              <a:buNone/>
            </a:pPr>
            <a:r>
              <a:rPr lang="en-US" dirty="0"/>
              <a:t>		In the past, Lithium was used for mood stabilizing drugs and thermonuclear weapons. Now </a:t>
            </a:r>
            <a:r>
              <a:rPr lang="en-US" dirty="0" err="1"/>
              <a:t>Blackeberrys</a:t>
            </a:r>
            <a:r>
              <a:rPr lang="en-US" dirty="0"/>
              <a:t>, electronic devices and the automotive industry need me mineral more.</a:t>
            </a:r>
          </a:p>
          <a:p>
            <a:pPr>
              <a:buNone/>
            </a:pPr>
            <a:r>
              <a:rPr lang="en-US" dirty="0"/>
              <a:t>		Lithium is lighter then nickel and stores more energy. Governments are fighting to purchase me now. I hope to go to Mitsubishi and be used in one of their electric cars some day.</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a:normAutofit fontScale="85000" lnSpcReduction="10000"/>
          </a:bodyPr>
          <a:lstStyle/>
          <a:p>
            <a:pPr algn="ctr">
              <a:buNone/>
            </a:pPr>
            <a:r>
              <a:rPr lang="en-US" dirty="0"/>
              <a:t>The Story of Me</a:t>
            </a:r>
          </a:p>
          <a:p>
            <a:pPr>
              <a:buNone/>
            </a:pPr>
            <a:r>
              <a:rPr lang="en-US" dirty="0"/>
              <a:t>	For a baby, I’m actually really old.  I’ve actually been around almost since the Big Bang.  You can usually find baby elements like me paired up in a compound, because I’m highly reactive.  I’m reactive because I love to share my single electron and become a </a:t>
            </a:r>
            <a:r>
              <a:rPr lang="en-US" dirty="0" err="1"/>
              <a:t>cation</a:t>
            </a:r>
            <a:r>
              <a:rPr lang="en-US" dirty="0"/>
              <a:t>.  I’m a giver, that’s what I do!  I’m an old softie, so soft that you could cut me with a knife, but please don’t do that because I oxidize quickly.  You can usually find me around the rocks (in the Earth’s crust) or near the oceans.  Babies like me don’t come along every day, because I’m only the 25</a:t>
            </a:r>
            <a:r>
              <a:rPr lang="en-US" baseline="30000" dirty="0"/>
              <a:t>th</a:t>
            </a:r>
            <a:r>
              <a:rPr lang="en-US" dirty="0"/>
              <a:t> most abundant element.  I am really popular though, because of my usefulness in the medical field, batteries used in electronics, and as a lubricant for manufacturing!</a:t>
            </a:r>
          </a:p>
          <a:p>
            <a:pPr>
              <a:buNone/>
            </a:pP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t>Cover Page 	5pts.</a:t>
            </a:r>
          </a:p>
        </p:txBody>
      </p:sp>
      <p:sp>
        <p:nvSpPr>
          <p:cNvPr id="3" name="Content Placeholder 2"/>
          <p:cNvSpPr>
            <a:spLocks noGrp="1"/>
          </p:cNvSpPr>
          <p:nvPr>
            <p:ph idx="1"/>
          </p:nvPr>
        </p:nvSpPr>
        <p:spPr/>
        <p:txBody>
          <a:bodyPr/>
          <a:lstStyle/>
          <a:p>
            <a:r>
              <a:rPr lang="en-US" dirty="0"/>
              <a:t>Name of element</a:t>
            </a:r>
          </a:p>
          <a:p>
            <a:r>
              <a:rPr lang="en-US" dirty="0"/>
              <a:t>Picture of the element (in everyday use)</a:t>
            </a:r>
          </a:p>
          <a:p>
            <a:r>
              <a:rPr lang="en-US" dirty="0"/>
              <a:t>Your name</a:t>
            </a:r>
          </a:p>
          <a:p>
            <a:r>
              <a:rPr lang="en-US" dirty="0"/>
              <a:t>Decorative cover</a:t>
            </a:r>
          </a:p>
          <a:p>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Cover page (poor) example</a:t>
            </a:r>
          </a:p>
        </p:txBody>
      </p:sp>
      <p:sp>
        <p:nvSpPr>
          <p:cNvPr id="4" name="Content Placeholder 3"/>
          <p:cNvSpPr>
            <a:spLocks noGrp="1"/>
          </p:cNvSpPr>
          <p:nvPr>
            <p:ph sz="half" idx="1"/>
          </p:nvPr>
        </p:nvSpPr>
        <p:spPr/>
        <p:style>
          <a:lnRef idx="2">
            <a:schemeClr val="dk1"/>
          </a:lnRef>
          <a:fillRef idx="1">
            <a:schemeClr val="lt1"/>
          </a:fillRef>
          <a:effectRef idx="0">
            <a:schemeClr val="dk1"/>
          </a:effectRef>
          <a:fontRef idx="minor">
            <a:schemeClr val="dk1"/>
          </a:fontRef>
        </p:style>
        <p:txBody>
          <a:bodyPr>
            <a:normAutofit lnSpcReduction="10000"/>
          </a:bodyPr>
          <a:lstStyle/>
          <a:p>
            <a:pPr>
              <a:buNone/>
            </a:pPr>
            <a:r>
              <a:rPr lang="en-US" sz="4800" dirty="0"/>
              <a:t>LITHIUM</a:t>
            </a:r>
          </a:p>
          <a:p>
            <a:endParaRPr lang="en-US" dirty="0"/>
          </a:p>
          <a:p>
            <a:endParaRPr lang="en-US" dirty="0"/>
          </a:p>
          <a:p>
            <a:endParaRPr lang="en-US" dirty="0"/>
          </a:p>
          <a:p>
            <a:endParaRPr lang="en-US" dirty="0"/>
          </a:p>
          <a:p>
            <a:endParaRPr lang="en-US" dirty="0"/>
          </a:p>
          <a:p>
            <a:endParaRPr lang="en-US" dirty="0"/>
          </a:p>
          <a:p>
            <a:endParaRPr lang="en-US" dirty="0"/>
          </a:p>
          <a:p>
            <a:pPr>
              <a:buNone/>
            </a:pPr>
            <a:r>
              <a:rPr lang="en-US" dirty="0"/>
              <a:t>			FROM: Mr. T</a:t>
            </a:r>
          </a:p>
        </p:txBody>
      </p:sp>
      <p:pic>
        <p:nvPicPr>
          <p:cNvPr id="6" name="Content Placeholder 5" descr="battery-lithium-cr20321.jpg"/>
          <p:cNvPicPr>
            <a:picLocks noGrp="1" noChangeAspect="1"/>
          </p:cNvPicPr>
          <p:nvPr>
            <p:ph sz="half" idx="2"/>
          </p:nvPr>
        </p:nvPicPr>
        <p:blipFill>
          <a:blip r:embed="rId2" cstate="print"/>
          <a:stretch>
            <a:fillRect/>
          </a:stretch>
        </p:blipFill>
        <p:spPr>
          <a:xfrm>
            <a:off x="668971" y="2590800"/>
            <a:ext cx="3141029" cy="2828673"/>
          </a:xfr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Better EXAMPLE</a:t>
            </a:r>
          </a:p>
        </p:txBody>
      </p:sp>
      <p:sp>
        <p:nvSpPr>
          <p:cNvPr id="3" name="Content Placeholder 2"/>
          <p:cNvSpPr>
            <a:spLocks noGrp="1"/>
          </p:cNvSpPr>
          <p:nvPr>
            <p:ph sz="half" idx="1"/>
          </p:nvPr>
        </p:nvSpPr>
        <p:spPr>
          <a:ln>
            <a:solidFill>
              <a:schemeClr val="tx2">
                <a:lumMod val="60000"/>
                <a:lumOff val="40000"/>
              </a:schemeClr>
            </a:solidFill>
          </a:ln>
          <a:scene3d>
            <a:camera prst="orthographicFront"/>
            <a:lightRig rig="threePt" dir="t"/>
          </a:scene3d>
          <a:sp3d>
            <a:bevelT prst="relaxedInset"/>
          </a:sp3d>
        </p:spPr>
        <p:style>
          <a:lnRef idx="2">
            <a:schemeClr val="accent2"/>
          </a:lnRef>
          <a:fillRef idx="1">
            <a:schemeClr val="lt1"/>
          </a:fillRef>
          <a:effectRef idx="0">
            <a:schemeClr val="accent2"/>
          </a:effectRef>
          <a:fontRef idx="minor">
            <a:schemeClr val="dk1"/>
          </a:fontRef>
        </p:style>
        <p:txBody>
          <a:bodyPr/>
          <a:lstStyle/>
          <a:p>
            <a:pPr>
              <a:buNone/>
            </a:pPr>
            <a:r>
              <a:rPr lang="en-US" sz="72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LITHIUM</a:t>
            </a:r>
          </a:p>
          <a:p>
            <a:endParaRPr lang="en-US"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a:p>
            <a:endParaRPr lang="en-US"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a:p>
            <a:endParaRPr lang="en-US"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a:p>
            <a:endParaRPr lang="en-US"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a:p>
            <a:pPr>
              <a:buNone/>
            </a:pPr>
            <a:endParaRPr lang="en-US"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a:p>
            <a:pPr>
              <a:buNone/>
            </a:pPr>
            <a:r>
              <a:rPr lang="en-US"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			From Mr. T</a:t>
            </a:r>
          </a:p>
        </p:txBody>
      </p:sp>
      <p:pic>
        <p:nvPicPr>
          <p:cNvPr id="5" name="Content Placeholder 4" descr="QDCAXZ4LHDCA3Z064QCAVRFMGECAR8IH4ACAU1SGBRCA9CSA0YCAAAX2K2CAX6OZDLCAOXEMQTCAVSN70JCAK5ZY7YCAT3XQVKCAM46INFCADUVKPXCA5J92SACAPD7IM1CALCA4DUCAD1MY9PCAU38N2Q.jpg"/>
          <p:cNvPicPr>
            <a:picLocks noGrp="1" noChangeAspect="1"/>
          </p:cNvPicPr>
          <p:nvPr>
            <p:ph sz="half" idx="2"/>
          </p:nvPr>
        </p:nvPicPr>
        <p:blipFill>
          <a:blip r:embed="rId2" cstate="print"/>
          <a:stretch>
            <a:fillRect/>
          </a:stretch>
        </p:blipFill>
        <p:spPr>
          <a:xfrm>
            <a:off x="1447800" y="2895600"/>
            <a:ext cx="2190750" cy="2190750"/>
          </a:xfr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t>Birth Certificate 15pts.</a:t>
            </a:r>
          </a:p>
        </p:txBody>
      </p:sp>
      <p:sp>
        <p:nvSpPr>
          <p:cNvPr id="5" name="Content Placeholder 4"/>
          <p:cNvSpPr>
            <a:spLocks noGrp="1"/>
          </p:cNvSpPr>
          <p:nvPr>
            <p:ph idx="1"/>
          </p:nvPr>
        </p:nvSpPr>
        <p:spPr>
          <a:xfrm>
            <a:off x="457200" y="1219200"/>
            <a:ext cx="8229600" cy="5181600"/>
          </a:xfrm>
        </p:spPr>
        <p:txBody>
          <a:bodyPr>
            <a:normAutofit lnSpcReduction="10000"/>
          </a:bodyPr>
          <a:lstStyle/>
          <a:p>
            <a:r>
              <a:rPr lang="en-US" sz="2400" dirty="0"/>
              <a:t>Name (name of the element)		</a:t>
            </a:r>
            <a:r>
              <a:rPr lang="en-US" sz="2400" dirty="0">
                <a:solidFill>
                  <a:srgbClr val="FF0000"/>
                </a:solidFill>
              </a:rPr>
              <a:t>Lithium</a:t>
            </a:r>
          </a:p>
          <a:p>
            <a:r>
              <a:rPr lang="en-US" sz="2400" dirty="0"/>
              <a:t>Nickname (symbol)				</a:t>
            </a:r>
            <a:r>
              <a:rPr lang="en-US" sz="2400" dirty="0">
                <a:solidFill>
                  <a:srgbClr val="FF0000"/>
                </a:solidFill>
              </a:rPr>
              <a:t>Li</a:t>
            </a:r>
          </a:p>
          <a:p>
            <a:r>
              <a:rPr lang="en-US" sz="2400" dirty="0"/>
              <a:t>Birth Date (date element discovered)	</a:t>
            </a:r>
            <a:r>
              <a:rPr lang="en-US" sz="2400" dirty="0">
                <a:solidFill>
                  <a:srgbClr val="FF0000"/>
                </a:solidFill>
              </a:rPr>
              <a:t>1817</a:t>
            </a:r>
          </a:p>
          <a:p>
            <a:r>
              <a:rPr lang="en-US" sz="2400" dirty="0"/>
              <a:t>Birth Weight (atomic Mass)		</a:t>
            </a:r>
            <a:r>
              <a:rPr lang="en-US" sz="2400" dirty="0">
                <a:solidFill>
                  <a:srgbClr val="FF0000"/>
                </a:solidFill>
              </a:rPr>
              <a:t>6.941 </a:t>
            </a:r>
            <a:r>
              <a:rPr lang="en-US" sz="2400" dirty="0" err="1">
                <a:solidFill>
                  <a:srgbClr val="FF0000"/>
                </a:solidFill>
              </a:rPr>
              <a:t>amu</a:t>
            </a:r>
            <a:endParaRPr lang="en-US" sz="2400" dirty="0">
              <a:solidFill>
                <a:srgbClr val="FF0000"/>
              </a:solidFill>
            </a:endParaRPr>
          </a:p>
          <a:p>
            <a:r>
              <a:rPr lang="en-US" sz="2400" dirty="0"/>
              <a:t>Birth Height (atomic number)		</a:t>
            </a:r>
            <a:r>
              <a:rPr lang="en-US" sz="2400" dirty="0">
                <a:solidFill>
                  <a:srgbClr val="FF0000"/>
                </a:solidFill>
              </a:rPr>
              <a:t>3</a:t>
            </a:r>
          </a:p>
          <a:p>
            <a:r>
              <a:rPr lang="en-US" sz="2400" dirty="0"/>
              <a:t>Race (type of element- metal, non-metal, metalloid)  </a:t>
            </a:r>
            <a:r>
              <a:rPr lang="en-US" sz="2400" dirty="0">
                <a:solidFill>
                  <a:srgbClr val="FF0000"/>
                </a:solidFill>
              </a:rPr>
              <a:t>metal</a:t>
            </a:r>
          </a:p>
          <a:p>
            <a:r>
              <a:rPr lang="en-US" sz="2400" dirty="0"/>
              <a:t>Doctor (discoverer)				</a:t>
            </a:r>
            <a:r>
              <a:rPr lang="en-US" sz="2400" dirty="0">
                <a:solidFill>
                  <a:srgbClr val="FF0000"/>
                </a:solidFill>
              </a:rPr>
              <a:t>Johan A. </a:t>
            </a:r>
            <a:r>
              <a:rPr lang="en-US" sz="2400" dirty="0" err="1">
                <a:solidFill>
                  <a:srgbClr val="FF0000"/>
                </a:solidFill>
              </a:rPr>
              <a:t>Arfvedson</a:t>
            </a:r>
            <a:endParaRPr lang="en-US" sz="2400" dirty="0">
              <a:solidFill>
                <a:srgbClr val="FF0000"/>
              </a:solidFill>
            </a:endParaRPr>
          </a:p>
          <a:p>
            <a:r>
              <a:rPr lang="en-US" sz="2400" dirty="0"/>
              <a:t>Gender (state of matter at room temperature)  </a:t>
            </a:r>
            <a:r>
              <a:rPr lang="en-US" sz="2400" dirty="0">
                <a:solidFill>
                  <a:srgbClr val="FF0000"/>
                </a:solidFill>
              </a:rPr>
              <a:t>solid</a:t>
            </a:r>
          </a:p>
          <a:p>
            <a:r>
              <a:rPr lang="en-US" sz="2400" dirty="0"/>
              <a:t>Place of birth (country of discovery)	</a:t>
            </a:r>
            <a:r>
              <a:rPr lang="en-US" sz="2400" dirty="0">
                <a:solidFill>
                  <a:srgbClr val="FF0000"/>
                </a:solidFill>
              </a:rPr>
              <a:t>Sweden</a:t>
            </a:r>
            <a:r>
              <a:rPr lang="en-US" sz="2400" dirty="0"/>
              <a:t>	</a:t>
            </a:r>
          </a:p>
          <a:p>
            <a:r>
              <a:rPr lang="en-US" sz="2400" dirty="0"/>
              <a:t>Personality (boiling point &amp; melting point) </a:t>
            </a:r>
            <a:r>
              <a:rPr lang="en-US" sz="2400" dirty="0">
                <a:solidFill>
                  <a:srgbClr val="FF0000"/>
                </a:solidFill>
              </a:rPr>
              <a:t>1347 c/108.54c</a:t>
            </a:r>
          </a:p>
          <a:p>
            <a:r>
              <a:rPr lang="en-US" sz="2400" dirty="0"/>
              <a:t>Signature of Parent (that’s you!)</a:t>
            </a:r>
          </a:p>
          <a:p>
            <a:r>
              <a:rPr lang="en-US" sz="2400" dirty="0"/>
              <a:t>Make it look professional (border, seal of approval, etc...)</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28600"/>
            <a:ext cx="8229600" cy="1189038"/>
          </a:xfrm>
        </p:spPr>
        <p:txBody>
          <a:bodyPr>
            <a:normAutofit fontScale="90000"/>
          </a:bodyPr>
          <a:lstStyle/>
          <a:p>
            <a:r>
              <a:rPr lang="en-US" dirty="0"/>
              <a:t>Birth Certificate examples</a:t>
            </a:r>
            <a:br>
              <a:rPr lang="en-US" dirty="0"/>
            </a:br>
            <a:r>
              <a:rPr lang="en-US" sz="2000" dirty="0"/>
              <a:t>Find a style you like and copy it with your elements info. (</a:t>
            </a:r>
            <a:r>
              <a:rPr lang="en-US" sz="2000" dirty="0" err="1"/>
              <a:t>google</a:t>
            </a:r>
            <a:r>
              <a:rPr lang="en-US" sz="2000" dirty="0"/>
              <a:t> images) or type it in yourself to a word document.</a:t>
            </a:r>
            <a:br>
              <a:rPr lang="en-US" dirty="0"/>
            </a:br>
            <a:endParaRPr lang="en-US" dirty="0"/>
          </a:p>
        </p:txBody>
      </p:sp>
      <p:pic>
        <p:nvPicPr>
          <p:cNvPr id="5" name="Picture 4" descr="birth.jpg"/>
          <p:cNvPicPr>
            <a:picLocks noChangeAspect="1"/>
          </p:cNvPicPr>
          <p:nvPr/>
        </p:nvPicPr>
        <p:blipFill>
          <a:blip r:embed="rId2" cstate="print"/>
          <a:stretch>
            <a:fillRect/>
          </a:stretch>
        </p:blipFill>
        <p:spPr>
          <a:xfrm>
            <a:off x="914400" y="1295400"/>
            <a:ext cx="2901460" cy="2286000"/>
          </a:xfrm>
          <a:prstGeom prst="rect">
            <a:avLst/>
          </a:prstGeom>
        </p:spPr>
      </p:pic>
      <p:pic>
        <p:nvPicPr>
          <p:cNvPr id="6" name="Picture 5" descr="birth_certificate.gif"/>
          <p:cNvPicPr>
            <a:picLocks noChangeAspect="1"/>
          </p:cNvPicPr>
          <p:nvPr/>
        </p:nvPicPr>
        <p:blipFill>
          <a:blip r:embed="rId3" cstate="print"/>
          <a:stretch>
            <a:fillRect/>
          </a:stretch>
        </p:blipFill>
        <p:spPr>
          <a:xfrm>
            <a:off x="381000" y="3886200"/>
            <a:ext cx="3429000" cy="2667000"/>
          </a:xfrm>
          <a:prstGeom prst="rect">
            <a:avLst/>
          </a:prstGeom>
        </p:spPr>
      </p:pic>
      <p:pic>
        <p:nvPicPr>
          <p:cNvPr id="7" name="Picture 6" descr="Birth_Certificate2.gif"/>
          <p:cNvPicPr>
            <a:picLocks noChangeAspect="1"/>
          </p:cNvPicPr>
          <p:nvPr/>
        </p:nvPicPr>
        <p:blipFill>
          <a:blip r:embed="rId4" cstate="print"/>
          <a:stretch>
            <a:fillRect/>
          </a:stretch>
        </p:blipFill>
        <p:spPr>
          <a:xfrm>
            <a:off x="4495800" y="1143000"/>
            <a:ext cx="3164302" cy="2524125"/>
          </a:xfrm>
          <a:prstGeom prst="rect">
            <a:avLst/>
          </a:prstGeom>
        </p:spPr>
      </p:pic>
      <p:pic>
        <p:nvPicPr>
          <p:cNvPr id="8" name="Picture 7" descr="Wesley_Ray_Myers_Birth_Certificate.jpg"/>
          <p:cNvPicPr>
            <a:picLocks noChangeAspect="1"/>
          </p:cNvPicPr>
          <p:nvPr/>
        </p:nvPicPr>
        <p:blipFill>
          <a:blip r:embed="rId5" cstate="print"/>
          <a:stretch>
            <a:fillRect/>
          </a:stretch>
        </p:blipFill>
        <p:spPr>
          <a:xfrm>
            <a:off x="4648200" y="3886200"/>
            <a:ext cx="3370777" cy="25146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ChangeArrowheads="1"/>
          </p:cNvSpPr>
          <p:nvPr/>
        </p:nvSpPr>
        <p:spPr bwMode="auto">
          <a:xfrm>
            <a:off x="381000" y="442698"/>
            <a:ext cx="8382000" cy="6001643"/>
          </a:xfrm>
          <a:prstGeom prst="rect">
            <a:avLst/>
          </a:prstGeom>
          <a:ln>
            <a:headEnd/>
            <a:tailEnd/>
          </a:ln>
          <a:scene3d>
            <a:camera prst="orthographicFront"/>
            <a:lightRig rig="threePt" dir="t"/>
          </a:scene3d>
          <a:sp3d>
            <a:bevelT prst="slope"/>
          </a:sp3d>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4800" b="0" i="0" u="none" strike="noStrike" cap="none" normalizeH="0" baseline="0" dirty="0">
                <a:ln>
                  <a:noFill/>
                </a:ln>
                <a:solidFill>
                  <a:schemeClr val="tx1"/>
                </a:solidFill>
                <a:effectLst/>
                <a:latin typeface="Engravers MT" pitchFamily="18" charset="0"/>
                <a:ea typeface="Calibri" pitchFamily="34" charset="0"/>
                <a:cs typeface="Times New Roman" pitchFamily="18" charset="0"/>
              </a:rPr>
              <a:t>BIRTH CERTIFICATE</a:t>
            </a:r>
            <a:endParaRPr kumimoji="0" lang="en-US" sz="800" b="0" i="0" u="none" strike="noStrike" cap="none" normalizeH="0" baseline="0" dirty="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a:ln>
                  <a:noFill/>
                </a:ln>
                <a:solidFill>
                  <a:schemeClr val="tx1"/>
                </a:solidFill>
                <a:effectLst/>
                <a:latin typeface="Calibri" pitchFamily="34" charset="0"/>
                <a:ea typeface="Calibri" pitchFamily="34" charset="0"/>
                <a:cs typeface="Times New Roman" pitchFamily="18" charset="0"/>
              </a:rPr>
              <a:t>This is to certify that</a:t>
            </a:r>
            <a:endParaRPr kumimoji="0" lang="en-US" sz="2800" b="0" i="0" u="none" strike="noStrike" cap="none" normalizeH="0" baseline="0" dirty="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800" b="1" i="0" u="sng" strike="noStrike" cap="none" normalizeH="0" baseline="0" dirty="0">
                <a:ln>
                  <a:noFill/>
                </a:ln>
                <a:solidFill>
                  <a:srgbClr val="92D050"/>
                </a:solidFill>
                <a:effectLst/>
                <a:latin typeface="Calibri" pitchFamily="34" charset="0"/>
                <a:ea typeface="Calibri" pitchFamily="34" charset="0"/>
                <a:cs typeface="Times New Roman" pitchFamily="18" charset="0"/>
              </a:rPr>
              <a:t>LITHIUM</a:t>
            </a:r>
            <a:endParaRPr kumimoji="0" lang="en-US" sz="2800" b="0" i="0" u="none" strike="noStrike" cap="none" normalizeH="0" baseline="0" dirty="0">
              <a:ln>
                <a:noFill/>
              </a:ln>
              <a:solidFill>
                <a:srgbClr val="92D050"/>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a:ln>
                  <a:noFill/>
                </a:ln>
                <a:solidFill>
                  <a:schemeClr val="tx1"/>
                </a:solidFill>
                <a:effectLst/>
                <a:latin typeface="Calibri" pitchFamily="34" charset="0"/>
                <a:ea typeface="Calibri" pitchFamily="34" charset="0"/>
                <a:cs typeface="Times New Roman" pitchFamily="18" charset="0"/>
              </a:rPr>
              <a:t>Birth Weight :  </a:t>
            </a:r>
            <a:r>
              <a:rPr kumimoji="0" lang="en-US" sz="2800" b="1" i="0" u="sng" strike="noStrike" cap="none" normalizeH="0" baseline="0" dirty="0">
                <a:ln>
                  <a:noFill/>
                </a:ln>
                <a:solidFill>
                  <a:schemeClr val="tx1"/>
                </a:solidFill>
                <a:effectLst/>
                <a:latin typeface="Calibri" pitchFamily="34" charset="0"/>
                <a:ea typeface="Calibri" pitchFamily="34" charset="0"/>
                <a:cs typeface="Times New Roman" pitchFamily="18" charset="0"/>
              </a:rPr>
              <a:t>6.941</a:t>
            </a:r>
            <a:r>
              <a:rPr kumimoji="0" lang="en-US" sz="2800" b="1" i="0" u="sng" strike="noStrike" cap="none" normalizeH="0" dirty="0">
                <a:ln>
                  <a:noFill/>
                </a:ln>
                <a:solidFill>
                  <a:schemeClr val="tx1"/>
                </a:solidFill>
                <a:effectLst/>
                <a:latin typeface="Calibri" pitchFamily="34" charset="0"/>
                <a:ea typeface="Calibri" pitchFamily="34" charset="0"/>
                <a:cs typeface="Times New Roman" pitchFamily="18" charset="0"/>
              </a:rPr>
              <a:t> </a:t>
            </a:r>
            <a:r>
              <a:rPr kumimoji="0" lang="en-US" sz="2800" b="1" i="0" u="sng" strike="noStrike" cap="none" normalizeH="0" dirty="0" err="1">
                <a:ln>
                  <a:noFill/>
                </a:ln>
                <a:solidFill>
                  <a:schemeClr val="tx1"/>
                </a:solidFill>
                <a:effectLst/>
                <a:latin typeface="Calibri" pitchFamily="34" charset="0"/>
                <a:ea typeface="Calibri" pitchFamily="34" charset="0"/>
                <a:cs typeface="Times New Roman" pitchFamily="18" charset="0"/>
              </a:rPr>
              <a:t>amu</a:t>
            </a:r>
            <a:r>
              <a:rPr kumimoji="0" lang="en-US" sz="2800" b="0" i="0" u="none" strike="noStrike" cap="none" normalizeH="0" baseline="0" dirty="0">
                <a:ln>
                  <a:noFill/>
                </a:ln>
                <a:solidFill>
                  <a:schemeClr val="tx1"/>
                </a:solidFill>
                <a:effectLst/>
                <a:latin typeface="Calibri" pitchFamily="34" charset="0"/>
                <a:ea typeface="Calibri" pitchFamily="34" charset="0"/>
                <a:cs typeface="Times New Roman" pitchFamily="18" charset="0"/>
              </a:rPr>
              <a:t>	Birth Height:  </a:t>
            </a:r>
            <a:r>
              <a:rPr kumimoji="0" lang="en-US" sz="2800" b="1" i="0" u="sng" strike="noStrike" cap="none" normalizeH="0" baseline="0" dirty="0">
                <a:ln>
                  <a:noFill/>
                </a:ln>
                <a:solidFill>
                  <a:schemeClr val="tx1"/>
                </a:solidFill>
                <a:effectLst/>
                <a:latin typeface="Calibri" pitchFamily="34" charset="0"/>
                <a:ea typeface="Calibri" pitchFamily="34" charset="0"/>
                <a:cs typeface="Times New Roman" pitchFamily="18" charset="0"/>
              </a:rPr>
              <a:t>3</a:t>
            </a:r>
            <a:endParaRPr kumimoji="0" lang="en-US" sz="2800" b="0" i="0" u="none" strike="noStrike" cap="none" normalizeH="0" baseline="0" dirty="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a:ln>
                  <a:noFill/>
                </a:ln>
                <a:solidFill>
                  <a:schemeClr val="tx1"/>
                </a:solidFill>
                <a:effectLst/>
                <a:latin typeface="Calibri" pitchFamily="34" charset="0"/>
                <a:ea typeface="Calibri" pitchFamily="34" charset="0"/>
                <a:cs typeface="Times New Roman" pitchFamily="18" charset="0"/>
              </a:rPr>
              <a:t>Race:  </a:t>
            </a:r>
            <a:r>
              <a:rPr kumimoji="0" lang="en-US" sz="2800" b="1" i="0" u="sng" strike="noStrike" cap="none" normalizeH="0" baseline="0" dirty="0">
                <a:ln>
                  <a:noFill/>
                </a:ln>
                <a:solidFill>
                  <a:schemeClr val="tx1"/>
                </a:solidFill>
                <a:effectLst/>
                <a:latin typeface="Calibri" pitchFamily="34" charset="0"/>
                <a:ea typeface="Calibri" pitchFamily="34" charset="0"/>
                <a:cs typeface="Times New Roman" pitchFamily="18" charset="0"/>
              </a:rPr>
              <a:t>Metal</a:t>
            </a:r>
            <a:r>
              <a:rPr kumimoji="0" lang="en-US" sz="2800" b="1" i="0" u="sng" strike="noStrike" cap="none" normalizeH="0" dirty="0">
                <a:ln>
                  <a:noFill/>
                </a:ln>
                <a:solidFill>
                  <a:schemeClr val="tx1"/>
                </a:solidFill>
                <a:effectLst/>
                <a:latin typeface="Calibri" pitchFamily="34" charset="0"/>
                <a:ea typeface="Calibri" pitchFamily="34" charset="0"/>
                <a:cs typeface="Times New Roman" pitchFamily="18" charset="0"/>
              </a:rPr>
              <a:t>  </a:t>
            </a:r>
            <a:r>
              <a:rPr kumimoji="0" lang="en-US" sz="2800" b="0" i="0" u="none" strike="noStrike" cap="none" normalizeH="0" baseline="0" dirty="0">
                <a:ln>
                  <a:noFill/>
                </a:ln>
                <a:solidFill>
                  <a:schemeClr val="tx1"/>
                </a:solidFill>
                <a:effectLst/>
                <a:latin typeface="Calibri" pitchFamily="34" charset="0"/>
                <a:ea typeface="Calibri" pitchFamily="34" charset="0"/>
                <a:cs typeface="Times New Roman" pitchFamily="18" charset="0"/>
              </a:rPr>
              <a:t>	Gender:  </a:t>
            </a:r>
            <a:r>
              <a:rPr kumimoji="0" lang="en-US" sz="2800" b="1" i="0" u="sng" strike="noStrike" cap="none" normalizeH="0" baseline="0" dirty="0">
                <a:ln>
                  <a:noFill/>
                </a:ln>
                <a:solidFill>
                  <a:schemeClr val="tx1"/>
                </a:solidFill>
                <a:effectLst/>
                <a:latin typeface="Calibri" pitchFamily="34" charset="0"/>
                <a:ea typeface="Calibri" pitchFamily="34" charset="0"/>
                <a:cs typeface="Times New Roman" pitchFamily="18" charset="0"/>
              </a:rPr>
              <a:t>Solid</a:t>
            </a:r>
            <a:r>
              <a:rPr kumimoji="0" lang="en-US" sz="2800" b="0" i="0" u="none" strike="noStrike" cap="none" normalizeH="0" baseline="0" dirty="0">
                <a:ln>
                  <a:noFill/>
                </a:ln>
                <a:solidFill>
                  <a:schemeClr val="tx1"/>
                </a:solidFill>
                <a:effectLst/>
                <a:latin typeface="Calibri" pitchFamily="34" charset="0"/>
                <a:ea typeface="Calibri" pitchFamily="34" charset="0"/>
                <a:cs typeface="Times New Roman" pitchFamily="18" charset="0"/>
              </a:rPr>
              <a:t>     Nickname: </a:t>
            </a:r>
            <a:r>
              <a:rPr kumimoji="0" lang="en-US" sz="2800" b="1" i="0" u="sng" strike="noStrike" cap="none" normalizeH="0" baseline="0" dirty="0">
                <a:ln>
                  <a:noFill/>
                </a:ln>
                <a:solidFill>
                  <a:schemeClr val="tx1"/>
                </a:solidFill>
                <a:effectLst/>
                <a:latin typeface="Calibri" pitchFamily="34" charset="0"/>
                <a:ea typeface="Calibri" pitchFamily="34" charset="0"/>
                <a:cs typeface="Times New Roman" pitchFamily="18" charset="0"/>
              </a:rPr>
              <a:t>Li</a:t>
            </a:r>
            <a:endParaRPr kumimoji="0" lang="en-US" sz="2800" b="0" i="0" u="none" strike="noStrike" cap="none" normalizeH="0" baseline="0" dirty="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a:ln>
                  <a:noFill/>
                </a:ln>
                <a:solidFill>
                  <a:schemeClr val="tx1"/>
                </a:solidFill>
                <a:effectLst/>
                <a:latin typeface="Calibri" pitchFamily="34" charset="0"/>
                <a:ea typeface="Calibri" pitchFamily="34" charset="0"/>
                <a:cs typeface="Times New Roman" pitchFamily="18" charset="0"/>
              </a:rPr>
              <a:t>Personality:  </a:t>
            </a:r>
            <a:r>
              <a:rPr kumimoji="0" lang="en-US" sz="2800" b="1" i="0" u="sng" strike="noStrike" cap="none" normalizeH="0" baseline="0" dirty="0">
                <a:ln>
                  <a:noFill/>
                </a:ln>
                <a:solidFill>
                  <a:schemeClr val="tx1"/>
                </a:solidFill>
                <a:effectLst/>
                <a:latin typeface="Calibri" pitchFamily="34" charset="0"/>
                <a:ea typeface="Calibri" pitchFamily="34" charset="0"/>
                <a:cs typeface="Times New Roman" pitchFamily="18" charset="0"/>
              </a:rPr>
              <a:t>Boiling Point  1347C, Melting Point 108.54C</a:t>
            </a:r>
            <a:endParaRPr kumimoji="0" lang="en-US" sz="2800" b="0" i="0" u="sng" strike="noStrike" cap="none" normalizeH="0" baseline="0" dirty="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a:ln>
                  <a:noFill/>
                </a:ln>
                <a:solidFill>
                  <a:schemeClr val="tx1"/>
                </a:solidFill>
                <a:effectLst/>
                <a:latin typeface="Calibri" pitchFamily="34" charset="0"/>
                <a:ea typeface="Calibri" pitchFamily="34" charset="0"/>
                <a:cs typeface="Times New Roman" pitchFamily="18" charset="0"/>
              </a:rPr>
              <a:t>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a:ln>
                  <a:noFill/>
                </a:ln>
                <a:solidFill>
                  <a:schemeClr val="tx1"/>
                </a:solidFill>
                <a:effectLst/>
                <a:latin typeface="Calibri" pitchFamily="34" charset="0"/>
                <a:ea typeface="Calibri" pitchFamily="34" charset="0"/>
                <a:cs typeface="Times New Roman" pitchFamily="18" charset="0"/>
              </a:rPr>
              <a:t>Was born in the year of </a:t>
            </a:r>
            <a:r>
              <a:rPr kumimoji="0" lang="en-US" sz="2800" b="1" i="0" u="sng" strike="noStrike" cap="none" normalizeH="0" baseline="0" dirty="0">
                <a:ln>
                  <a:noFill/>
                </a:ln>
                <a:solidFill>
                  <a:schemeClr val="tx1"/>
                </a:solidFill>
                <a:effectLst/>
                <a:latin typeface="Calibri" pitchFamily="34" charset="0"/>
                <a:ea typeface="Calibri" pitchFamily="34" charset="0"/>
                <a:cs typeface="Times New Roman" pitchFamily="18" charset="0"/>
              </a:rPr>
              <a:t>1817</a:t>
            </a:r>
            <a:r>
              <a:rPr kumimoji="0" lang="en-US" sz="2800" b="0" i="0" u="none" strike="noStrike" cap="none" normalizeH="0" baseline="0" dirty="0">
                <a:ln>
                  <a:noFill/>
                </a:ln>
                <a:solidFill>
                  <a:schemeClr val="tx1"/>
                </a:solidFill>
                <a:effectLst/>
                <a:latin typeface="Calibri" pitchFamily="34" charset="0"/>
                <a:ea typeface="Calibri" pitchFamily="34" charset="0"/>
                <a:cs typeface="Times New Roman" pitchFamily="18" charset="0"/>
              </a:rPr>
              <a:t>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a:ln>
                  <a:noFill/>
                </a:ln>
                <a:solidFill>
                  <a:schemeClr val="tx1"/>
                </a:solidFill>
                <a:effectLst/>
                <a:latin typeface="Calibri" pitchFamily="34" charset="0"/>
                <a:ea typeface="Calibri" pitchFamily="34" charset="0"/>
                <a:cs typeface="Times New Roman" pitchFamily="18" charset="0"/>
              </a:rPr>
              <a:t>	in the country of </a:t>
            </a:r>
            <a:r>
              <a:rPr kumimoji="0" lang="en-US" sz="2800" b="1" i="0" u="sng" strike="noStrike" cap="none" normalizeH="0" baseline="0" dirty="0">
                <a:ln>
                  <a:noFill/>
                </a:ln>
                <a:solidFill>
                  <a:schemeClr val="tx1"/>
                </a:solidFill>
                <a:effectLst/>
                <a:latin typeface="Calibri" pitchFamily="34" charset="0"/>
                <a:ea typeface="Calibri" pitchFamily="34" charset="0"/>
                <a:cs typeface="Times New Roman" pitchFamily="18" charset="0"/>
              </a:rPr>
              <a:t>Sweden</a:t>
            </a:r>
            <a:r>
              <a:rPr kumimoji="0" lang="en-US" sz="2800" b="0" i="0" u="none" strike="noStrike" cap="none" normalizeH="0" baseline="0" dirty="0">
                <a:ln>
                  <a:noFill/>
                </a:ln>
                <a:solidFill>
                  <a:schemeClr val="tx1"/>
                </a:solidFill>
                <a:effectLst/>
                <a:latin typeface="Calibri" pitchFamily="34" charset="0"/>
                <a:ea typeface="Calibri" pitchFamily="34" charset="0"/>
                <a:cs typeface="Times New Roman" pitchFamily="18" charset="0"/>
              </a:rPr>
              <a:t>.</a:t>
            </a:r>
            <a:endParaRPr kumimoji="0" lang="en-US" sz="2800" b="0" i="0" u="none" strike="noStrike" cap="none" normalizeH="0" baseline="0" dirty="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lang="en-US" sz="2800" dirty="0">
              <a:solidFill>
                <a:schemeClr val="tx1"/>
              </a:solidFill>
              <a:latin typeface="Calibri" pitchFamily="34" charset="0"/>
              <a:ea typeface="Calibri" pitchFamily="34"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a:ln>
                  <a:noFill/>
                </a:ln>
                <a:solidFill>
                  <a:schemeClr val="tx1"/>
                </a:solidFill>
                <a:effectLst/>
                <a:latin typeface="Calibri" pitchFamily="34" charset="0"/>
                <a:ea typeface="Calibri" pitchFamily="34" charset="0"/>
                <a:cs typeface="Times New Roman" pitchFamily="18" charset="0"/>
              </a:rPr>
              <a:t>Physician in attendance was </a:t>
            </a:r>
            <a:r>
              <a:rPr kumimoji="0" lang="en-US" sz="2800" b="1" i="0" u="sng" strike="noStrike" cap="none" normalizeH="0" baseline="0" dirty="0">
                <a:ln>
                  <a:noFill/>
                </a:ln>
                <a:solidFill>
                  <a:schemeClr val="tx1"/>
                </a:solidFill>
                <a:effectLst/>
                <a:latin typeface="Calibri" pitchFamily="34" charset="0"/>
                <a:ea typeface="Calibri" pitchFamily="34" charset="0"/>
                <a:cs typeface="Times New Roman" pitchFamily="18" charset="0"/>
              </a:rPr>
              <a:t>Johan A. </a:t>
            </a:r>
            <a:r>
              <a:rPr kumimoji="0" lang="en-US" sz="2800" b="1" i="0" u="sng" strike="noStrike" cap="none" normalizeH="0" baseline="0" dirty="0" err="1">
                <a:ln>
                  <a:noFill/>
                </a:ln>
                <a:solidFill>
                  <a:schemeClr val="tx1"/>
                </a:solidFill>
                <a:effectLst/>
                <a:latin typeface="Calibri" pitchFamily="34" charset="0"/>
                <a:ea typeface="Calibri" pitchFamily="34" charset="0"/>
                <a:cs typeface="Times New Roman" pitchFamily="18" charset="0"/>
              </a:rPr>
              <a:t>Arfvedson</a:t>
            </a:r>
            <a:endParaRPr kumimoji="0" lang="en-US" sz="2800" b="0" i="0" u="none" strike="noStrike" cap="none" normalizeH="0" baseline="0" dirty="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a:ln>
                  <a:noFill/>
                </a:ln>
                <a:solidFill>
                  <a:schemeClr val="tx1"/>
                </a:solidFill>
                <a:effectLst/>
                <a:latin typeface="Calibri" pitchFamily="34" charset="0"/>
                <a:ea typeface="Calibri" pitchFamily="34" charset="0"/>
                <a:cs typeface="Times New Roman" pitchFamily="18" charset="0"/>
              </a:rPr>
              <a:t>Signature of Parent:  </a:t>
            </a:r>
            <a:r>
              <a:rPr kumimoji="0" lang="en-US" sz="2800" b="1" i="0" u="sng" strike="noStrike" cap="none" normalizeH="0" baseline="0" dirty="0">
                <a:ln>
                  <a:noFill/>
                </a:ln>
                <a:solidFill>
                  <a:schemeClr val="tx1"/>
                </a:solidFill>
                <a:effectLst/>
                <a:latin typeface="Edwardian Script ITC" pitchFamily="66" charset="0"/>
                <a:ea typeface="Calibri" pitchFamily="34" charset="0"/>
                <a:cs typeface="Times New Roman" pitchFamily="18" charset="0"/>
              </a:rPr>
              <a:t>Mr. T. Lithium Element</a:t>
            </a:r>
            <a:endParaRPr kumimoji="0" lang="en-US" sz="2800" b="0" i="0" u="none" strike="noStrike" cap="none" normalizeH="0" baseline="0" dirty="0">
              <a:ln>
                <a:noFill/>
              </a:ln>
              <a:solidFill>
                <a:schemeClr val="tx1"/>
              </a:solidFill>
              <a:effectLst/>
              <a:latin typeface="Arial" pitchFamily="34" charset="0"/>
              <a:cs typeface="Arial" pitchFamily="34" charset="0"/>
            </a:endParaRPr>
          </a:p>
        </p:txBody>
      </p:sp>
      <p:pic>
        <p:nvPicPr>
          <p:cNvPr id="2051" name="Picture 3" descr="C:\Users\Owner\AppData\Local\Microsoft\Windows\Temporary Internet Files\Content.IE5\BMKZBJ54\MCj04420410000[1].png"/>
          <p:cNvPicPr>
            <a:picLocks noChangeAspect="1" noChangeArrowheads="1"/>
          </p:cNvPicPr>
          <p:nvPr/>
        </p:nvPicPr>
        <p:blipFill>
          <a:blip r:embed="rId2" cstate="print"/>
          <a:srcRect/>
          <a:stretch>
            <a:fillRect/>
          </a:stretch>
        </p:blipFill>
        <p:spPr bwMode="auto">
          <a:xfrm>
            <a:off x="533400" y="3352800"/>
            <a:ext cx="1474937" cy="2209800"/>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t>Family Tree 5 pts.</a:t>
            </a:r>
          </a:p>
        </p:txBody>
      </p:sp>
      <p:sp>
        <p:nvSpPr>
          <p:cNvPr id="3" name="Content Placeholder 2"/>
          <p:cNvSpPr>
            <a:spLocks noGrp="1"/>
          </p:cNvSpPr>
          <p:nvPr>
            <p:ph idx="1"/>
          </p:nvPr>
        </p:nvSpPr>
        <p:spPr/>
        <p:txBody>
          <a:bodyPr/>
          <a:lstStyle/>
          <a:p>
            <a:r>
              <a:rPr lang="en-US" dirty="0"/>
              <a:t>Create a family tree to place the following information.</a:t>
            </a:r>
          </a:p>
          <a:p>
            <a:pPr lvl="1"/>
            <a:r>
              <a:rPr lang="en-US" dirty="0"/>
              <a:t>Family name (name of the group it belongs to alkali metals, halogens, etc.)</a:t>
            </a:r>
          </a:p>
          <a:p>
            <a:pPr lvl="1"/>
            <a:r>
              <a:rPr lang="en-US" dirty="0"/>
              <a:t>Brothers and sisters(names of the group members)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0"/>
            <a:ext cx="8229600" cy="762000"/>
          </a:xfrm>
        </p:spPr>
        <p:txBody>
          <a:bodyPr/>
          <a:lstStyle/>
          <a:p>
            <a:r>
              <a:rPr lang="en-US" u="sng" dirty="0"/>
              <a:t>Family Tree examples</a:t>
            </a:r>
          </a:p>
        </p:txBody>
      </p:sp>
      <p:pic>
        <p:nvPicPr>
          <p:cNvPr id="6" name="Picture 5" descr="family_tree.gif"/>
          <p:cNvPicPr>
            <a:picLocks noChangeAspect="1"/>
          </p:cNvPicPr>
          <p:nvPr/>
        </p:nvPicPr>
        <p:blipFill>
          <a:blip r:embed="rId2" cstate="print"/>
          <a:stretch>
            <a:fillRect/>
          </a:stretch>
        </p:blipFill>
        <p:spPr>
          <a:xfrm rot="5400000">
            <a:off x="719478" y="3290622"/>
            <a:ext cx="3228900" cy="3905856"/>
          </a:xfrm>
          <a:prstGeom prst="rect">
            <a:avLst/>
          </a:prstGeom>
        </p:spPr>
      </p:pic>
      <p:pic>
        <p:nvPicPr>
          <p:cNvPr id="7" name="Picture 6" descr="family-tree.gif"/>
          <p:cNvPicPr>
            <a:picLocks noChangeAspect="1"/>
          </p:cNvPicPr>
          <p:nvPr/>
        </p:nvPicPr>
        <p:blipFill>
          <a:blip r:embed="rId3" cstate="print"/>
          <a:stretch>
            <a:fillRect/>
          </a:stretch>
        </p:blipFill>
        <p:spPr>
          <a:xfrm>
            <a:off x="0" y="457200"/>
            <a:ext cx="4343005" cy="3352800"/>
          </a:xfrm>
          <a:prstGeom prst="rect">
            <a:avLst/>
          </a:prstGeom>
        </p:spPr>
      </p:pic>
      <p:pic>
        <p:nvPicPr>
          <p:cNvPr id="8" name="Picture 7" descr="Heinz%20Picture%20Family%20Tree.png"/>
          <p:cNvPicPr>
            <a:picLocks noChangeAspect="1"/>
          </p:cNvPicPr>
          <p:nvPr/>
        </p:nvPicPr>
        <p:blipFill>
          <a:blip r:embed="rId4" cstate="print"/>
          <a:stretch>
            <a:fillRect/>
          </a:stretch>
        </p:blipFill>
        <p:spPr>
          <a:xfrm>
            <a:off x="4343400" y="762000"/>
            <a:ext cx="3276600" cy="3276600"/>
          </a:xfrm>
          <a:prstGeom prst="rect">
            <a:avLst/>
          </a:prstGeom>
        </p:spPr>
      </p:pic>
      <p:pic>
        <p:nvPicPr>
          <p:cNvPr id="5" name="Picture 4" descr="familytree2.gif"/>
          <p:cNvPicPr>
            <a:picLocks noChangeAspect="1"/>
          </p:cNvPicPr>
          <p:nvPr/>
        </p:nvPicPr>
        <p:blipFill>
          <a:blip r:embed="rId5" cstate="print"/>
          <a:stretch>
            <a:fillRect/>
          </a:stretch>
        </p:blipFill>
        <p:spPr>
          <a:xfrm>
            <a:off x="5638800" y="2895600"/>
            <a:ext cx="3214254" cy="4419600"/>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2067</TotalTime>
  <Words>188</Words>
  <Application>Microsoft Office PowerPoint</Application>
  <PresentationFormat>On-screen Show (4:3)</PresentationFormat>
  <Paragraphs>76</Paragraphs>
  <Slides>13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Calibri</vt:lpstr>
      <vt:lpstr>Edwardian Script ITC</vt:lpstr>
      <vt:lpstr>Engravers MT</vt:lpstr>
      <vt:lpstr>Times New Roman</vt:lpstr>
      <vt:lpstr>Office Theme</vt:lpstr>
      <vt:lpstr>Element Baby Book Project</vt:lpstr>
      <vt:lpstr>Cover Page  5pts.</vt:lpstr>
      <vt:lpstr>Cover page (poor) example</vt:lpstr>
      <vt:lpstr>Better EXAMPLE</vt:lpstr>
      <vt:lpstr>Birth Certificate 15pts.</vt:lpstr>
      <vt:lpstr>Birth Certificate examples Find a style you like and copy it with your elements info. (google images) or type it in yourself to a word document. </vt:lpstr>
      <vt:lpstr>PowerPoint Presentation</vt:lpstr>
      <vt:lpstr>Family Tree 5 pts.</vt:lpstr>
      <vt:lpstr>Family Tree examples</vt:lpstr>
      <vt:lpstr>PowerPoint Presentation</vt:lpstr>
      <vt:lpstr>When I Grow Up 10pts.</vt:lpstr>
      <vt:lpstr>Lithium</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Element Baby Book Project</dc:title>
  <dc:creator>Deborah Blaisse</dc:creator>
  <cp:lastModifiedBy>Martisia Jackson</cp:lastModifiedBy>
  <cp:revision>67</cp:revision>
  <cp:lastPrinted>2018-08-28T15:29:00Z</cp:lastPrinted>
  <dcterms:created xsi:type="dcterms:W3CDTF">2010-01-11T16:47:18Z</dcterms:created>
  <dcterms:modified xsi:type="dcterms:W3CDTF">2018-08-28T15:32:09Z</dcterms:modified>
</cp:coreProperties>
</file>